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700" r:id="rId2"/>
    <p:sldId id="702" r:id="rId3"/>
    <p:sldId id="785" r:id="rId4"/>
    <p:sldId id="786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7" r:id="rId25"/>
    <p:sldId id="808" r:id="rId26"/>
    <p:sldId id="809" r:id="rId27"/>
    <p:sldId id="806" r:id="rId28"/>
    <p:sldId id="810" r:id="rId29"/>
    <p:sldId id="811" r:id="rId30"/>
    <p:sldId id="812" r:id="rId31"/>
    <p:sldId id="813" r:id="rId32"/>
    <p:sldId id="814" r:id="rId33"/>
    <p:sldId id="815" r:id="rId34"/>
    <p:sldId id="816" r:id="rId35"/>
    <p:sldId id="817" r:id="rId36"/>
    <p:sldId id="818" r:id="rId37"/>
    <p:sldId id="819" r:id="rId38"/>
    <p:sldId id="823" r:id="rId39"/>
    <p:sldId id="822" r:id="rId40"/>
    <p:sldId id="821" r:id="rId41"/>
    <p:sldId id="820" r:id="rId42"/>
    <p:sldId id="824" r:id="rId43"/>
    <p:sldId id="825" r:id="rId44"/>
    <p:sldId id="826" r:id="rId45"/>
    <p:sldId id="665" r:id="rId46"/>
    <p:sldId id="643" r:id="rId47"/>
    <p:sldId id="703" r:id="rId48"/>
    <p:sldId id="760" r:id="rId49"/>
    <p:sldId id="761" r:id="rId50"/>
    <p:sldId id="762" r:id="rId51"/>
    <p:sldId id="763" r:id="rId52"/>
    <p:sldId id="764" r:id="rId53"/>
    <p:sldId id="768" r:id="rId54"/>
    <p:sldId id="765" r:id="rId55"/>
    <p:sldId id="769" r:id="rId56"/>
    <p:sldId id="770" r:id="rId57"/>
    <p:sldId id="771" r:id="rId58"/>
    <p:sldId id="772" r:id="rId59"/>
    <p:sldId id="773" r:id="rId60"/>
    <p:sldId id="774" r:id="rId61"/>
    <p:sldId id="775" r:id="rId62"/>
    <p:sldId id="776" r:id="rId63"/>
    <p:sldId id="777" r:id="rId64"/>
    <p:sldId id="778" r:id="rId65"/>
    <p:sldId id="781" r:id="rId66"/>
    <p:sldId id="779" r:id="rId67"/>
    <p:sldId id="780" r:id="rId68"/>
    <p:sldId id="782" r:id="rId69"/>
    <p:sldId id="783" r:id="rId70"/>
    <p:sldId id="329" r:id="rId71"/>
  </p:sldIdLst>
  <p:sldSz cx="9144000" cy="6858000" type="screen4x3"/>
  <p:notesSz cx="7010400" cy="92964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Buttle\Desktop\CBRDI\BRE\Regional%20Report\Graphs\Figure%2016%20Biz%20Pla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Buttle\Desktop\CBRDI\BRE\Regional%20Report\Graphs\Figure%2057%20Fac%20ow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Buttle\Desktop\CBRDI\BRE\Regional%20Report\Graphs\Figure%2061%20Plan%20to%20exp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Buttle\Desktop\CBRDI\BRE\Regional%20Report\Graphs\Figure%2062%20Site%20ade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Sheet1!$A$1:$A$3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Sheet1!$A$1:$A$3</c:f>
              <c:strCache>
                <c:ptCount val="2"/>
                <c:pt idx="0">
                  <c:v>Leased</c:v>
                </c:pt>
                <c:pt idx="1">
                  <c:v>Owned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290</c:v>
                </c:pt>
                <c:pt idx="1">
                  <c:v>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24785655006491791"/>
                  <c:y val="-2.49825965402108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674896678109206"/>
                  <c:y val="-2.41100317585899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'[Figure 61 Plan to exp.xlsx]Sheet1'!$A$1:$A$3</c:f>
              <c:strCache>
                <c:ptCount val="3"/>
                <c:pt idx="0">
                  <c:v>Does the company plan to expand in the next three years?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'[Figure 61 Plan to exp.xlsx]Sheet1'!$B$1:$B$3</c:f>
              <c:numCache>
                <c:formatCode>General</c:formatCode>
                <c:ptCount val="3"/>
                <c:pt idx="1">
                  <c:v>361</c:v>
                </c:pt>
                <c:pt idx="2">
                  <c:v>379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9695163104611929"/>
                  <c:y val="-5.96780000201124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8827646544182"/>
                  <c:y val="0.1795352017779386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in the next three years?: Is your current site adequate for the proposed expansion?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1">
                  <c:v>227</c:v>
                </c:pt>
                <c:pt idx="2">
                  <c:v>111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0.59896</cdr:x>
      <cdr:y>0.39757</cdr:y>
    </cdr:from>
    <cdr:to>
      <cdr:x>0.69688</cdr:x>
      <cdr:y>0.57465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8430" y="1090608"/>
          <a:ext cx="447690" cy="48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Yes</a:t>
          </a:r>
        </a:p>
        <a:p xmlns:a="http://schemas.openxmlformats.org/drawingml/2006/main">
          <a:r>
            <a:rPr lang="en-US" sz="1100"/>
            <a:t>57%</a:t>
          </a:r>
        </a:p>
      </cdr:txBody>
    </cdr:sp>
  </cdr:relSizeAnchor>
  <cdr:relSizeAnchor xmlns:cdr="http://schemas.openxmlformats.org/drawingml/2006/chartDrawing">
    <cdr:from>
      <cdr:x>0.30903</cdr:x>
      <cdr:y>0.39005</cdr:y>
    </cdr:from>
    <cdr:to>
      <cdr:x>0.40695</cdr:x>
      <cdr:y>0.58507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12870" y="1069976"/>
          <a:ext cx="447690" cy="53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No</a:t>
          </a:r>
        </a:p>
        <a:p xmlns:a="http://schemas.openxmlformats.org/drawingml/2006/main">
          <a:r>
            <a:rPr lang="en-US" sz="1100"/>
            <a:t>43%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0.50521</cdr:x>
      <cdr:y>0.39757</cdr:y>
    </cdr:from>
    <cdr:to>
      <cdr:x>0.69688</cdr:x>
      <cdr:y>0.57465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9813" y="1090614"/>
          <a:ext cx="876322" cy="485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/>
            <a:t>Leased</a:t>
          </a:r>
        </a:p>
        <a:p xmlns:a="http://schemas.openxmlformats.org/drawingml/2006/main">
          <a:pPr algn="r"/>
          <a:r>
            <a:rPr lang="en-US" sz="1100"/>
            <a:t>39%</a:t>
          </a:r>
        </a:p>
      </cdr:txBody>
    </cdr:sp>
  </cdr:relSizeAnchor>
  <cdr:relSizeAnchor xmlns:cdr="http://schemas.openxmlformats.org/drawingml/2006/chartDrawing">
    <cdr:from>
      <cdr:x>0.29479</cdr:x>
      <cdr:y>0.42824</cdr:y>
    </cdr:from>
    <cdr:to>
      <cdr:x>0.46737</cdr:x>
      <cdr:y>0.62326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47788" y="1174760"/>
          <a:ext cx="789012" cy="534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Owned</a:t>
          </a:r>
        </a:p>
        <a:p xmlns:a="http://schemas.openxmlformats.org/drawingml/2006/main">
          <a:r>
            <a:rPr lang="en-US" sz="1100"/>
            <a:t>61%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0.54479</cdr:x>
      <cdr:y>0.36979</cdr:y>
    </cdr:from>
    <cdr:to>
      <cdr:x>0.68518</cdr:x>
      <cdr:y>0.4809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3997" y="990691"/>
          <a:ext cx="485491" cy="29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Yes</a:t>
          </a:r>
        </a:p>
      </cdr:txBody>
    </cdr:sp>
  </cdr:relSizeAnchor>
  <cdr:relSizeAnchor xmlns:cdr="http://schemas.openxmlformats.org/drawingml/2006/chartDrawing">
    <cdr:from>
      <cdr:x>0.26212</cdr:x>
      <cdr:y>0.36921</cdr:y>
    </cdr:from>
    <cdr:to>
      <cdr:x>0.43402</cdr:x>
      <cdr:y>0.48032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06449" y="989138"/>
          <a:ext cx="594483" cy="29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No</a:t>
          </a:r>
        </a:p>
      </cdr:txBody>
    </cdr:sp>
  </cdr:relSizeAnchor>
  <cdr:relSizeAnchor xmlns:cdr="http://schemas.openxmlformats.org/drawingml/2006/chartDrawing">
    <cdr:from>
      <cdr:x>0.39861</cdr:x>
      <cdr:y>0.69213</cdr:y>
    </cdr:from>
    <cdr:to>
      <cdr:x>0.49653</cdr:x>
      <cdr:y>0.80324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22450" y="1898650"/>
          <a:ext cx="447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0.47899</cdr:x>
      <cdr:y>0.54133</cdr:y>
    </cdr:from>
    <cdr:to>
      <cdr:x>0.67381</cdr:x>
      <cdr:y>0.65244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6199" y="1345760"/>
          <a:ext cx="779376" cy="276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Adequate</a:t>
          </a:r>
        </a:p>
      </cdr:txBody>
    </cdr:sp>
  </cdr:relSizeAnchor>
  <cdr:relSizeAnchor xmlns:cdr="http://schemas.openxmlformats.org/drawingml/2006/chartDrawing">
    <cdr:from>
      <cdr:x>0.30278</cdr:x>
      <cdr:y>0.26771</cdr:y>
    </cdr:from>
    <cdr:to>
      <cdr:x>0.5119</cdr:x>
      <cdr:y>0.47355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1258" y="665541"/>
          <a:ext cx="836617" cy="511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Not Adequate</a:t>
          </a:r>
        </a:p>
      </cdr:txBody>
    </cdr:sp>
  </cdr:relSizeAnchor>
  <cdr:relSizeAnchor xmlns:cdr="http://schemas.openxmlformats.org/drawingml/2006/chartDrawing">
    <cdr:from>
      <cdr:x>0.39861</cdr:x>
      <cdr:y>0.69213</cdr:y>
    </cdr:from>
    <cdr:to>
      <cdr:x>0.49653</cdr:x>
      <cdr:y>0.80324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22450" y="1898650"/>
          <a:ext cx="447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F9FC8-9FD5-479E-AE37-734B78CF3BEF}" type="datetimeFigureOut">
              <a:rPr lang="en-CA" smtClean="0"/>
              <a:t>15/10/2015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706F3A-B211-4597-8DB0-6DD281C1DB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100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3DCBC7-8616-DB4F-974E-3B82AEFAAB7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A44329-E521-4B4D-A00E-CF8CB4F8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6948" indent="-29113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535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348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161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975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787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602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414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DD460AD-0531-F14D-83E5-859C26C1A6B2}" type="slidenum">
              <a:rPr lang="en-CA" sz="1200"/>
              <a:pPr eaLnBrk="1" hangingPunct="1"/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err="1" smtClean="0"/>
              <a:t>dev’t</a:t>
            </a:r>
            <a:r>
              <a:rPr lang="en-US" dirty="0" smtClean="0"/>
              <a:t> program  -see community </a:t>
            </a:r>
            <a:r>
              <a:rPr lang="en-US" smtClean="0"/>
              <a:t>liason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4329-E521-4B4D-A00E-CF8CB4F83A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6948" indent="-29113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535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348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161" indent="-232907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1975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7787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3602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59414" indent="-2329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DD460AD-0531-F14D-83E5-859C26C1A6B2}" type="slidenum">
              <a:rPr lang="en-CA" sz="1200"/>
              <a:pPr eaLnBrk="1" hangingPunct="1"/>
              <a:t>70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BC3E-1DEC-A046-B451-39EBDCB7C4DA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7D3A-DC79-C849-9683-7C1C96BF5A54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110F-E7F4-F84D-94C9-AB49F73F049D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BC1B-A92D-184D-8975-5F8FFD997C37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12E4-4B1A-9748-A50A-041F9791F7C6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9A68-B018-994F-83AF-A88F5B46982A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8A6D-7ED8-0E44-ADFF-FB316EEB83A6}" type="datetime1">
              <a:rPr lang="en-CA" smtClean="0"/>
              <a:t>15/10/2015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9EFF-9EFC-B748-9DA1-E8C78B1EF516}" type="datetime1">
              <a:rPr lang="en-CA" smtClean="0"/>
              <a:t>15/10/2015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DCE8-4D48-C14E-9471-1F5F7CB4478B}" type="datetime1">
              <a:rPr lang="en-CA" smtClean="0"/>
              <a:t>15/10/2015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386A-01CE-304E-B2C8-B5317668AAA5}" type="datetime1">
              <a:rPr lang="en-CA" smtClean="0"/>
              <a:t>15/10/2015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1963-1DAF-1647-BCB1-507C5508201F}" type="datetime1">
              <a:rPr lang="en-CA" smtClean="0"/>
              <a:t>15/10/2015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970A-E090-8A4E-9044-2BAB8FC3A85C}" type="datetime1">
              <a:rPr lang="en-CA" smtClean="0"/>
              <a:t>15/10/2015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E40D-46FC-0840-A652-D134ACEC5A42}" type="datetime1">
              <a:rPr lang="en-CA" smtClean="0"/>
              <a:t>15/10/2015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6BA8-6521-D940-8BEA-64D484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78831" y="5550109"/>
            <a:ext cx="3606425" cy="10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Jonathan Buttle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Columbia Basin Rural Development Institute,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Selkirk College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367" y="3643613"/>
            <a:ext cx="187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chemeClr val="accent3">
                    <a:lumMod val="50000"/>
                  </a:schemeClr>
                </a:solidFill>
              </a:rPr>
              <a:t>2015</a:t>
            </a:r>
            <a:endParaRPr lang="en-US" sz="2400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 descr="temp%2Dlogo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2" y="259238"/>
            <a:ext cx="2003744" cy="10236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24586" y="1037230"/>
            <a:ext cx="65645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79923" y="2084367"/>
            <a:ext cx="8382000" cy="16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Business Retention &amp; Expansion: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Highlights and Best </a:t>
            </a:r>
            <a:r>
              <a:rPr lang="en-US" sz="28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Practices</a:t>
            </a:r>
            <a:endParaRPr lang="en-US" sz="2800" b="1" kern="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4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9399" y="2324457"/>
            <a:ext cx="3654922" cy="3409772"/>
          </a:xfrm>
        </p:spPr>
        <p:txBody>
          <a:bodyPr rtlCol="0">
            <a:normAutofit lnSpcReduction="10000"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There are foreseen workforce shortages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Service industry (retail, food &amp; </a:t>
            </a:r>
            <a:r>
              <a:rPr lang="en-CA" sz="2200" dirty="0" err="1" smtClean="0">
                <a:solidFill>
                  <a:schemeClr val="bg1">
                    <a:lumMod val="50000"/>
                  </a:schemeClr>
                </a:solidFill>
              </a:rPr>
              <a:t>bev</a:t>
            </a: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, and service sales)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Technical training (mechanics, professional and high-tech)</a:t>
            </a:r>
            <a:endParaRPr lang="en-CA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Local Workforce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314520" y="2005031"/>
            <a:ext cx="4462432" cy="41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1989" y="4640366"/>
            <a:ext cx="6875112" cy="1786072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Most opportunities are in the skilled or professional category</a:t>
            </a:r>
          </a:p>
          <a:p>
            <a:pPr lvl="1"/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368 businesses say the majority of their workforce is skilled or professional</a:t>
            </a:r>
            <a:endParaRPr lang="en-CA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Local Workforce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JButtle\Desktop\CBRDI\BRE\Regional Report\Graphs\Figure 32 Skill Leve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22" y="1871530"/>
            <a:ext cx="5872931" cy="26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3293" y="2110811"/>
            <a:ext cx="3654922" cy="3982341"/>
          </a:xfrm>
        </p:spPr>
        <p:txBody>
          <a:bodyPr rtlCol="0">
            <a:normAutofit lnSpcReduction="10000"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Training needs mostly line up with workforce skills shortages, but…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Support for business management skills</a:t>
            </a:r>
          </a:p>
          <a:p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Emerging industry practices</a:t>
            </a:r>
          </a:p>
          <a:p>
            <a:pPr lvl="1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Both speak to hunger for more sophisticated management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Local Workforce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59475" y="2036772"/>
            <a:ext cx="4200525" cy="40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4740" y="2070761"/>
            <a:ext cx="3654922" cy="3837062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Of the 459 businesses that responded, we see a bi-modal split</a:t>
            </a:r>
          </a:p>
          <a:p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Most are $500K and smaller (in line with workforce figures)</a:t>
            </a:r>
          </a:p>
          <a:p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Small spike between $1M and $5M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Sales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:\Users\JButtle\Desktop\CBRDI\BRE\Regional Report\Graphs\Figure 40 Annual sales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18" y="1788749"/>
            <a:ext cx="4276725" cy="4528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6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30174" y="2703150"/>
            <a:ext cx="3490792" cy="3031078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Fairly optimistic view of the market.  </a:t>
            </a:r>
          </a:p>
          <a:p>
            <a:pPr lvl="1"/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54% (410 businesses) expecting their industry to grow</a:t>
            </a:r>
            <a:endParaRPr lang="en-CA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Sales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JButtle\Desktop\CBRDI\BRE\Regional Report\Graphs\Figure 41 State of your mark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364"/>
            <a:ext cx="5384496" cy="24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4937" y="5153114"/>
            <a:ext cx="7759583" cy="1233273"/>
          </a:xfrm>
        </p:spPr>
        <p:txBody>
          <a:bodyPr rtlCol="0">
            <a:normAutofit fontScale="92500" lnSpcReduction="20000"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Very local sales market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69% (505 businesses) indicate that over half of their sales are to customers in the community or region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Sales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C:\Users\JButtle\Desktop\CBRDI\BRE\Regional Report\Graphs\Figure 49 Source of Sal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21" y="1777147"/>
            <a:ext cx="5161660" cy="32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4740" y="2623559"/>
            <a:ext cx="3150527" cy="381142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chemeClr val="bg1">
                    <a:lumMod val="50000"/>
                  </a:schemeClr>
                </a:solidFill>
              </a:rPr>
              <a:t>Yet!..</a:t>
            </a: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Only 29% (209 businesses) buy their supplies from the local market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Sales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JButtle\Desktop\CBRDI\BRE\Regional Report\Graphs\Figure 52 Source Suppli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7" y="2153540"/>
            <a:ext cx="5583274" cy="35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2736" y="2922662"/>
            <a:ext cx="3654922" cy="3083938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Availability and costs drive local businesses to buy supplies out-of-region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Sales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JButtle\Desktop\CBRDI\BRE\Regional Report\Graphs\Figure 53 why not loc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3" y="1740112"/>
            <a:ext cx="4018316" cy="46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414" y="2948300"/>
            <a:ext cx="3443956" cy="1786070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79% (541 businesses) state that their facilities are in good or excellent condition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Facilities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JButtle\Desktop\CBRDI\BRE\Regional Report\Graphs\Figure 55 Condition facilit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35" y="2136448"/>
            <a:ext cx="5523414" cy="29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95011" y="2144997"/>
            <a:ext cx="3615826" cy="2038171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61% (448 businesses) own their own facility</a:t>
            </a:r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Facilities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00504483"/>
              </p:ext>
            </p:extLst>
          </p:nvPr>
        </p:nvGraphicFramePr>
        <p:xfrm>
          <a:off x="243667" y="1636523"/>
          <a:ext cx="3772856" cy="252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213711795"/>
              </p:ext>
            </p:extLst>
          </p:nvPr>
        </p:nvGraphicFramePr>
        <p:xfrm>
          <a:off x="4990744" y="3896882"/>
          <a:ext cx="3651908" cy="282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374918" y="4597638"/>
            <a:ext cx="3615826" cy="203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49% (361 businesses) plan to expand within three years</a:t>
            </a:r>
            <a:endParaRPr lang="en-CA" sz="2000" dirty="0" smtClean="0"/>
          </a:p>
          <a:p>
            <a:pPr>
              <a:buFont typeface="Arial" pitchFamily="34" charset="0"/>
              <a:buChar char="•"/>
              <a:defRPr/>
            </a:pPr>
            <a:endParaRPr lang="en-CA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945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52639" y="1632703"/>
            <a:ext cx="5757678" cy="4949939"/>
          </a:xfrm>
        </p:spPr>
        <p:txBody>
          <a:bodyPr rtlCol="0">
            <a:normAutofit/>
          </a:bodyPr>
          <a:lstStyle/>
          <a:p>
            <a:r>
              <a:rPr lang="en-CA" sz="2200" b="1" dirty="0" smtClean="0">
                <a:solidFill>
                  <a:schemeClr val="bg1">
                    <a:lumMod val="50000"/>
                  </a:schemeClr>
                </a:solidFill>
              </a:rPr>
              <a:t>Multi-year partnership</a:t>
            </a: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 to support informed decision-making</a:t>
            </a:r>
          </a:p>
          <a:p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CA" sz="2200" b="1" dirty="0">
                <a:solidFill>
                  <a:schemeClr val="bg1">
                    <a:lumMod val="50000"/>
                  </a:schemeClr>
                </a:solidFill>
              </a:rPr>
              <a:t>only college-based ‘rural’ RDI </a:t>
            </a:r>
            <a:r>
              <a:rPr lang="en-CA" sz="2200" dirty="0">
                <a:solidFill>
                  <a:schemeClr val="bg1">
                    <a:lumMod val="50000"/>
                  </a:schemeClr>
                </a:solidFill>
              </a:rPr>
              <a:t>in Canada</a:t>
            </a:r>
          </a:p>
          <a:p>
            <a:pPr eaLnBrk="1" hangingPunct="1"/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CA" sz="2200" b="1" dirty="0" smtClean="0">
                <a:solidFill>
                  <a:schemeClr val="bg1">
                    <a:lumMod val="50000"/>
                  </a:schemeClr>
                </a:solidFill>
              </a:rPr>
              <a:t>Basin &amp; Boundary catchment area</a:t>
            </a: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Research focus extends </a:t>
            </a:r>
            <a:r>
              <a:rPr lang="en-CA" sz="2200" b="1" dirty="0" smtClean="0">
                <a:solidFill>
                  <a:schemeClr val="bg1">
                    <a:lumMod val="50000"/>
                  </a:schemeClr>
                </a:solidFill>
              </a:rPr>
              <a:t>beyond ‘economic’ </a:t>
            </a:r>
          </a:p>
          <a:p>
            <a:pPr marL="0" indent="0" eaLnBrk="1" hangingPunct="1">
              <a:buNone/>
            </a:pP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CA" sz="2200" b="1" dirty="0" smtClean="0">
                <a:solidFill>
                  <a:schemeClr val="bg1">
                    <a:lumMod val="50000"/>
                  </a:schemeClr>
                </a:solidFill>
              </a:rPr>
              <a:t>Regional approach</a:t>
            </a: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, addressing identified regional sub-regional needs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7" y="1821602"/>
            <a:ext cx="3252639" cy="3927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382284"/>
            <a:ext cx="8686800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		       </a:t>
            </a:r>
            <a:r>
              <a:rPr lang="en-CA" sz="2400" dirty="0" smtClean="0"/>
              <a:t> COLUMBIA BASIN RURAL DEVELOPMENT INSTITUTE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197863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414" y="1856646"/>
            <a:ext cx="3443956" cy="1786070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54% (or 358 businesses) indicate that they have room to expand at their current site</a:t>
            </a:r>
          </a:p>
          <a:p>
            <a:endParaRPr lang="en-CA" sz="2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Facilities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JButtle\Desktop\CBRDI\BRE\Regional Report\Graphs\Figure 60 Room for exp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8" y="1698584"/>
            <a:ext cx="4638675" cy="21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687367" y="4376231"/>
            <a:ext cx="3443956" cy="178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66% (or 227businesses) say their current site is adequate for expansion</a:t>
            </a:r>
          </a:p>
          <a:p>
            <a:endParaRPr lang="en-CA" sz="2000" dirty="0" smtClean="0"/>
          </a:p>
          <a:p>
            <a:pPr>
              <a:buFont typeface="Arial" pitchFamily="34" charset="0"/>
              <a:buChar char="•"/>
              <a:defRPr/>
            </a:pPr>
            <a:endParaRPr lang="en-CA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CA" sz="24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94481720"/>
              </p:ext>
            </p:extLst>
          </p:nvPr>
        </p:nvGraphicFramePr>
        <p:xfrm>
          <a:off x="459475" y="3642716"/>
          <a:ext cx="4416757" cy="308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5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414" y="1820253"/>
            <a:ext cx="3443956" cy="4025069"/>
          </a:xfrm>
        </p:spPr>
        <p:txBody>
          <a:bodyPr rtlCol="0">
            <a:normAutofit lnSpcReduction="10000"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86% (304 businesses) are planning their expansion within their current communities</a:t>
            </a:r>
          </a:p>
          <a:p>
            <a:pPr marL="0" indent="0">
              <a:buNone/>
            </a:pP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Most (70%) of the investments are modest (under $500K)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These represent roughly $420M in regional investment plans</a:t>
            </a: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Facilities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Users\JButtle\Desktop\CBRDI\BRE\Regional Report\Graphs\Figure 64 Planned investmnt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28" y="2039946"/>
            <a:ext cx="4505325" cy="399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44569" y="2982482"/>
            <a:ext cx="3888336" cy="2697349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Finance is the leading barrier to expansion</a:t>
            </a:r>
          </a:p>
          <a:p>
            <a:endParaRPr lang="en-CA" sz="22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Followed by</a:t>
            </a:r>
          </a:p>
          <a:p>
            <a:pPr lvl="1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Lack of skilled staff, and</a:t>
            </a:r>
          </a:p>
          <a:p>
            <a:pPr lvl="1"/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Lack of suitable premises</a:t>
            </a:r>
            <a:endParaRPr lang="en-CA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Facilities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618" y="1726251"/>
            <a:ext cx="4849401" cy="48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5353" y="2187724"/>
            <a:ext cx="8157173" cy="3338284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n-CA" sz="2800" dirty="0"/>
              <a:t>The services that received the highest number of </a:t>
            </a:r>
            <a:r>
              <a:rPr lang="en-CA" sz="2800" b="1" dirty="0"/>
              <a:t>POOR</a:t>
            </a:r>
            <a:r>
              <a:rPr lang="en-CA" sz="2800" dirty="0"/>
              <a:t> ratings were:</a:t>
            </a:r>
            <a:endParaRPr lang="en-US" sz="2800" dirty="0"/>
          </a:p>
          <a:p>
            <a:pPr lvl="1"/>
            <a:r>
              <a:rPr lang="en-CA" sz="2400" dirty="0"/>
              <a:t>Access to airports (27% or 215 businesses), </a:t>
            </a:r>
            <a:endParaRPr lang="en-US" sz="2400" dirty="0"/>
          </a:p>
          <a:p>
            <a:pPr lvl="1"/>
            <a:r>
              <a:rPr lang="en-CA" sz="2400" dirty="0"/>
              <a:t>Telecommunications (19% or 148 businesses), and </a:t>
            </a:r>
            <a:endParaRPr lang="en-US" sz="2400" dirty="0"/>
          </a:p>
          <a:p>
            <a:pPr lvl="1"/>
            <a:r>
              <a:rPr lang="en-CA" sz="2400" dirty="0"/>
              <a:t>Availability of buildings for lease or purchase (17% or 133 businesses). 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Government Services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875" y="2110811"/>
            <a:ext cx="7881220" cy="3697208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n-CA" sz="2800" dirty="0" smtClean="0"/>
              <a:t>The </a:t>
            </a:r>
            <a:r>
              <a:rPr lang="en-CA" sz="2800" dirty="0"/>
              <a:t>services that received the highest number of </a:t>
            </a:r>
            <a:r>
              <a:rPr lang="en-CA" sz="2800" b="1" dirty="0"/>
              <a:t>FAIR</a:t>
            </a:r>
            <a:r>
              <a:rPr lang="en-CA" sz="2800" dirty="0"/>
              <a:t> ratings were:</a:t>
            </a:r>
            <a:endParaRPr lang="en-US" sz="2800" dirty="0"/>
          </a:p>
          <a:p>
            <a:pPr lvl="1"/>
            <a:r>
              <a:rPr lang="en-CA" sz="2400" dirty="0"/>
              <a:t>Access to Suppliers (31% or 20 businesses), </a:t>
            </a:r>
            <a:endParaRPr lang="en-US" sz="2400" dirty="0"/>
          </a:p>
          <a:p>
            <a:pPr lvl="1"/>
            <a:r>
              <a:rPr lang="en-CA" sz="2400" dirty="0"/>
              <a:t>Telecommunications (21% or 170 businesses), and </a:t>
            </a:r>
            <a:endParaRPr lang="en-US" sz="2400" dirty="0"/>
          </a:p>
          <a:p>
            <a:pPr lvl="1"/>
            <a:r>
              <a:rPr lang="en-CA" sz="2400" dirty="0"/>
              <a:t>Access to markets (21% or 165 businesses).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Government Services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0504" y="2238998"/>
            <a:ext cx="8157173" cy="3680116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n-CA" sz="2800" dirty="0" smtClean="0"/>
              <a:t>The </a:t>
            </a:r>
            <a:r>
              <a:rPr lang="en-CA" sz="2800" dirty="0"/>
              <a:t>services that received the highest number of </a:t>
            </a:r>
            <a:r>
              <a:rPr lang="en-CA" sz="2800" b="1" dirty="0"/>
              <a:t>GOOD</a:t>
            </a:r>
            <a:r>
              <a:rPr lang="en-CA" sz="2800" dirty="0"/>
              <a:t> ratings were:</a:t>
            </a:r>
            <a:endParaRPr lang="en-US" sz="2800" dirty="0"/>
          </a:p>
          <a:p>
            <a:pPr lvl="1"/>
            <a:r>
              <a:rPr lang="en-CA" sz="2400" dirty="0"/>
              <a:t>Access to highways/roads (44% or 349 businesses),</a:t>
            </a:r>
            <a:endParaRPr lang="en-US" sz="2400" dirty="0"/>
          </a:p>
          <a:p>
            <a:pPr lvl="1"/>
            <a:r>
              <a:rPr lang="en-CA" sz="2400" dirty="0"/>
              <a:t>Water and sewerage (42% or 332 businesses), and</a:t>
            </a:r>
            <a:endParaRPr lang="en-US" sz="2400" dirty="0"/>
          </a:p>
          <a:p>
            <a:pPr lvl="1"/>
            <a:r>
              <a:rPr lang="en-CA" sz="2400" dirty="0"/>
              <a:t>Recycling (41% or 324 businesses).  </a:t>
            </a:r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Government Services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1696" y="2153541"/>
            <a:ext cx="8295969" cy="3757028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en-CA" sz="2800" dirty="0" smtClean="0"/>
              <a:t>The </a:t>
            </a:r>
            <a:r>
              <a:rPr lang="en-CA" sz="2800" dirty="0"/>
              <a:t>services that received the highest number of </a:t>
            </a:r>
            <a:r>
              <a:rPr lang="en-CA" sz="2800" b="1" dirty="0"/>
              <a:t>EXCELLENT</a:t>
            </a:r>
            <a:r>
              <a:rPr lang="en-CA" sz="2800" dirty="0"/>
              <a:t> ratings were:</a:t>
            </a:r>
            <a:endParaRPr lang="en-US" sz="2800" dirty="0"/>
          </a:p>
          <a:p>
            <a:pPr lvl="1"/>
            <a:r>
              <a:rPr lang="en-CA" sz="2400" dirty="0"/>
              <a:t>Access to highways/roads (26% or 203 businesses),</a:t>
            </a:r>
            <a:endParaRPr lang="en-US" sz="2400" dirty="0"/>
          </a:p>
          <a:p>
            <a:pPr lvl="1"/>
            <a:r>
              <a:rPr lang="en-CA" sz="2400" dirty="0"/>
              <a:t>Access to markets (15% or 116 businesses), and</a:t>
            </a:r>
            <a:endParaRPr lang="en-US" sz="2400" dirty="0"/>
          </a:p>
          <a:p>
            <a:pPr lvl="1"/>
            <a:r>
              <a:rPr lang="en-CA" sz="2400" dirty="0"/>
              <a:t>Recycling (14% or 115 businesses).  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0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Government Services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Government Services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066" y="1982623"/>
            <a:ext cx="5059110" cy="414471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4921" y="2153538"/>
            <a:ext cx="3811423" cy="3802879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Kelowna is the most frequently used airport (36% of reporting businesses)</a:t>
            </a:r>
          </a:p>
          <a:p>
            <a:endParaRPr lang="en-CA" sz="220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Business would like to see increased commuter flights and improved flight reliability</a:t>
            </a:r>
            <a:endParaRPr lang="en-CA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95842" y="1981975"/>
            <a:ext cx="3811423" cy="1931996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An equal number of businesses (323) rate the business climate as “fair”, as those rating it “good” or “excellent”</a:t>
            </a:r>
            <a:endParaRPr lang="en-CA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pic>
        <p:nvPicPr>
          <p:cNvPr id="13" name="Picture 12" descr="C:\Users\JButtle\Desktop\CBRDI\BRE\Regional Report\Graphs\Figure 77 Business Climat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6" y="1786069"/>
            <a:ext cx="4651577" cy="266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JButtle\Desktop\CBRDI\BRE\Regional Report\Graphs\Figure 80 Biz clim 5yrs from today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78" y="4011556"/>
            <a:ext cx="4581525" cy="27317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7677" y="4552835"/>
            <a:ext cx="3811423" cy="193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But…</a:t>
            </a: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There is a high degree of optimism, with 67% (502 businesses) expecting improvements</a:t>
            </a:r>
            <a:endParaRPr lang="en-CA" sz="1600" dirty="0" smtClean="0"/>
          </a:p>
          <a:p>
            <a:pPr>
              <a:buFont typeface="Arial" pitchFamily="34" charset="0"/>
              <a:buChar char="•"/>
              <a:defRPr/>
            </a:pPr>
            <a:endParaRPr lang="en-CA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176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9882" y="2521009"/>
            <a:ext cx="7763004" cy="2283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business climate factors </a:t>
            </a:r>
            <a:r>
              <a:rPr lang="en-CA" dirty="0"/>
              <a:t>that received the highest number of </a:t>
            </a:r>
            <a:r>
              <a:rPr lang="en-CA" b="1" dirty="0"/>
              <a:t>POOR</a:t>
            </a:r>
            <a:r>
              <a:rPr lang="en-CA" dirty="0"/>
              <a:t> ratings included:</a:t>
            </a:r>
            <a:endParaRPr lang="en-US" dirty="0"/>
          </a:p>
          <a:p>
            <a:pPr lvl="1"/>
            <a:r>
              <a:rPr lang="en-CA" dirty="0" smtClean="0"/>
              <a:t>Technical </a:t>
            </a:r>
            <a:r>
              <a:rPr lang="en-CA" dirty="0"/>
              <a:t>training (29% / 230 businesses), </a:t>
            </a:r>
            <a:endParaRPr lang="en-US" dirty="0"/>
          </a:p>
          <a:p>
            <a:pPr lvl="1"/>
            <a:r>
              <a:rPr lang="en-CA" dirty="0" smtClean="0"/>
              <a:t>Economic </a:t>
            </a:r>
            <a:r>
              <a:rPr lang="en-CA" dirty="0"/>
              <a:t>development (26% or 208 businesses), and</a:t>
            </a:r>
            <a:endParaRPr lang="en-US" dirty="0"/>
          </a:p>
          <a:p>
            <a:pPr lvl="1"/>
            <a:r>
              <a:rPr lang="en-CA" dirty="0" smtClean="0"/>
              <a:t>Workforce </a:t>
            </a:r>
            <a:r>
              <a:rPr lang="en-CA" dirty="0"/>
              <a:t>availability (24% / 192 businesses).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78277" y="2452644"/>
            <a:ext cx="5361522" cy="2914140"/>
          </a:xfrm>
        </p:spPr>
        <p:txBody>
          <a:bodyPr rtlCol="0">
            <a:normAutofit fontScale="92500" lnSpcReduction="20000"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Biggest representation was from the Trade Sector: both Retail and Wholesale 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(195 businesses)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Almost even representation from:</a:t>
            </a:r>
          </a:p>
          <a:p>
            <a:pPr lvl="1"/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Professional, Scientific, and Technical Services </a:t>
            </a:r>
          </a:p>
          <a:p>
            <a:pPr marL="457200" lvl="1" indent="0">
              <a:buNone/>
            </a:pPr>
            <a:r>
              <a:rPr lang="en-CA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(97 businesses)</a:t>
            </a:r>
          </a:p>
          <a:p>
            <a:pPr lvl="1"/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Accommodation and Food Services </a:t>
            </a:r>
          </a:p>
          <a:p>
            <a:pPr marL="457200" lvl="1" indent="0">
              <a:buNone/>
            </a:pPr>
            <a:r>
              <a:rPr lang="en-CA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(97 businesses)</a:t>
            </a:r>
          </a:p>
          <a:p>
            <a:pPr lvl="1"/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Manufacturing (94 businesses)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Company Information</a:t>
            </a:r>
            <a:endParaRPr lang="en-CA" sz="2400" dirty="0"/>
          </a:p>
        </p:txBody>
      </p:sp>
      <p:pic>
        <p:nvPicPr>
          <p:cNvPr id="1026" name="Picture 2" descr="C:\Users\JButtle\Desktop\CBRDI\BRE\Regional Report\Graphs\Figure 1 NAIC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2" y="1470414"/>
            <a:ext cx="3054253" cy="53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1516" y="2435550"/>
            <a:ext cx="7763004" cy="280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business climate </a:t>
            </a:r>
            <a:r>
              <a:rPr lang="en-CA" dirty="0" smtClean="0"/>
              <a:t>factors </a:t>
            </a:r>
            <a:r>
              <a:rPr lang="en-CA" dirty="0"/>
              <a:t>that received the highest number of </a:t>
            </a:r>
            <a:r>
              <a:rPr lang="en-CA" b="1" dirty="0"/>
              <a:t>FAIR</a:t>
            </a:r>
            <a:r>
              <a:rPr lang="en-CA" dirty="0"/>
              <a:t> ratings included: </a:t>
            </a:r>
            <a:endParaRPr lang="en-US" dirty="0"/>
          </a:p>
          <a:p>
            <a:pPr lvl="1"/>
            <a:r>
              <a:rPr lang="en-CA" dirty="0"/>
              <a:t>Housing (33% / 260 businesses), </a:t>
            </a:r>
            <a:endParaRPr lang="en-US" dirty="0"/>
          </a:p>
          <a:p>
            <a:pPr lvl="1"/>
            <a:r>
              <a:rPr lang="en-CA" dirty="0"/>
              <a:t>Workforce availability (32% or 253 businesses), and</a:t>
            </a:r>
            <a:endParaRPr lang="en-US" dirty="0"/>
          </a:p>
          <a:p>
            <a:pPr lvl="1"/>
            <a:r>
              <a:rPr lang="en-CA" dirty="0"/>
              <a:t>Local tax structure (31% / 249 businesses</a:t>
            </a:r>
            <a:r>
              <a:rPr lang="en-CA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4425" y="2503917"/>
            <a:ext cx="7763004" cy="265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business climate </a:t>
            </a:r>
            <a:r>
              <a:rPr lang="en-CA" dirty="0" smtClean="0"/>
              <a:t>factors </a:t>
            </a:r>
            <a:r>
              <a:rPr lang="en-CA" dirty="0"/>
              <a:t>that received the highest number of </a:t>
            </a:r>
            <a:r>
              <a:rPr lang="en-CA" b="1" dirty="0"/>
              <a:t>GOOD</a:t>
            </a:r>
            <a:r>
              <a:rPr lang="en-CA" dirty="0"/>
              <a:t> ratings included: </a:t>
            </a:r>
            <a:endParaRPr lang="en-US" dirty="0"/>
          </a:p>
          <a:p>
            <a:pPr lvl="1"/>
            <a:r>
              <a:rPr lang="en-CA" dirty="0"/>
              <a:t>K-12 education (42% / 335 businesses), </a:t>
            </a:r>
            <a:endParaRPr lang="en-US" dirty="0"/>
          </a:p>
          <a:p>
            <a:pPr lvl="1"/>
            <a:r>
              <a:rPr lang="en-CA" dirty="0"/>
              <a:t>Cultural and recreational opportunities (38% or 303 businesses), and</a:t>
            </a:r>
            <a:endParaRPr lang="en-US" dirty="0"/>
          </a:p>
          <a:p>
            <a:pPr lvl="1"/>
            <a:r>
              <a:rPr lang="en-CA" dirty="0"/>
              <a:t>Colleges and universities (33% / 265 businesses).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business climate </a:t>
            </a:r>
            <a:r>
              <a:rPr lang="en-CA" dirty="0" smtClean="0"/>
              <a:t>factors </a:t>
            </a:r>
            <a:r>
              <a:rPr lang="en-CA" dirty="0"/>
              <a:t>that received the highest number of </a:t>
            </a:r>
            <a:r>
              <a:rPr lang="en-CA" b="1" dirty="0"/>
              <a:t>EXCELLENT</a:t>
            </a:r>
            <a:r>
              <a:rPr lang="en-CA" dirty="0"/>
              <a:t> ratings included: </a:t>
            </a:r>
            <a:endParaRPr lang="en-US" dirty="0"/>
          </a:p>
          <a:p>
            <a:pPr lvl="1"/>
            <a:r>
              <a:rPr lang="en-CA" dirty="0"/>
              <a:t>Cultural and recreational opportunities (23% / 184 businesses), </a:t>
            </a:r>
            <a:endParaRPr lang="en-US" dirty="0"/>
          </a:p>
          <a:p>
            <a:pPr lvl="1"/>
            <a:r>
              <a:rPr lang="en-CA" dirty="0"/>
              <a:t>Workforce quality (11% or 85 businesses), and</a:t>
            </a:r>
            <a:endParaRPr lang="en-US" dirty="0"/>
          </a:p>
          <a:p>
            <a:pPr lvl="1"/>
            <a:r>
              <a:rPr lang="en-CA" dirty="0"/>
              <a:t>K-12 education (10% / 81 businesses</a:t>
            </a:r>
            <a:r>
              <a:rPr lang="en-CA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90743" y="2392822"/>
            <a:ext cx="3757473" cy="381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Barriers to growth are focused on 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demographics, 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red-tape, 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economic diversity, 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workforce skills and 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high-costs of rural setting</a:t>
            </a:r>
          </a:p>
          <a:p>
            <a:endParaRPr lang="en-US" dirty="0"/>
          </a:p>
        </p:txBody>
      </p:sp>
      <p:pic>
        <p:nvPicPr>
          <p:cNvPr id="13" name="Picture 12" descr="C:\Users\JButtle\Desktop\CBRDI\BRE\Regional Report\Graphs\Figure 83 Barriers in community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6" y="1737867"/>
            <a:ext cx="4614545" cy="488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6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competitiveness factors </a:t>
            </a:r>
            <a:r>
              <a:rPr lang="en-CA" dirty="0"/>
              <a:t>that received the highest number of </a:t>
            </a:r>
            <a:r>
              <a:rPr lang="en-CA" b="1" dirty="0"/>
              <a:t>Not At All Important</a:t>
            </a:r>
            <a:r>
              <a:rPr lang="en-CA" dirty="0"/>
              <a:t> </a:t>
            </a:r>
            <a:r>
              <a:rPr lang="en-CA" dirty="0" smtClean="0"/>
              <a:t>ratings </a:t>
            </a:r>
            <a:r>
              <a:rPr lang="en-CA" dirty="0"/>
              <a:t>included: </a:t>
            </a:r>
            <a:endParaRPr lang="en-US" dirty="0"/>
          </a:p>
          <a:p>
            <a:pPr lvl="1"/>
            <a:r>
              <a:rPr lang="en-CA" dirty="0" smtClean="0"/>
              <a:t>Accessing </a:t>
            </a:r>
            <a:r>
              <a:rPr lang="en-CA" dirty="0"/>
              <a:t>International Markets (17% / 85 businesses), </a:t>
            </a:r>
            <a:endParaRPr lang="en-US" dirty="0"/>
          </a:p>
          <a:p>
            <a:pPr lvl="1"/>
            <a:r>
              <a:rPr lang="en-CA" dirty="0"/>
              <a:t>Reliable Airport Service (15% or 76 businesses), and</a:t>
            </a:r>
            <a:endParaRPr lang="en-US" dirty="0"/>
          </a:p>
          <a:p>
            <a:pPr lvl="1"/>
            <a:r>
              <a:rPr lang="en-CA" dirty="0"/>
              <a:t>Capital Access (11% / 55 businesses).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competitiveness factors </a:t>
            </a:r>
            <a:r>
              <a:rPr lang="en-CA" dirty="0"/>
              <a:t>that received the highest number of </a:t>
            </a:r>
            <a:r>
              <a:rPr lang="en-CA" b="1" dirty="0" smtClean="0"/>
              <a:t>Not </a:t>
            </a:r>
            <a:r>
              <a:rPr lang="en-CA" b="1" dirty="0"/>
              <a:t>Very Important</a:t>
            </a:r>
            <a:r>
              <a:rPr lang="en-CA" dirty="0"/>
              <a:t> ratings included: </a:t>
            </a:r>
            <a:endParaRPr lang="en-US" dirty="0"/>
          </a:p>
          <a:p>
            <a:pPr lvl="1"/>
            <a:r>
              <a:rPr lang="en-CA" dirty="0"/>
              <a:t>Reliable Airport Service (19% or 99 businesses), </a:t>
            </a:r>
            <a:endParaRPr lang="en-US" dirty="0"/>
          </a:p>
          <a:p>
            <a:pPr lvl="1"/>
            <a:r>
              <a:rPr lang="en-CA" dirty="0"/>
              <a:t>Expanding the Workforce (19% or 97 businesses), and</a:t>
            </a:r>
            <a:endParaRPr lang="en-US" dirty="0"/>
          </a:p>
          <a:p>
            <a:pPr lvl="1"/>
            <a:r>
              <a:rPr lang="en-CA" dirty="0"/>
              <a:t>Capital Access (17% / 85 businesses</a:t>
            </a:r>
            <a:r>
              <a:rPr lang="en-C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competitiveness factors </a:t>
            </a:r>
            <a:r>
              <a:rPr lang="en-CA" dirty="0"/>
              <a:t>that received the highest number of </a:t>
            </a:r>
            <a:r>
              <a:rPr lang="en-CA" b="1" dirty="0" smtClean="0"/>
              <a:t>Somewhat </a:t>
            </a:r>
            <a:r>
              <a:rPr lang="en-CA" b="1" dirty="0"/>
              <a:t>Important</a:t>
            </a:r>
            <a:r>
              <a:rPr lang="en-CA" dirty="0"/>
              <a:t> ratings included: </a:t>
            </a:r>
            <a:endParaRPr lang="en-US" dirty="0"/>
          </a:p>
          <a:p>
            <a:pPr lvl="1"/>
            <a:r>
              <a:rPr lang="en-CA" dirty="0"/>
              <a:t>Adding or Changing Products &amp; Services (41% / 211 businesses), </a:t>
            </a:r>
            <a:endParaRPr lang="en-US" dirty="0"/>
          </a:p>
          <a:p>
            <a:pPr lvl="1"/>
            <a:r>
              <a:rPr lang="en-CA" dirty="0"/>
              <a:t>Strategic Alliances (39% or 196 businesses), and</a:t>
            </a:r>
            <a:endParaRPr lang="en-US" dirty="0"/>
          </a:p>
          <a:p>
            <a:pPr lvl="1"/>
            <a:r>
              <a:rPr lang="en-CA" dirty="0"/>
              <a:t>Expanding the Workforce (36% / 186 businesses).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competitiveness factors </a:t>
            </a:r>
            <a:r>
              <a:rPr lang="en-CA" dirty="0"/>
              <a:t>that received the highest number of </a:t>
            </a:r>
            <a:r>
              <a:rPr lang="en-CA" b="1" dirty="0" smtClean="0"/>
              <a:t>Very </a:t>
            </a:r>
            <a:r>
              <a:rPr lang="en-CA" b="1" dirty="0"/>
              <a:t>Important</a:t>
            </a:r>
            <a:r>
              <a:rPr lang="en-CA" dirty="0"/>
              <a:t> ratings included: </a:t>
            </a:r>
            <a:endParaRPr lang="en-US" dirty="0"/>
          </a:p>
          <a:p>
            <a:pPr lvl="1"/>
            <a:r>
              <a:rPr lang="en-CA" dirty="0"/>
              <a:t>Telecommunications (62% / 316 businesses), </a:t>
            </a:r>
            <a:endParaRPr lang="en-US" dirty="0"/>
          </a:p>
          <a:p>
            <a:pPr lvl="1"/>
            <a:r>
              <a:rPr lang="en-CA" dirty="0"/>
              <a:t>Customer Service (58% or 298 businesses), and</a:t>
            </a:r>
            <a:endParaRPr lang="en-US" dirty="0"/>
          </a:p>
          <a:p>
            <a:pPr lvl="1"/>
            <a:r>
              <a:rPr lang="en-CA" dirty="0"/>
              <a:t>Workforce Skill Development (56% / 283 businesses</a:t>
            </a:r>
            <a:r>
              <a:rPr lang="en-C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productivity drivers that </a:t>
            </a:r>
            <a:r>
              <a:rPr lang="en-CA" dirty="0"/>
              <a:t>received the highest number of </a:t>
            </a:r>
            <a:r>
              <a:rPr lang="en-CA" b="1" dirty="0" smtClean="0"/>
              <a:t>POOR</a:t>
            </a:r>
            <a:r>
              <a:rPr lang="en-CA" dirty="0" smtClean="0"/>
              <a:t> </a:t>
            </a:r>
            <a:r>
              <a:rPr lang="en-CA" dirty="0"/>
              <a:t>ratings included: </a:t>
            </a:r>
            <a:endParaRPr lang="en-US" dirty="0"/>
          </a:p>
          <a:p>
            <a:pPr lvl="1"/>
            <a:r>
              <a:rPr lang="en-CA" dirty="0"/>
              <a:t>Networking and collaboration with other businesses (6% or 24 businesses),</a:t>
            </a:r>
            <a:endParaRPr lang="en-US" dirty="0"/>
          </a:p>
          <a:p>
            <a:pPr lvl="1"/>
            <a:r>
              <a:rPr lang="en-CA" dirty="0"/>
              <a:t>Measuring impact of productivity efforts/investments (5% or 22 businesses), and</a:t>
            </a:r>
            <a:endParaRPr lang="en-US" dirty="0"/>
          </a:p>
          <a:p>
            <a:pPr lvl="1"/>
            <a:r>
              <a:rPr lang="en-CA" dirty="0"/>
              <a:t>Investing in people and skills (3% or 11 businesses).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productivity drivers that </a:t>
            </a:r>
            <a:r>
              <a:rPr lang="en-CA" dirty="0"/>
              <a:t>received the highest number of </a:t>
            </a:r>
            <a:r>
              <a:rPr lang="en-CA" b="1" dirty="0" smtClean="0"/>
              <a:t>FAIR</a:t>
            </a:r>
            <a:r>
              <a:rPr lang="en-CA" dirty="0" smtClean="0"/>
              <a:t> </a:t>
            </a:r>
            <a:r>
              <a:rPr lang="en-CA" dirty="0"/>
              <a:t>ratings included: </a:t>
            </a:r>
            <a:endParaRPr lang="en-US" dirty="0"/>
          </a:p>
          <a:p>
            <a:pPr lvl="1"/>
            <a:r>
              <a:rPr lang="en-CA" dirty="0"/>
              <a:t>Measuring impact of productivity efforts/investments (25% or 107 businesses), </a:t>
            </a:r>
            <a:endParaRPr lang="en-US" dirty="0"/>
          </a:p>
          <a:p>
            <a:pPr lvl="1"/>
            <a:r>
              <a:rPr lang="en-CA" dirty="0"/>
              <a:t>Networking and collaboration with other businesses (23% or 99 businesses), and</a:t>
            </a:r>
            <a:endParaRPr lang="en-US" dirty="0"/>
          </a:p>
          <a:p>
            <a:pPr lvl="1"/>
            <a:r>
              <a:rPr lang="en-CA" dirty="0"/>
              <a:t>Innovation &amp; the use of technology (21% or 88 businesses</a:t>
            </a:r>
            <a:r>
              <a:rPr lang="en-C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7129" y="5324030"/>
            <a:ext cx="7357930" cy="1247708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Almost half of businesses surveyed are in a growth phase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Company Information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JButtle\Desktop\CBRDI\BRE\Regional Report\Graphs\Figure 9 Life Cyc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18" y="1997328"/>
            <a:ext cx="5136533" cy="27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productivity drivers that </a:t>
            </a:r>
            <a:r>
              <a:rPr lang="en-CA" dirty="0"/>
              <a:t>received the highest number of </a:t>
            </a:r>
            <a:r>
              <a:rPr lang="en-CA" b="1" dirty="0" smtClean="0"/>
              <a:t>GOOD</a:t>
            </a:r>
            <a:r>
              <a:rPr lang="en-CA" dirty="0" smtClean="0"/>
              <a:t> </a:t>
            </a:r>
            <a:r>
              <a:rPr lang="en-CA" dirty="0"/>
              <a:t>ratings included: </a:t>
            </a:r>
            <a:endParaRPr lang="en-US" dirty="0"/>
          </a:p>
          <a:p>
            <a:pPr lvl="1"/>
            <a:r>
              <a:rPr lang="en-CA" dirty="0"/>
              <a:t>Productive workplace culture (58% or 250 businesses),</a:t>
            </a:r>
            <a:endParaRPr lang="en-US" dirty="0"/>
          </a:p>
          <a:p>
            <a:pPr lvl="1"/>
            <a:r>
              <a:rPr lang="en-CA" dirty="0"/>
              <a:t>Leadership and management capacity (56% or 240 businesses), and</a:t>
            </a:r>
            <a:endParaRPr lang="en-US" dirty="0"/>
          </a:p>
          <a:p>
            <a:pPr lvl="1"/>
            <a:r>
              <a:rPr lang="en-CA" dirty="0"/>
              <a:t>Organizing work (structures &amp; processes) (52% or 220 businesses).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Business Climate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8787" y="2367184"/>
            <a:ext cx="7763004" cy="3170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lvl="0" indent="0">
              <a:spcBef>
                <a:spcPct val="20000"/>
              </a:spcBef>
              <a:buFont typeface="Arial"/>
              <a:buNone/>
              <a:defRPr sz="28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CA" dirty="0"/>
              <a:t>The </a:t>
            </a:r>
            <a:r>
              <a:rPr lang="en-CA" dirty="0" smtClean="0"/>
              <a:t>productivity drivers that </a:t>
            </a:r>
            <a:r>
              <a:rPr lang="en-CA" dirty="0"/>
              <a:t>received the highest number of </a:t>
            </a:r>
            <a:r>
              <a:rPr lang="en-CA" b="1" dirty="0" smtClean="0"/>
              <a:t>EXCELLENT</a:t>
            </a:r>
            <a:r>
              <a:rPr lang="en-CA" dirty="0" smtClean="0"/>
              <a:t> </a:t>
            </a:r>
            <a:r>
              <a:rPr lang="en-CA" dirty="0"/>
              <a:t>ratings included:</a:t>
            </a:r>
            <a:endParaRPr lang="en-US" dirty="0"/>
          </a:p>
          <a:p>
            <a:pPr lvl="1"/>
            <a:r>
              <a:rPr lang="en-CA" dirty="0"/>
              <a:t>Leadership and management capacity (31% or 134 businesses), </a:t>
            </a:r>
            <a:endParaRPr lang="en-US" dirty="0"/>
          </a:p>
          <a:p>
            <a:pPr lvl="1"/>
            <a:r>
              <a:rPr lang="en-CA" dirty="0"/>
              <a:t>Productive workplace culture (31% or 131 businesses), and</a:t>
            </a:r>
            <a:endParaRPr lang="en-US" dirty="0"/>
          </a:p>
          <a:p>
            <a:pPr lvl="1"/>
            <a:r>
              <a:rPr lang="en-CA" dirty="0"/>
              <a:t>Innovation &amp; the use of technology (30% or 126 businesses).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Assessments &amp; Plans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90743" y="3110669"/>
            <a:ext cx="3757473" cy="309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80% (552 businesses) rate their health as “Excellent” or “Good”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4" name="Picture 13" descr="C:\Users\JButtle\Desktop\CBRDI\BRE\Regional Report\Graphs\Figure 92 Facility health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5" y="2671293"/>
            <a:ext cx="4514850" cy="283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0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Assessments &amp; Plans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90743" y="3110669"/>
            <a:ext cx="3757473" cy="309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Almost half of the respondents (329 businesses) rate their management’s attitude toward the community as excellent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C:\Users\JButtle\Desktop\CBRDI\BRE\Regional Report\Graphs\Figure 94 mgt att to com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4" y="2245406"/>
            <a:ext cx="4723624" cy="3078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Assessments &amp; Plans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91062" y="2179178"/>
            <a:ext cx="3757473" cy="170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Risk of closure is low for 87% (619) of businesses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C:\Users\JButtle\Desktop\CBRDI\BRE\Regional Report\Graphs\Figure 96 Risk Closur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4" y="1810031"/>
            <a:ext cx="4486275" cy="20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59475" y="4444983"/>
            <a:ext cx="3757473" cy="19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Rates of downsizing are similarly low, with 85% (591 businesses) rating the risk as “low”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6" name="Picture 15" descr="C:\Users\JButtle\Desktop\CBRDI\BRE\Regional Report\Graphs\Figure 97 Risk downsiz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60" y="4122098"/>
            <a:ext cx="4562475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5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1273" y="1395512"/>
            <a:ext cx="7749699" cy="53154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2731" y="945698"/>
            <a:ext cx="1157081" cy="79477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349812" y="1051462"/>
            <a:ext cx="7022062" cy="45471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PLANNING AND SURVEYING</a:t>
            </a:r>
            <a:endParaRPr lang="en-US" sz="2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72415" y="2505079"/>
            <a:ext cx="7022062" cy="5174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ACTION AND UPTAKE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349812" y="4008363"/>
            <a:ext cx="7022061" cy="4390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FOLLOW THROUGH</a:t>
            </a:r>
            <a:endParaRPr lang="en-US" sz="2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395018" y="5399856"/>
            <a:ext cx="6976857" cy="4571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ECONOMIC </a:t>
            </a:r>
            <a:r>
              <a:rPr lang="en-US" sz="2200" b="1" smtClean="0"/>
              <a:t>DEVELOPMENT PLANNING</a:t>
            </a:r>
            <a:endParaRPr lang="en-US" sz="2200" b="1" dirty="0"/>
          </a:p>
        </p:txBody>
      </p:sp>
      <p:sp>
        <p:nvSpPr>
          <p:cNvPr id="13" name="Oval 12"/>
          <p:cNvSpPr/>
          <p:nvPr/>
        </p:nvSpPr>
        <p:spPr>
          <a:xfrm>
            <a:off x="237938" y="2328295"/>
            <a:ext cx="1157080" cy="91631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2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215335" y="5166515"/>
            <a:ext cx="1202285" cy="98522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215335" y="3774014"/>
            <a:ext cx="1157080" cy="10320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3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9813" y="1538355"/>
            <a:ext cx="4769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Building support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Critical partnerships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Conditions for success</a:t>
            </a:r>
            <a:endParaRPr lang="en-US" sz="1400" dirty="0">
              <a:solidFill>
                <a:srgbClr val="77933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5018" y="3022516"/>
            <a:ext cx="4769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Typically successful actions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Who should be involved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Managing uptake</a:t>
            </a:r>
            <a:endParaRPr lang="en-US" sz="1400" dirty="0">
              <a:solidFill>
                <a:srgbClr val="77933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018" y="4460914"/>
            <a:ext cx="4769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Commitment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Why it matters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Conditions for success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2415" y="5852326"/>
            <a:ext cx="476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You’re already doing it!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Essential stakeholders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77933C"/>
                </a:solidFill>
              </a:rPr>
              <a:t>Important tips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779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798"/>
            <a:ext cx="2133600" cy="365125"/>
          </a:xfrm>
        </p:spPr>
        <p:txBody>
          <a:bodyPr/>
          <a:lstStyle/>
          <a:p>
            <a:fld id="{3FF46BA8-6521-D940-8BEA-64D4842B35F2}" type="slidenum">
              <a:rPr lang="en-US" smtClean="0"/>
              <a:t>45</a:t>
            </a:fld>
            <a:endParaRPr lang="en-US"/>
          </a:p>
        </p:txBody>
      </p: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237938" y="55440"/>
            <a:ext cx="8686800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		      </a:t>
            </a:r>
            <a:r>
              <a:rPr lang="en-CA" sz="2400" dirty="0" smtClean="0"/>
              <a:t>BRE BEST PRACTICES </a:t>
            </a:r>
            <a:endParaRPr lang="en-CA" sz="2400" dirty="0"/>
          </a:p>
        </p:txBody>
      </p:sp>
      <p:sp>
        <p:nvSpPr>
          <p:cNvPr id="20" name="Rectangle 19"/>
          <p:cNvSpPr/>
          <p:nvPr/>
        </p:nvSpPr>
        <p:spPr>
          <a:xfrm>
            <a:off x="237938" y="55440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17299" y="206999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17620" y="704141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02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66505" y="4421423"/>
            <a:ext cx="2508427" cy="22579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Understanding your role in the big picture and why it matters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372239" y="4500135"/>
            <a:ext cx="2387383" cy="216382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Why this is the most important step</a:t>
            </a:r>
            <a:endParaRPr lang="en-US" sz="1700" b="1" dirty="0"/>
          </a:p>
        </p:txBody>
      </p:sp>
      <p:sp>
        <p:nvSpPr>
          <p:cNvPr id="8" name="Oval 7"/>
          <p:cNvSpPr/>
          <p:nvPr/>
        </p:nvSpPr>
        <p:spPr>
          <a:xfrm>
            <a:off x="2194872" y="4484146"/>
            <a:ext cx="2492749" cy="216382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How to get results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22035" y="4406054"/>
            <a:ext cx="2398682" cy="225790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Understand how to get your community ready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19454" y="1844653"/>
            <a:ext cx="6443521" cy="45471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PLANNING AND SURVEYING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14398" y="2333518"/>
            <a:ext cx="6443520" cy="5174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ACTION AND UPTAKE</a:t>
            </a:r>
            <a:endParaRPr lang="en-US" sz="2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638313" y="2850955"/>
            <a:ext cx="6443521" cy="4390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FOLLOW-THROUGH</a:t>
            </a:r>
            <a:endParaRPr lang="en-US" sz="2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476615" y="3289992"/>
            <a:ext cx="6398317" cy="4571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en-US" sz="2200" b="1" dirty="0" smtClean="0"/>
              <a:t>ECONOMIC DEVELOPMENT PLANNING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BA8-6521-D940-8BEA-64D4842B35F2}" type="slidenum">
              <a:rPr lang="en-US" smtClean="0"/>
              <a:t>46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7299" y="206999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669699" y="359399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237938" y="55440"/>
            <a:ext cx="8686800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LEARNING OUTCOMES</a:t>
            </a:r>
            <a:endParaRPr lang="en-CA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38313" y="8467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PLANNING AND SURVEYING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 BRE creates a number of outcomes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Improved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relationships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Basis for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ED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planning and action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Data for evidence based decision making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 BRE can be focused according to your needs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Geographically (is part of your jurisdiction particularly interesting?)</a:t>
            </a:r>
          </a:p>
          <a:p>
            <a:pPr lvl="1"/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Sectorally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         (is there a sector that is particularly interesting?)</a:t>
            </a:r>
          </a:p>
          <a:p>
            <a:pPr lvl="1"/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Deciding on your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focus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and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purpose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makes it easier to establish support for your project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Establishing Support – Understanding your goals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031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PLANNING AND SURVEYING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Start early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Get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stakeholders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involved in communicating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Clear messaging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Tailor your message to your audience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Local Government, Business Community, Partner Stakeholders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Each may require different communications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Choose your medium well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Newspapers, electronic newsletters, posters, face to face discussions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Different demographics respond better to different media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Understand your audience!</a:t>
            </a:r>
          </a:p>
          <a:p>
            <a:pPr lvl="1"/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Never miss an opportunity to raise the profile of your project!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Establishing Support – Communications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187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PLANNING AND SURVEYING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Local Government and Staff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What they will get out of it / Why they should care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What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resources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will be required for different levels of participation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What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support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and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networks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are available to them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How the program will be stronger with their involvement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Local Business Community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How will their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safety / privacy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 assured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How will the information be used (potential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programming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)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Address “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Survey Fatigue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” -&gt; this one will result in action</a:t>
            </a:r>
          </a:p>
          <a:p>
            <a:pPr lvl="1"/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Start setting the stage to entice project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CHAMPIONS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Establishing Support – Education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187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0671" y="2529555"/>
            <a:ext cx="3005442" cy="3896905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Impressive stability in the business climate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Over half the businesses have been operating for over 10 years!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Company Information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Buttle\Desktop\CBRDI\BRE\Regional Report\Graphs\Figure 10 Time in Bi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1" y="2243816"/>
            <a:ext cx="5413025" cy="33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PLANNING AND SURVEYING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Approach potential partners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Match expected commitment to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capacity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Invite local government to the table (they are a key player)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Look for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Executive Sponsors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, 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CHAMPIONS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Key roles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BRE Lead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-&gt; Should be paid position to ensure focus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BRE Researchers -&gt; Those performing interviews (paid)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Red Flag / Green Flag Coordinator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-&gt; Not the BRE Lead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Advisory Committee -&gt; Can include: government, chamber, CF etc.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CHAMPIONS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-&gt; Visible, high-profile, respected members of community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Establishing Support – Commitment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187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PLANNING AND SURVEYING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Leverage existing relationships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From Business and Government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 participation in the entire process -&gt; Create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OWNERSHIP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Network weaving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Reach out to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ED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support networks 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Community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Futures, Selkirk College, COTR, KRIC, KAST, CBT, IRAP,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WorkBC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, Credit Unions, EDCs, Community Service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Centers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, Tourism BC (and affiliates), Chambers of Commerce, Invest Kootenay, LCIC, RDI, First Nations,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SIDIT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 strength of these networks is cited as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key ingredient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success</a:t>
            </a:r>
          </a:p>
          <a:p>
            <a:pPr lvl="1"/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SWOT analysis of stakeholders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strategies to deal with individuals or organizations that may derail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Establishing Support – Relationships / Networks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187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PLANNING AND SURVEYING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Understand that business owners first priority is ALWAYS doing business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tenacious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without being aggressive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 aware of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seasonality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– busy seasons are unlikely to yield interviews but more likely to create optimism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Momentum and inertia are critical</a:t>
            </a:r>
          </a:p>
          <a:p>
            <a:pPr lvl="1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Linking the BRE to action must be done as fast as possible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.</a:t>
            </a:r>
          </a:p>
          <a:p>
            <a:pPr lvl="1"/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Pass on Red-Flag and Green-Flag issues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IMMEDIATELY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Understand the importance of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listening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Survey Considerations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554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ACTION &amp; UPTAKE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Retention Efforts: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Red-Flags / Green-Flags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KING OF ACTION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Of all action you could take, this is the single most important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Up to 80% of jobs are generated by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existing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businesses -&gt; try not to lose any!</a:t>
            </a:r>
          </a:p>
          <a:p>
            <a:pPr lvl="1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Information concerning an IMMEDIATE issue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Opportunity to dispel “Survey Fatigue”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You have a ready audience for all “flag” focused actions</a:t>
            </a:r>
            <a:endParaRPr lang="en-US" sz="2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Conditions that contribute to success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419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ACTION &amp; UPTAKE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59"/>
            <a:ext cx="8185139" cy="457086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Training Programs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Marketing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Tailor medium to audience (is this group more likely to read the paper or answer emails?)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Timing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When will this group be able to attend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Certain groups are just unavailable during certain hours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Group Delivery or Individual Delivery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Short, focused follow up with target businesses to find out WHEN to </a:t>
            </a:r>
            <a:r>
              <a:rPr lang="en-US" sz="140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offer training</a:t>
            </a:r>
          </a:p>
          <a:p>
            <a:pPr lvl="2"/>
            <a:r>
              <a:rPr lang="en-US" sz="140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Owners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often do not want to reveal sensitive information in groups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 sensitive to these pressures versus the benefits of sharing in a group setting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Subsidies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If programming is subsidized, participation is generally higher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Promotion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Promotion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Promotion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!</a:t>
            </a:r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Conditions that contribute to success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506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ACTION &amp; UPTAKE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Improved relationships and potential partnerships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Most common “Success Story”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Every jurisdiction surveyed commented on the improved relationships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Nurture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these relationships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Understand the process does not end after the BRE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You are opening your doors to communication -&gt; be prepared (for the good and the bad)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Opportunity to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celebrate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your community’s strengths and successes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Business owners are not often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praised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for their contributions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Hold events, publish web-stories, tell the press!!!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Business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 Council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Foster the open communications between the business sector and local government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This is an opportunity to streamline communications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Conditions that contribute to success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319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ACTION &amp; UPTAKE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Shared Service Models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There will be service gaps common to many businesses in your community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These may point to a business opportunity for a new enterprise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These may point to a shared delivery model for the existing businesses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Co-Location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Particularly with NGOs, there may be opportunities to lower overhead costs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Related organizations may have a “synergy” benefit to co-locating (one-stop shopping for support operations)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Community Marketing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Attract skilled workers, new investors, enterprises to fill supply chain gaps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 of a branding exercise to celebrate local economic strengths</a:t>
            </a:r>
          </a:p>
          <a:p>
            <a:pPr marL="914400" lvl="2" indent="0">
              <a:buNone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Conditions that contribute to success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88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ACTION &amp; UPTAKE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667564"/>
            <a:ext cx="8185139" cy="4895606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Celebration of Local Expertise (not to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belabour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the point…)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There are people in your community that have a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LOT to SHARE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Specific skill-sets</a:t>
            </a:r>
          </a:p>
          <a:p>
            <a:pPr lvl="3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Within a sector, the best performers may be able to help the “juniors”</a:t>
            </a:r>
          </a:p>
          <a:p>
            <a:pPr lvl="3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If you can get past the “competitive” constraints -&gt; opportunities for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partnership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and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growth</a:t>
            </a:r>
          </a:p>
          <a:p>
            <a:pPr lvl="3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 healthier the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local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sector, the more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regional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attention it will get</a:t>
            </a:r>
          </a:p>
          <a:p>
            <a:pPr lvl="3"/>
            <a:endParaRPr lang="en-US" sz="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General skill-sets</a:t>
            </a:r>
          </a:p>
          <a:p>
            <a:pPr lvl="3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Small communities tend to suffer management skills deficits</a:t>
            </a:r>
          </a:p>
          <a:p>
            <a:pPr lvl="3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There is an opportunity for sharing these skills and strategies between sectors</a:t>
            </a:r>
          </a:p>
          <a:p>
            <a:pPr lvl="3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Celebrate your experts</a:t>
            </a:r>
          </a:p>
          <a:p>
            <a:pPr lvl="2"/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342900" lvl="2" indent="-34290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Case-Study: Vernon’s “Dragon Den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”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Coaches/judges drawn from local experts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Sponsorship drawn from local economy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Contestants drawn from local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innovators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Great PR for all involved, while building on relationships!</a:t>
            </a:r>
            <a:endParaRPr lang="en-US" sz="1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050827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Conditions that contribute to success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6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ACTION &amp; UPTAKE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958128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Learn how to work with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Data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Policy built on hard evidence is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defensible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 the absence of evidence, we rely on anecdotal evidence –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storytime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3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Whoever has the most believable story wins the debate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Data gives us confidence that policy is being directed well</a:t>
            </a:r>
            <a:endParaRPr lang="en-US" sz="1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Reliance on data is a skill that must be developed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There is a strong resistance to change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It may be difficult for some to abandon the common story (anecdotal evidence)</a:t>
            </a: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Great opportunity to bridge communications between councils and chambers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Use of data provides both parties a common tool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A good focus for discussion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Conditions that contribute to success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042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FOLLOW THROUGH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Thank you cards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Let your business community know that their participation matters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This is a simple practice that requires no capacity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Reminds people that they’ve been involved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Reminds business that they matter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Costs virtually nothing</a:t>
            </a:r>
          </a:p>
          <a:p>
            <a:pPr lvl="2"/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Keep talking about it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Remind your community that you’ve been listening</a:t>
            </a:r>
          </a:p>
          <a:p>
            <a:pPr lvl="1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Walk around and talk to owners about their experiences and expectations</a:t>
            </a:r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The Simple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41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9809" y="2657755"/>
            <a:ext cx="4398406" cy="3561458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Over half of the region’s businesses (383) have a current business plan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Only 17% (114 businesses) have a current succession plan</a:t>
            </a:r>
          </a:p>
          <a:p>
            <a:pPr lvl="1"/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125 businesses plan an ownership change in the next three years</a:t>
            </a: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Company Information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116893"/>
              </p:ext>
            </p:extLst>
          </p:nvPr>
        </p:nvGraphicFramePr>
        <p:xfrm>
          <a:off x="119641" y="29974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5732" y="2412080"/>
            <a:ext cx="328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your company have a current business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FOLLOW THROUGH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Function of preparation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Ownership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of the process will drive commitment levels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 time spent engaging local government pays off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Participation by other stakeholders (CFs, EDCs, Chambers etc.) will pay off</a:t>
            </a:r>
            <a:endParaRPr lang="en-US" sz="1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CHAMPIONS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are essential to establishing commitment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Leaders can inspire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These people push our imaginations</a:t>
            </a:r>
            <a:endParaRPr lang="en-US" sz="1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Push organizations to put their resources where their mouths are</a:t>
            </a:r>
          </a:p>
          <a:p>
            <a:pPr lvl="2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Push for commitment of resources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Strength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of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Follow-Through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 depends on it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</a:t>
            </a:r>
            <a:r>
              <a:rPr lang="en-CA" sz="2400" dirty="0"/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32471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FOLLOW THROUGH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735932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Resources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Human Resources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 Roles &amp; Responsibilities early on</a:t>
            </a:r>
            <a:endParaRPr lang="en-US" sz="1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Financial Resources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 a fund for follow-through activities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Can be very modest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YOU MUST TAKE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SOME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ACTION TO FOLLOW-THROUGH</a:t>
            </a:r>
            <a:endParaRPr lang="en-US" sz="1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mandate/capacity/culture for Economic Development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Begin educating all stakeholders how they can participate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case why it is important (essential) to all stakeholders</a:t>
            </a:r>
          </a:p>
          <a:p>
            <a:pPr lvl="1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Leverage existing networks</a:t>
            </a:r>
          </a:p>
          <a:p>
            <a:pPr lvl="1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Take full advantage of all local/regional resources</a:t>
            </a:r>
          </a:p>
          <a:p>
            <a:pPr lvl="1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You don’t need to do everything on your own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Capacity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47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FOLLOW THROUGH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2163232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Working with the willing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Must try to recognize the difference between the resistant and the ready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There will be strong up-take and support from the latter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Focus efforts on those who are prepared to grow</a:t>
            </a:r>
          </a:p>
          <a:p>
            <a:pPr lvl="2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These are the enterprises that will realize the potential</a:t>
            </a:r>
          </a:p>
          <a:p>
            <a:pPr lvl="2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These are the enterprises that will create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jobs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Participation by these enterprises will create strength and momentum</a:t>
            </a:r>
          </a:p>
          <a:p>
            <a:pPr lvl="2"/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 prepared for some pettiness and jealousy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Craft communications and programming to minimize this impact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Do not underestimate the potential for derailment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Filtering and Focusing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06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FOLLOW THROUGH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Tell them what you’re going to do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Get your constituency ready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Boost the expectations and level of preparedness</a:t>
            </a:r>
          </a:p>
          <a:p>
            <a:pPr lvl="1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Tell them you’re doing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it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Continue to update your community as you go through the process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Let them know how it is going and what activities you’re engaged in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Make sure to link the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planning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to the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action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in all communications</a:t>
            </a:r>
          </a:p>
          <a:p>
            <a:pPr lvl="1"/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Remind them what you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did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Keep sending out the message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 strength of your communications and strategies will determine how effectively you demonstrate that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“This survey resulted in action”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Communications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723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FOLLOW THROUGH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889760"/>
            <a:ext cx="8185139" cy="439485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Potential for growth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FAR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exceeds expectations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 most cases this is the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reality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How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prepared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is your community to take advantage of the opportunities?</a:t>
            </a:r>
            <a:endParaRPr lang="en-US" sz="1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Plans for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investment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in land, buildings and machinery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Unfilled jobs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that are not being matched within the community</a:t>
            </a:r>
          </a:p>
          <a:p>
            <a:pPr lvl="1"/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Labour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retention issues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There are often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LOW-COST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measures that can address these issues</a:t>
            </a:r>
          </a:p>
          <a:p>
            <a:pPr lvl="2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 prepared for some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easy fixes</a:t>
            </a:r>
          </a:p>
          <a:p>
            <a:pPr lvl="3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These can REALLY fight the “Survey Fatigue” problem</a:t>
            </a:r>
            <a:endParaRPr lang="en-US" sz="14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Expectations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352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ECONOMIC DEVELOPMENT PLANNING</a:t>
            </a:r>
            <a:endParaRPr lang="en-CA" sz="24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Education</a:t>
            </a:r>
            <a:endParaRPr lang="en-CA" sz="24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63075" y="2050998"/>
            <a:ext cx="8185139" cy="454126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Economic Development is not well understood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Must educate your stakeholders</a:t>
            </a:r>
          </a:p>
          <a:p>
            <a:pPr lvl="1"/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Stakeholders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need to know  where they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fit and their importance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Government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Elected Officials</a:t>
            </a:r>
          </a:p>
          <a:p>
            <a:pPr lvl="2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Staff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Business Community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Support Networks</a:t>
            </a:r>
            <a:endParaRPr lang="en-US" sz="1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926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ECONOMIC DEVELOPMENT PLANNING</a:t>
            </a:r>
            <a:endParaRPr lang="en-CA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563075" y="1727386"/>
            <a:ext cx="8185139" cy="930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What does local Economic Development look like?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ED 101</a:t>
            </a:r>
            <a:endParaRPr lang="en-CA" sz="24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89679" y="2568712"/>
            <a:ext cx="4141470" cy="3690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Know Strengths &amp; Weaknesses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 BRE study checks this box</a:t>
            </a:r>
          </a:p>
          <a:p>
            <a:pPr lvl="1"/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Know where you fit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regionally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Develop ED Vision &amp; Goals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an ED Strategy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Connect ED to existing policy</a:t>
            </a:r>
          </a:p>
          <a:p>
            <a:endParaRPr lang="en-US" sz="22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2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92229" y="2568715"/>
            <a:ext cx="4449219" cy="407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Know your regulatory environment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 startAt="6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Engage ED stakeholders</a:t>
            </a:r>
          </a:p>
          <a:p>
            <a:pPr marL="457200" indent="-457200">
              <a:buFont typeface="+mj-lt"/>
              <a:buAutoNum type="arabicPeriod" startAt="6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Get to know business needs</a:t>
            </a:r>
          </a:p>
          <a:p>
            <a:pPr marL="457200" indent="-457200">
              <a:buFont typeface="+mj-lt"/>
              <a:buAutoNum type="arabicPeriod" startAt="6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an community ED message</a:t>
            </a:r>
          </a:p>
          <a:p>
            <a:pPr marL="457200" indent="-457200">
              <a:buFont typeface="+mj-lt"/>
              <a:buAutoNum type="arabicPeriod" startAt="6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 ED staff</a:t>
            </a:r>
          </a:p>
          <a:p>
            <a:endParaRPr lang="en-US" sz="22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22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455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ECONOMIC DEVELOPMENT PLANNING</a:t>
            </a:r>
            <a:endParaRPr lang="en-CA" sz="24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Participation</a:t>
            </a:r>
            <a:endParaRPr lang="en-CA" sz="24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63075" y="1743342"/>
            <a:ext cx="8185139" cy="454126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Everyone is affected… Everyone has a role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Government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 capacity limitations -&gt; work within them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Understand they are CRITICAL to ED (if only as CHAMPIONS)</a:t>
            </a:r>
            <a:endParaRPr lang="en-US" sz="1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lvl="2">
              <a:buFont typeface="+mj-lt"/>
              <a:buAutoNum type="alphaLcParenR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Business Community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Bring them to the table for input and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guidance</a:t>
            </a:r>
          </a:p>
          <a:p>
            <a:pPr marL="1200150" lvl="2" indent="-342900">
              <a:buFont typeface="+mj-lt"/>
              <a:buAutoNum type="alphaLcParenR"/>
            </a:pPr>
            <a:endParaRPr lang="en-US" sz="8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Greater Community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ED Planning affects all residents, invite their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participation</a:t>
            </a:r>
            <a:endParaRPr lang="en-US" sz="1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1200150" lvl="2" indent="-342900">
              <a:buFont typeface="+mj-lt"/>
              <a:buAutoNum type="alphaLcParenR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Other Stakeholders &amp; Support Networks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Understand the breadth of your ED network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You are not in this alone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This is an opportunity to establish &amp;/or strengthen your ED networks</a:t>
            </a:r>
            <a:endParaRPr lang="en-US" sz="1600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860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ECONOMIC DEVELOPMENT PLANNING</a:t>
            </a:r>
            <a:endParaRPr lang="en-CA" sz="24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Data Driven Planning</a:t>
            </a:r>
            <a:endParaRPr lang="en-CA" sz="24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63075" y="1743342"/>
            <a:ext cx="8185139" cy="454126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Your BRE can: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Bolster an existing ED Plan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Use the data:</a:t>
            </a:r>
          </a:p>
          <a:p>
            <a:pPr marL="1657350" lvl="3" indent="-342900">
              <a:buFont typeface="+mj-lt"/>
              <a:buAutoNum type="romanLcPeriod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Confirm or refute plans based on anecdotal evidence</a:t>
            </a:r>
          </a:p>
          <a:p>
            <a:pPr marL="1657350" lvl="3" indent="-342900">
              <a:buFont typeface="+mj-lt"/>
              <a:buAutoNum type="romanLcPeriod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Build confidence that action is being directed well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Fill in missing sections of ED plan with BRE data</a:t>
            </a:r>
          </a:p>
          <a:p>
            <a:pPr marL="1657350" lvl="3" indent="-342900">
              <a:buFont typeface="+mj-lt"/>
              <a:buAutoNum type="romanL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SWOT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Analysis for example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Identify ED gaps</a:t>
            </a:r>
          </a:p>
          <a:p>
            <a:pPr lvl="2">
              <a:buFont typeface="+mj-lt"/>
              <a:buAutoNum type="alphaLcParenR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Proxy for an ED Plan where none exist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Establish the use of data to guide policy</a:t>
            </a:r>
          </a:p>
          <a:p>
            <a:pPr marL="1657350" lvl="3" indent="-342900">
              <a:buFont typeface="+mj-lt"/>
              <a:buAutoNum type="romanL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Part of a long-term strategy to train your policy environment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Take the priority issues from the BRE findings and take action (immediately)</a:t>
            </a:r>
          </a:p>
          <a:p>
            <a:pPr marL="1657350" lvl="3" indent="-342900">
              <a:buFont typeface="+mj-lt"/>
              <a:buAutoNum type="romanLcPeriod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Generalized findings from Red Flags / Green Flags to guide immediate pressure relief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Use the structure of the BRE as a starting point to a real ED Plan.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Identify development bottle-necks</a:t>
            </a:r>
          </a:p>
        </p:txBody>
      </p:sp>
    </p:spTree>
    <p:extLst>
      <p:ext uri="{BB962C8B-B14F-4D97-AF65-F5344CB8AC3E}">
        <p14:creationId xmlns:p14="http://schemas.microsoft.com/office/powerpoint/2010/main" val="35867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99647" y="1220358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351382" y="445641"/>
            <a:ext cx="8686800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		        </a:t>
            </a:r>
            <a:r>
              <a:rPr lang="en-CA" sz="2400" dirty="0" smtClean="0"/>
              <a:t>ECONOMIC DEVELOPMENT PLANNING</a:t>
            </a:r>
            <a:endParaRPr lang="en-CA" sz="240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65675" y="1110649"/>
            <a:ext cx="7782539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000" dirty="0" smtClean="0"/>
              <a:t>		        </a:t>
            </a:r>
            <a:r>
              <a:rPr lang="en-CA" sz="2400" dirty="0" smtClean="0"/>
              <a:t>Build Enthusiasm</a:t>
            </a:r>
            <a:endParaRPr lang="en-CA" sz="24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63075" y="2427022"/>
            <a:ext cx="8185139" cy="356358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This is a HUGE opportunity for positive growth</a:t>
            </a:r>
            <a:endParaRPr lang="en-US" sz="2200" b="1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R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aise the profile of your ED organizations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Begin benchmarking outcomes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Engage the entire community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Let community CHAMPIONS play a positive role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833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Local Workforce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JButtle\Desktop\CBRDI\BRE\Regional Report\Graphs\Figure 17 Number emp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81" y="2227919"/>
            <a:ext cx="5007835" cy="35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690" y="2392367"/>
            <a:ext cx="3654922" cy="3409772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Most of the region’s businesses (373) are smaller employers (fewer than 5 employees)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2.2% (17 businesses) are large employers, with over 100 employees</a:t>
            </a:r>
            <a:endParaRPr lang="en-CA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8720" y="2008527"/>
            <a:ext cx="8382000" cy="14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COLUMBIA BASIN RURAL DEVELOPMENT INSTITUTE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CONNECT </a:t>
            </a:r>
            <a:r>
              <a:rPr lang="en-US" sz="4000" b="1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 UNDERSTAND</a:t>
            </a:r>
            <a:r>
              <a:rPr lang="en-US" sz="4000" b="1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/>
              </a:rPr>
              <a:t> MOBILIZE  </a:t>
            </a:r>
            <a:endParaRPr lang="en-US" sz="4000" b="1" kern="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temp%2Dlogo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5" y="3441047"/>
            <a:ext cx="4476365" cy="1986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9611" y="5491604"/>
            <a:ext cx="16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www.cbrdi.ca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52094" y="2264632"/>
            <a:ext cx="3264488" cy="3520869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42% (266 businesses) expect the size of their full-time workforce to increase</a:t>
            </a:r>
          </a:p>
          <a:p>
            <a:pPr marL="0" indent="0">
              <a:buNone/>
            </a:pPr>
            <a:endParaRPr lang="en-CA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54% (344 businesses) expect the full-time workforce to remain steady</a:t>
            </a:r>
            <a:endParaRPr lang="en-CA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Local Workforce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JButtle\Desktop\CBRDI\BRE\Regional Report\Graphs\Figure 21 FT Projection 3 y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" y="2414229"/>
            <a:ext cx="5298393" cy="29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5732" y="5136022"/>
            <a:ext cx="7872483" cy="957129"/>
          </a:xfrm>
        </p:spPr>
        <p:txBody>
          <a:bodyPr rtlCol="0">
            <a:normAutofit/>
          </a:bodyPr>
          <a:lstStyle/>
          <a:p>
            <a:r>
              <a:rPr lang="en-CA" sz="2200" dirty="0" smtClean="0">
                <a:solidFill>
                  <a:schemeClr val="bg1">
                    <a:lumMod val="50000"/>
                  </a:schemeClr>
                </a:solidFill>
              </a:rPr>
              <a:t>Almost all recruitment is occurring in the local job market</a:t>
            </a:r>
            <a:endParaRPr lang="en-CA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CA" sz="2200" dirty="0" smtClean="0">
              <a:solidFill>
                <a:srgbClr val="77933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75" y="5581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75" y="710547"/>
            <a:ext cx="832514" cy="639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444390" y="382284"/>
            <a:ext cx="4964956" cy="791275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    </a:t>
            </a:r>
            <a:r>
              <a:rPr lang="en-CA" sz="2400" dirty="0" smtClean="0"/>
              <a:t> Highlights from Three Years of BRE</a:t>
            </a:r>
            <a:endParaRPr lang="en-CA" sz="24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802924" y="777921"/>
            <a:ext cx="2945292" cy="79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Re: Local Workforce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92" y="1470415"/>
            <a:ext cx="686482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JButtle\Desktop\CBRDI\BRE\Regional Report\Graphs\Figure 25 Location Recruitme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89" y="1726249"/>
            <a:ext cx="5712911" cy="30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STANDARDS" val=""/>
  <p:tag name="LUIDIAENABLED" val="False"/>
  <p:tag name="INCLUDESESSION" val="True"/>
  <p:tag name="TASKPANEKEY" val="19cf2396-c1f0-4a5f-960d-431714920a08"/>
  <p:tag name="TPFULLVERSION" val="4.3.2.1178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19805</TotalTime>
  <Words>3787</Words>
  <Application>Microsoft Office PowerPoint</Application>
  <PresentationFormat>On-screen Show (4:3)</PresentationFormat>
  <Paragraphs>694</Paragraphs>
  <Slides>70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          COLUMBIA BASIN RURAL DEVELOPMENT INSTITUTE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Highlights from Three Years of BRE</vt:lpstr>
      <vt:lpstr>        BRE BEST PRACTICES </vt:lpstr>
      <vt:lpstr>         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MacDonald</dc:creator>
  <cp:lastModifiedBy>J Buttle</cp:lastModifiedBy>
  <cp:revision>458</cp:revision>
  <cp:lastPrinted>2013-01-21T06:02:00Z</cp:lastPrinted>
  <dcterms:created xsi:type="dcterms:W3CDTF">2012-04-14T23:21:13Z</dcterms:created>
  <dcterms:modified xsi:type="dcterms:W3CDTF">2015-10-15T18:41:12Z</dcterms:modified>
</cp:coreProperties>
</file>