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565" r:id="rId4"/>
    <p:sldId id="575" r:id="rId5"/>
    <p:sldId id="604" r:id="rId6"/>
    <p:sldId id="564" r:id="rId7"/>
    <p:sldId id="425" r:id="rId8"/>
    <p:sldId id="566" r:id="rId9"/>
    <p:sldId id="426" r:id="rId10"/>
    <p:sldId id="315" r:id="rId11"/>
    <p:sldId id="600" r:id="rId12"/>
    <p:sldId id="586" r:id="rId13"/>
    <p:sldId id="587" r:id="rId14"/>
    <p:sldId id="588" r:id="rId15"/>
    <p:sldId id="589" r:id="rId16"/>
    <p:sldId id="584" r:id="rId17"/>
    <p:sldId id="585" r:id="rId18"/>
    <p:sldId id="590" r:id="rId19"/>
    <p:sldId id="591" r:id="rId20"/>
    <p:sldId id="592" r:id="rId21"/>
    <p:sldId id="593" r:id="rId22"/>
    <p:sldId id="594" r:id="rId23"/>
    <p:sldId id="595" r:id="rId24"/>
    <p:sldId id="596" r:id="rId25"/>
    <p:sldId id="624" r:id="rId26"/>
    <p:sldId id="605" r:id="rId27"/>
    <p:sldId id="625" r:id="rId28"/>
    <p:sldId id="626" r:id="rId29"/>
    <p:sldId id="628" r:id="rId30"/>
    <p:sldId id="629" r:id="rId31"/>
    <p:sldId id="621" r:id="rId32"/>
    <p:sldId id="622" r:id="rId33"/>
    <p:sldId id="472" r:id="rId34"/>
    <p:sldId id="623" r:id="rId35"/>
    <p:sldId id="601" r:id="rId36"/>
    <p:sldId id="620" r:id="rId37"/>
  </p:sldIdLst>
  <p:sldSz cx="9144000" cy="6858000" type="screen4x3"/>
  <p:notesSz cx="7010400" cy="92964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9" autoAdjust="0"/>
    <p:restoredTop sz="84006" autoAdjust="0"/>
  </p:normalViewPr>
  <p:slideViewPr>
    <p:cSldViewPr snapToGrid="0" snapToObjects="1">
      <p:cViewPr>
        <p:scale>
          <a:sx n="72" d="100"/>
          <a:sy n="72" d="100"/>
        </p:scale>
        <p:origin x="2730" y="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CA1FFC-9741-E542-8BE1-0296ABE97F1A}" type="doc">
      <dgm:prSet loTypeId="urn:microsoft.com/office/officeart/2005/8/layout/chart3" loCatId="" qsTypeId="urn:microsoft.com/office/officeart/2005/8/quickstyle/simple1" qsCatId="simple" csTypeId="urn:microsoft.com/office/officeart/2005/8/colors/accent3_3" csCatId="accent3" phldr="1"/>
      <dgm:spPr/>
    </dgm:pt>
    <dgm:pt modelId="{2FE2C90E-6A41-584C-B6A7-221C0D21548D}">
      <dgm:prSet phldrT="[Text]"/>
      <dgm:spPr/>
      <dgm:t>
        <a:bodyPr/>
        <a:lstStyle/>
        <a:p>
          <a:r>
            <a:rPr lang="en-US" dirty="0" smtClean="0"/>
            <a:t>Understanding Sustainability Trends</a:t>
          </a:r>
          <a:endParaRPr lang="en-US" dirty="0"/>
        </a:p>
      </dgm:t>
    </dgm:pt>
    <dgm:pt modelId="{FB8EC248-D712-5242-BFDD-5923F0ED5FAD}" type="parTrans" cxnId="{CBEDC6AA-2B4F-B048-BF9F-D2E5E5FD172F}">
      <dgm:prSet/>
      <dgm:spPr/>
      <dgm:t>
        <a:bodyPr/>
        <a:lstStyle/>
        <a:p>
          <a:endParaRPr lang="en-US"/>
        </a:p>
      </dgm:t>
    </dgm:pt>
    <dgm:pt modelId="{A9F29B95-7C1D-C042-9781-54002D0E1F06}" type="sibTrans" cxnId="{CBEDC6AA-2B4F-B048-BF9F-D2E5E5FD172F}">
      <dgm:prSet/>
      <dgm:spPr/>
      <dgm:t>
        <a:bodyPr/>
        <a:lstStyle/>
        <a:p>
          <a:endParaRPr lang="en-US"/>
        </a:p>
      </dgm:t>
    </dgm:pt>
    <dgm:pt modelId="{2DA2267B-ABA4-F241-BCB4-FBB7FB0C916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Rural Revitalization</a:t>
          </a:r>
          <a:endParaRPr lang="en-US" dirty="0"/>
        </a:p>
      </dgm:t>
    </dgm:pt>
    <dgm:pt modelId="{70E93226-1AA4-4A4F-B941-C0854FEBE72A}" type="parTrans" cxnId="{2CB20F58-8116-5645-A65D-95520AB4E1C8}">
      <dgm:prSet/>
      <dgm:spPr/>
      <dgm:t>
        <a:bodyPr/>
        <a:lstStyle/>
        <a:p>
          <a:endParaRPr lang="en-US"/>
        </a:p>
      </dgm:t>
    </dgm:pt>
    <dgm:pt modelId="{4F6EBF4D-3C5F-C14F-A359-E75813AE300C}" type="sibTrans" cxnId="{2CB20F58-8116-5645-A65D-95520AB4E1C8}">
      <dgm:prSet/>
      <dgm:spPr/>
      <dgm:t>
        <a:bodyPr/>
        <a:lstStyle/>
        <a:p>
          <a:endParaRPr lang="en-US"/>
        </a:p>
      </dgm:t>
    </dgm:pt>
    <dgm:pt modelId="{4C595C61-D992-AA44-9408-97A650F5CAA9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Innovation &amp; Knowledge Transfer</a:t>
          </a:r>
          <a:endParaRPr lang="en-US" dirty="0"/>
        </a:p>
      </dgm:t>
    </dgm:pt>
    <dgm:pt modelId="{84132B24-EA26-7344-B4AF-F5A46225143B}" type="parTrans" cxnId="{088AA1D6-5A03-7948-91C1-DB839FE517A9}">
      <dgm:prSet/>
      <dgm:spPr/>
      <dgm:t>
        <a:bodyPr/>
        <a:lstStyle/>
        <a:p>
          <a:endParaRPr lang="en-US"/>
        </a:p>
      </dgm:t>
    </dgm:pt>
    <dgm:pt modelId="{77D29A8A-2C00-FB48-84ED-42E30998A899}" type="sibTrans" cxnId="{088AA1D6-5A03-7948-91C1-DB839FE517A9}">
      <dgm:prSet/>
      <dgm:spPr/>
      <dgm:t>
        <a:bodyPr/>
        <a:lstStyle/>
        <a:p>
          <a:endParaRPr lang="en-US"/>
        </a:p>
      </dgm:t>
    </dgm:pt>
    <dgm:pt modelId="{46C62BCC-50FC-7140-954D-72D51E305581}" type="pres">
      <dgm:prSet presAssocID="{57CA1FFC-9741-E542-8BE1-0296ABE97F1A}" presName="compositeShape" presStyleCnt="0">
        <dgm:presLayoutVars>
          <dgm:chMax val="7"/>
          <dgm:dir/>
          <dgm:resizeHandles val="exact"/>
        </dgm:presLayoutVars>
      </dgm:prSet>
      <dgm:spPr/>
    </dgm:pt>
    <dgm:pt modelId="{56A0B6A1-9F65-924B-9C46-CD9981750444}" type="pres">
      <dgm:prSet presAssocID="{57CA1FFC-9741-E542-8BE1-0296ABE97F1A}" presName="wedge1" presStyleLbl="node1" presStyleIdx="0" presStyleCnt="3" custLinFactNeighborX="-4133" custLinFactNeighborY="2755"/>
      <dgm:spPr/>
      <dgm:t>
        <a:bodyPr/>
        <a:lstStyle/>
        <a:p>
          <a:endParaRPr lang="en-US"/>
        </a:p>
      </dgm:t>
    </dgm:pt>
    <dgm:pt modelId="{B27BD3FE-7D1B-FD4A-BFE3-5DEF67481B5A}" type="pres">
      <dgm:prSet presAssocID="{57CA1FFC-9741-E542-8BE1-0296ABE97F1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1D6F5-0554-E243-8F37-EF284BB0B948}" type="pres">
      <dgm:prSet presAssocID="{57CA1FFC-9741-E542-8BE1-0296ABE97F1A}" presName="wedge2" presStyleLbl="node1" presStyleIdx="1" presStyleCnt="3"/>
      <dgm:spPr/>
      <dgm:t>
        <a:bodyPr/>
        <a:lstStyle/>
        <a:p>
          <a:endParaRPr lang="en-CA"/>
        </a:p>
      </dgm:t>
    </dgm:pt>
    <dgm:pt modelId="{B82C255C-6DF2-3343-B371-5D3530DDA480}" type="pres">
      <dgm:prSet presAssocID="{57CA1FFC-9741-E542-8BE1-0296ABE97F1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6F414BF-D2E2-894D-A367-A059D520D3D9}" type="pres">
      <dgm:prSet presAssocID="{57CA1FFC-9741-E542-8BE1-0296ABE97F1A}" presName="wedge3" presStyleLbl="node1" presStyleIdx="2" presStyleCnt="3"/>
      <dgm:spPr/>
      <dgm:t>
        <a:bodyPr/>
        <a:lstStyle/>
        <a:p>
          <a:endParaRPr lang="en-CA"/>
        </a:p>
      </dgm:t>
    </dgm:pt>
    <dgm:pt modelId="{8AAE93A3-9CF0-924E-A32A-218D83B50753}" type="pres">
      <dgm:prSet presAssocID="{57CA1FFC-9741-E542-8BE1-0296ABE97F1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BEDC6AA-2B4F-B048-BF9F-D2E5E5FD172F}" srcId="{57CA1FFC-9741-E542-8BE1-0296ABE97F1A}" destId="{2FE2C90E-6A41-584C-B6A7-221C0D21548D}" srcOrd="0" destOrd="0" parTransId="{FB8EC248-D712-5242-BFDD-5923F0ED5FAD}" sibTransId="{A9F29B95-7C1D-C042-9781-54002D0E1F06}"/>
    <dgm:cxn modelId="{088AA1D6-5A03-7948-91C1-DB839FE517A9}" srcId="{57CA1FFC-9741-E542-8BE1-0296ABE97F1A}" destId="{4C595C61-D992-AA44-9408-97A650F5CAA9}" srcOrd="2" destOrd="0" parTransId="{84132B24-EA26-7344-B4AF-F5A46225143B}" sibTransId="{77D29A8A-2C00-FB48-84ED-42E30998A899}"/>
    <dgm:cxn modelId="{2CB20F58-8116-5645-A65D-95520AB4E1C8}" srcId="{57CA1FFC-9741-E542-8BE1-0296ABE97F1A}" destId="{2DA2267B-ABA4-F241-BCB4-FBB7FB0C9167}" srcOrd="1" destOrd="0" parTransId="{70E93226-1AA4-4A4F-B941-C0854FEBE72A}" sibTransId="{4F6EBF4D-3C5F-C14F-A359-E75813AE300C}"/>
    <dgm:cxn modelId="{E1582324-8D66-984C-BEEC-1FF03681199B}" type="presOf" srcId="{2DA2267B-ABA4-F241-BCB4-FBB7FB0C9167}" destId="{0C51D6F5-0554-E243-8F37-EF284BB0B948}" srcOrd="0" destOrd="0" presId="urn:microsoft.com/office/officeart/2005/8/layout/chart3"/>
    <dgm:cxn modelId="{12112A4A-B064-A940-8B77-51AD7CDDC017}" type="presOf" srcId="{2FE2C90E-6A41-584C-B6A7-221C0D21548D}" destId="{B27BD3FE-7D1B-FD4A-BFE3-5DEF67481B5A}" srcOrd="1" destOrd="0" presId="urn:microsoft.com/office/officeart/2005/8/layout/chart3"/>
    <dgm:cxn modelId="{6EC430C7-DE39-0E48-BE77-428894906982}" type="presOf" srcId="{57CA1FFC-9741-E542-8BE1-0296ABE97F1A}" destId="{46C62BCC-50FC-7140-954D-72D51E305581}" srcOrd="0" destOrd="0" presId="urn:microsoft.com/office/officeart/2005/8/layout/chart3"/>
    <dgm:cxn modelId="{173C39C9-1288-4F4B-A8F3-CC85AD6E5605}" type="presOf" srcId="{4C595C61-D992-AA44-9408-97A650F5CAA9}" destId="{56F414BF-D2E2-894D-A367-A059D520D3D9}" srcOrd="0" destOrd="0" presId="urn:microsoft.com/office/officeart/2005/8/layout/chart3"/>
    <dgm:cxn modelId="{43C0C69A-6630-834F-A6BB-746F9F2CCEA6}" type="presOf" srcId="{2DA2267B-ABA4-F241-BCB4-FBB7FB0C9167}" destId="{B82C255C-6DF2-3343-B371-5D3530DDA480}" srcOrd="1" destOrd="0" presId="urn:microsoft.com/office/officeart/2005/8/layout/chart3"/>
    <dgm:cxn modelId="{FFBD369D-F818-4140-BDC6-A5B2F74E1931}" type="presOf" srcId="{2FE2C90E-6A41-584C-B6A7-221C0D21548D}" destId="{56A0B6A1-9F65-924B-9C46-CD9981750444}" srcOrd="0" destOrd="0" presId="urn:microsoft.com/office/officeart/2005/8/layout/chart3"/>
    <dgm:cxn modelId="{60300A3C-AD29-114D-9EBA-B3ED4C22FA51}" type="presOf" srcId="{4C595C61-D992-AA44-9408-97A650F5CAA9}" destId="{8AAE93A3-9CF0-924E-A32A-218D83B50753}" srcOrd="1" destOrd="0" presId="urn:microsoft.com/office/officeart/2005/8/layout/chart3"/>
    <dgm:cxn modelId="{B0B4D3DC-2EF3-9849-9887-C83C3C20F2CD}" type="presParOf" srcId="{46C62BCC-50FC-7140-954D-72D51E305581}" destId="{56A0B6A1-9F65-924B-9C46-CD9981750444}" srcOrd="0" destOrd="0" presId="urn:microsoft.com/office/officeart/2005/8/layout/chart3"/>
    <dgm:cxn modelId="{AF1A1202-9B19-C346-B1E1-3DE57BBA18AC}" type="presParOf" srcId="{46C62BCC-50FC-7140-954D-72D51E305581}" destId="{B27BD3FE-7D1B-FD4A-BFE3-5DEF67481B5A}" srcOrd="1" destOrd="0" presId="urn:microsoft.com/office/officeart/2005/8/layout/chart3"/>
    <dgm:cxn modelId="{FC6E1087-1B2F-AB42-B3FF-A508149C782F}" type="presParOf" srcId="{46C62BCC-50FC-7140-954D-72D51E305581}" destId="{0C51D6F5-0554-E243-8F37-EF284BB0B948}" srcOrd="2" destOrd="0" presId="urn:microsoft.com/office/officeart/2005/8/layout/chart3"/>
    <dgm:cxn modelId="{546C6BB4-4C75-E44A-817D-1A46D5407D4B}" type="presParOf" srcId="{46C62BCC-50FC-7140-954D-72D51E305581}" destId="{B82C255C-6DF2-3343-B371-5D3530DDA480}" srcOrd="3" destOrd="0" presId="urn:microsoft.com/office/officeart/2005/8/layout/chart3"/>
    <dgm:cxn modelId="{5EC4A04B-AEEE-2644-BCEE-34194E917676}" type="presParOf" srcId="{46C62BCC-50FC-7140-954D-72D51E305581}" destId="{56F414BF-D2E2-894D-A367-A059D520D3D9}" srcOrd="4" destOrd="0" presId="urn:microsoft.com/office/officeart/2005/8/layout/chart3"/>
    <dgm:cxn modelId="{21DFDB45-3BC9-E041-8E0A-BFE013BB356E}" type="presParOf" srcId="{46C62BCC-50FC-7140-954D-72D51E305581}" destId="{8AAE93A3-9CF0-924E-A32A-218D83B5075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CA1FFC-9741-E542-8BE1-0296ABE97F1A}" type="doc">
      <dgm:prSet loTypeId="urn:microsoft.com/office/officeart/2005/8/layout/chart3" loCatId="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2FE2C90E-6A41-584C-B6A7-221C0D21548D}">
      <dgm:prSet phldrT="[Text]"/>
      <dgm:spPr/>
      <dgm:t>
        <a:bodyPr/>
        <a:lstStyle/>
        <a:p>
          <a:r>
            <a:rPr lang="en-US" dirty="0" smtClean="0"/>
            <a:t>Monitoring Sustainability Trends</a:t>
          </a:r>
          <a:endParaRPr lang="en-US" dirty="0"/>
        </a:p>
      </dgm:t>
    </dgm:pt>
    <dgm:pt modelId="{FB8EC248-D712-5242-BFDD-5923F0ED5FAD}" type="parTrans" cxnId="{CBEDC6AA-2B4F-B048-BF9F-D2E5E5FD172F}">
      <dgm:prSet/>
      <dgm:spPr/>
      <dgm:t>
        <a:bodyPr/>
        <a:lstStyle/>
        <a:p>
          <a:endParaRPr lang="en-US"/>
        </a:p>
      </dgm:t>
    </dgm:pt>
    <dgm:pt modelId="{A9F29B95-7C1D-C042-9781-54002D0E1F06}" type="sibTrans" cxnId="{CBEDC6AA-2B4F-B048-BF9F-D2E5E5FD172F}">
      <dgm:prSet/>
      <dgm:spPr/>
      <dgm:t>
        <a:bodyPr/>
        <a:lstStyle/>
        <a:p>
          <a:endParaRPr lang="en-US"/>
        </a:p>
      </dgm:t>
    </dgm:pt>
    <dgm:pt modelId="{2DA2267B-ABA4-F241-BCB4-FBB7FB0C9167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Rural Revitalization</a:t>
          </a:r>
          <a:endParaRPr lang="en-US" dirty="0"/>
        </a:p>
      </dgm:t>
    </dgm:pt>
    <dgm:pt modelId="{70E93226-1AA4-4A4F-B941-C0854FEBE72A}" type="parTrans" cxnId="{2CB20F58-8116-5645-A65D-95520AB4E1C8}">
      <dgm:prSet/>
      <dgm:spPr/>
      <dgm:t>
        <a:bodyPr/>
        <a:lstStyle/>
        <a:p>
          <a:endParaRPr lang="en-US"/>
        </a:p>
      </dgm:t>
    </dgm:pt>
    <dgm:pt modelId="{4F6EBF4D-3C5F-C14F-A359-E75813AE300C}" type="sibTrans" cxnId="{2CB20F58-8116-5645-A65D-95520AB4E1C8}">
      <dgm:prSet/>
      <dgm:spPr/>
      <dgm:t>
        <a:bodyPr/>
        <a:lstStyle/>
        <a:p>
          <a:endParaRPr lang="en-US"/>
        </a:p>
      </dgm:t>
    </dgm:pt>
    <dgm:pt modelId="{4C595C61-D992-AA44-9408-97A650F5CAA9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Innovation &amp; Knowledge Transfer</a:t>
          </a:r>
          <a:endParaRPr lang="en-US" dirty="0"/>
        </a:p>
      </dgm:t>
    </dgm:pt>
    <dgm:pt modelId="{84132B24-EA26-7344-B4AF-F5A46225143B}" type="parTrans" cxnId="{088AA1D6-5A03-7948-91C1-DB839FE517A9}">
      <dgm:prSet/>
      <dgm:spPr/>
      <dgm:t>
        <a:bodyPr/>
        <a:lstStyle/>
        <a:p>
          <a:endParaRPr lang="en-US"/>
        </a:p>
      </dgm:t>
    </dgm:pt>
    <dgm:pt modelId="{77D29A8A-2C00-FB48-84ED-42E30998A899}" type="sibTrans" cxnId="{088AA1D6-5A03-7948-91C1-DB839FE517A9}">
      <dgm:prSet/>
      <dgm:spPr/>
      <dgm:t>
        <a:bodyPr/>
        <a:lstStyle/>
        <a:p>
          <a:endParaRPr lang="en-US"/>
        </a:p>
      </dgm:t>
    </dgm:pt>
    <dgm:pt modelId="{46C62BCC-50FC-7140-954D-72D51E305581}" type="pres">
      <dgm:prSet presAssocID="{57CA1FFC-9741-E542-8BE1-0296ABE97F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A0B6A1-9F65-924B-9C46-CD9981750444}" type="pres">
      <dgm:prSet presAssocID="{57CA1FFC-9741-E542-8BE1-0296ABE97F1A}" presName="wedge1" presStyleLbl="node1" presStyleIdx="0" presStyleCnt="3" custLinFactNeighborX="-4133" custLinFactNeighborY="2755"/>
      <dgm:spPr/>
      <dgm:t>
        <a:bodyPr/>
        <a:lstStyle/>
        <a:p>
          <a:endParaRPr lang="en-US"/>
        </a:p>
      </dgm:t>
    </dgm:pt>
    <dgm:pt modelId="{B27BD3FE-7D1B-FD4A-BFE3-5DEF67481B5A}" type="pres">
      <dgm:prSet presAssocID="{57CA1FFC-9741-E542-8BE1-0296ABE97F1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1D6F5-0554-E243-8F37-EF284BB0B948}" type="pres">
      <dgm:prSet presAssocID="{57CA1FFC-9741-E542-8BE1-0296ABE97F1A}" presName="wedge2" presStyleLbl="node1" presStyleIdx="1" presStyleCnt="3" custLinFactNeighborX="-424" custLinFactNeighborY="-330"/>
      <dgm:spPr/>
      <dgm:t>
        <a:bodyPr/>
        <a:lstStyle/>
        <a:p>
          <a:endParaRPr lang="en-CA"/>
        </a:p>
      </dgm:t>
    </dgm:pt>
    <dgm:pt modelId="{B82C255C-6DF2-3343-B371-5D3530DDA480}" type="pres">
      <dgm:prSet presAssocID="{57CA1FFC-9741-E542-8BE1-0296ABE97F1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6F414BF-D2E2-894D-A367-A059D520D3D9}" type="pres">
      <dgm:prSet presAssocID="{57CA1FFC-9741-E542-8BE1-0296ABE97F1A}" presName="wedge3" presStyleLbl="node1" presStyleIdx="2" presStyleCnt="3" custLinFactNeighborX="-424" custLinFactNeighborY="-330"/>
      <dgm:spPr/>
      <dgm:t>
        <a:bodyPr/>
        <a:lstStyle/>
        <a:p>
          <a:endParaRPr lang="en-CA"/>
        </a:p>
      </dgm:t>
    </dgm:pt>
    <dgm:pt modelId="{8AAE93A3-9CF0-924E-A32A-218D83B50753}" type="pres">
      <dgm:prSet presAssocID="{57CA1FFC-9741-E542-8BE1-0296ABE97F1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BEDC6AA-2B4F-B048-BF9F-D2E5E5FD172F}" srcId="{57CA1FFC-9741-E542-8BE1-0296ABE97F1A}" destId="{2FE2C90E-6A41-584C-B6A7-221C0D21548D}" srcOrd="0" destOrd="0" parTransId="{FB8EC248-D712-5242-BFDD-5923F0ED5FAD}" sibTransId="{A9F29B95-7C1D-C042-9781-54002D0E1F06}"/>
    <dgm:cxn modelId="{C2285C86-31E8-F244-BC71-465DF8C1A436}" type="presOf" srcId="{2FE2C90E-6A41-584C-B6A7-221C0D21548D}" destId="{B27BD3FE-7D1B-FD4A-BFE3-5DEF67481B5A}" srcOrd="1" destOrd="0" presId="urn:microsoft.com/office/officeart/2005/8/layout/chart3"/>
    <dgm:cxn modelId="{04964BAD-F442-C74F-8FFE-1F151E80A3BE}" type="presOf" srcId="{2DA2267B-ABA4-F241-BCB4-FBB7FB0C9167}" destId="{0C51D6F5-0554-E243-8F37-EF284BB0B948}" srcOrd="0" destOrd="0" presId="urn:microsoft.com/office/officeart/2005/8/layout/chart3"/>
    <dgm:cxn modelId="{1BC41099-3C77-9449-BEBE-E0D434606A36}" type="presOf" srcId="{2FE2C90E-6A41-584C-B6A7-221C0D21548D}" destId="{56A0B6A1-9F65-924B-9C46-CD9981750444}" srcOrd="0" destOrd="0" presId="urn:microsoft.com/office/officeart/2005/8/layout/chart3"/>
    <dgm:cxn modelId="{088AA1D6-5A03-7948-91C1-DB839FE517A9}" srcId="{57CA1FFC-9741-E542-8BE1-0296ABE97F1A}" destId="{4C595C61-D992-AA44-9408-97A650F5CAA9}" srcOrd="2" destOrd="0" parTransId="{84132B24-EA26-7344-B4AF-F5A46225143B}" sibTransId="{77D29A8A-2C00-FB48-84ED-42E30998A899}"/>
    <dgm:cxn modelId="{2CB20F58-8116-5645-A65D-95520AB4E1C8}" srcId="{57CA1FFC-9741-E542-8BE1-0296ABE97F1A}" destId="{2DA2267B-ABA4-F241-BCB4-FBB7FB0C9167}" srcOrd="1" destOrd="0" parTransId="{70E93226-1AA4-4A4F-B941-C0854FEBE72A}" sibTransId="{4F6EBF4D-3C5F-C14F-A359-E75813AE300C}"/>
    <dgm:cxn modelId="{3F9BB838-C8A7-5644-8394-4C5A0E4A0C3A}" type="presOf" srcId="{4C595C61-D992-AA44-9408-97A650F5CAA9}" destId="{8AAE93A3-9CF0-924E-A32A-218D83B50753}" srcOrd="1" destOrd="0" presId="urn:microsoft.com/office/officeart/2005/8/layout/chart3"/>
    <dgm:cxn modelId="{59633707-FA9E-3045-B054-FB2DA3933ADC}" type="presOf" srcId="{2DA2267B-ABA4-F241-BCB4-FBB7FB0C9167}" destId="{B82C255C-6DF2-3343-B371-5D3530DDA480}" srcOrd="1" destOrd="0" presId="urn:microsoft.com/office/officeart/2005/8/layout/chart3"/>
    <dgm:cxn modelId="{375D6B90-82F1-CC4D-BA1D-AD41492BB830}" type="presOf" srcId="{4C595C61-D992-AA44-9408-97A650F5CAA9}" destId="{56F414BF-D2E2-894D-A367-A059D520D3D9}" srcOrd="0" destOrd="0" presId="urn:microsoft.com/office/officeart/2005/8/layout/chart3"/>
    <dgm:cxn modelId="{F23C16E8-8813-DF49-A5E3-799063D636D9}" type="presOf" srcId="{57CA1FFC-9741-E542-8BE1-0296ABE97F1A}" destId="{46C62BCC-50FC-7140-954D-72D51E305581}" srcOrd="0" destOrd="0" presId="urn:microsoft.com/office/officeart/2005/8/layout/chart3"/>
    <dgm:cxn modelId="{FFF6F2AB-BEE3-E548-B1EE-7EB13F126CB0}" type="presParOf" srcId="{46C62BCC-50FC-7140-954D-72D51E305581}" destId="{56A0B6A1-9F65-924B-9C46-CD9981750444}" srcOrd="0" destOrd="0" presId="urn:microsoft.com/office/officeart/2005/8/layout/chart3"/>
    <dgm:cxn modelId="{653FC6DB-807B-4F45-A9CD-EB692B215D3D}" type="presParOf" srcId="{46C62BCC-50FC-7140-954D-72D51E305581}" destId="{B27BD3FE-7D1B-FD4A-BFE3-5DEF67481B5A}" srcOrd="1" destOrd="0" presId="urn:microsoft.com/office/officeart/2005/8/layout/chart3"/>
    <dgm:cxn modelId="{E55A9660-EC1E-404D-A7B8-3815DA8338A6}" type="presParOf" srcId="{46C62BCC-50FC-7140-954D-72D51E305581}" destId="{0C51D6F5-0554-E243-8F37-EF284BB0B948}" srcOrd="2" destOrd="0" presId="urn:microsoft.com/office/officeart/2005/8/layout/chart3"/>
    <dgm:cxn modelId="{3A13AFD8-90A2-D047-8CEF-F4F838C5E03D}" type="presParOf" srcId="{46C62BCC-50FC-7140-954D-72D51E305581}" destId="{B82C255C-6DF2-3343-B371-5D3530DDA480}" srcOrd="3" destOrd="0" presId="urn:microsoft.com/office/officeart/2005/8/layout/chart3"/>
    <dgm:cxn modelId="{E369B34A-DD24-4840-9A61-82563AC1D500}" type="presParOf" srcId="{46C62BCC-50FC-7140-954D-72D51E305581}" destId="{56F414BF-D2E2-894D-A367-A059D520D3D9}" srcOrd="4" destOrd="0" presId="urn:microsoft.com/office/officeart/2005/8/layout/chart3"/>
    <dgm:cxn modelId="{CB85E317-872C-2B4F-9AAD-F7FFC1C71548}" type="presParOf" srcId="{46C62BCC-50FC-7140-954D-72D51E305581}" destId="{8AAE93A3-9CF0-924E-A32A-218D83B5075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0B6A1-9F65-924B-9C46-CD9981750444}">
      <dsp:nvSpPr>
        <dsp:cNvPr id="0" name=""/>
        <dsp:cNvSpPr/>
      </dsp:nvSpPr>
      <dsp:spPr>
        <a:xfrm>
          <a:off x="58650" y="110463"/>
          <a:ext cx="736052" cy="736052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Understanding Sustainability Trends</a:t>
          </a:r>
          <a:endParaRPr lang="en-US" sz="500" kern="1200" dirty="0"/>
        </a:p>
      </dsp:txBody>
      <dsp:txXfrm>
        <a:off x="458834" y="246283"/>
        <a:ext cx="249732" cy="245350"/>
      </dsp:txXfrm>
    </dsp:sp>
    <dsp:sp modelId="{0C51D6F5-0554-E243-8F37-EF284BB0B948}">
      <dsp:nvSpPr>
        <dsp:cNvPr id="0" name=""/>
        <dsp:cNvSpPr/>
      </dsp:nvSpPr>
      <dsp:spPr>
        <a:xfrm>
          <a:off x="51129" y="112091"/>
          <a:ext cx="736052" cy="736052"/>
        </a:xfrm>
        <a:prstGeom prst="pie">
          <a:avLst>
            <a:gd name="adj1" fmla="val 1800000"/>
            <a:gd name="adj2" fmla="val 900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Rural Revitalization</a:t>
          </a:r>
          <a:endParaRPr lang="en-US" sz="500" kern="1200" dirty="0"/>
        </a:p>
      </dsp:txBody>
      <dsp:txXfrm>
        <a:off x="252667" y="576505"/>
        <a:ext cx="332976" cy="227825"/>
      </dsp:txXfrm>
    </dsp:sp>
    <dsp:sp modelId="{56F414BF-D2E2-894D-A367-A059D520D3D9}">
      <dsp:nvSpPr>
        <dsp:cNvPr id="0" name=""/>
        <dsp:cNvSpPr/>
      </dsp:nvSpPr>
      <dsp:spPr>
        <a:xfrm>
          <a:off x="51129" y="112091"/>
          <a:ext cx="736052" cy="736052"/>
        </a:xfrm>
        <a:prstGeom prst="pie">
          <a:avLst>
            <a:gd name="adj1" fmla="val 9000000"/>
            <a:gd name="adj2" fmla="val 1620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Innovation &amp; Knowledge Transfer</a:t>
          </a:r>
          <a:endParaRPr lang="en-US" sz="500" kern="1200" dirty="0"/>
        </a:p>
      </dsp:txBody>
      <dsp:txXfrm>
        <a:off x="129992" y="256673"/>
        <a:ext cx="249732" cy="245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0B6A1-9F65-924B-9C46-CD9981750444}">
      <dsp:nvSpPr>
        <dsp:cNvPr id="0" name=""/>
        <dsp:cNvSpPr/>
      </dsp:nvSpPr>
      <dsp:spPr>
        <a:xfrm>
          <a:off x="1614676" y="456529"/>
          <a:ext cx="4230765" cy="4230765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Monitoring Sustainability Trends</a:t>
          </a:r>
          <a:endParaRPr lang="en-US" sz="2000" kern="1200" dirty="0"/>
        </a:p>
      </dsp:txBody>
      <dsp:txXfrm>
        <a:off x="3914904" y="1237206"/>
        <a:ext cx="1435438" cy="1410255"/>
      </dsp:txXfrm>
    </dsp:sp>
    <dsp:sp modelId="{0C51D6F5-0554-E243-8F37-EF284BB0B948}">
      <dsp:nvSpPr>
        <dsp:cNvPr id="0" name=""/>
        <dsp:cNvSpPr/>
      </dsp:nvSpPr>
      <dsp:spPr>
        <a:xfrm>
          <a:off x="1553510" y="451926"/>
          <a:ext cx="4230765" cy="4230765"/>
        </a:xfrm>
        <a:prstGeom prst="pie">
          <a:avLst>
            <a:gd name="adj1" fmla="val 1800000"/>
            <a:gd name="adj2" fmla="val 900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Rural Revitalization</a:t>
          </a:r>
          <a:endParaRPr lang="en-US" sz="2000" kern="1200" dirty="0"/>
        </a:p>
      </dsp:txBody>
      <dsp:txXfrm>
        <a:off x="2711934" y="3121338"/>
        <a:ext cx="1913917" cy="1309522"/>
      </dsp:txXfrm>
    </dsp:sp>
    <dsp:sp modelId="{56F414BF-D2E2-894D-A367-A059D520D3D9}">
      <dsp:nvSpPr>
        <dsp:cNvPr id="0" name=""/>
        <dsp:cNvSpPr/>
      </dsp:nvSpPr>
      <dsp:spPr>
        <a:xfrm>
          <a:off x="1553510" y="451926"/>
          <a:ext cx="4230765" cy="4230765"/>
        </a:xfrm>
        <a:prstGeom prst="pie">
          <a:avLst>
            <a:gd name="adj1" fmla="val 9000000"/>
            <a:gd name="adj2" fmla="val 1620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Innovation &amp; Knowledge Transfer</a:t>
          </a:r>
          <a:endParaRPr lang="en-US" sz="2000" kern="1200" dirty="0"/>
        </a:p>
      </dsp:txBody>
      <dsp:txXfrm>
        <a:off x="2006806" y="1282969"/>
        <a:ext cx="1435438" cy="1410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0F9FC8-9FD5-479E-AE37-734B78CF3BEF}" type="datetimeFigureOut">
              <a:rPr lang="en-CA" smtClean="0"/>
              <a:pPr/>
              <a:t>2017-02-16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706F3A-B211-4597-8DB0-6DD281C1DBB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5100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3DCBC7-8616-DB4F-974E-3B82AEFAAB7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A44329-E521-4B4D-A00E-CF8CB4F83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7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6948" indent="-29113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535" indent="-232907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348" indent="-232907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161" indent="-232907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1975" indent="-2329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7787" indent="-2329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3602" indent="-2329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59414" indent="-2329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DD460AD-0531-F14D-83E5-859C26C1A6B2}" type="slidenum">
              <a:rPr lang="en-CA" sz="1200"/>
              <a:pPr eaLnBrk="1" hangingPunct="1"/>
              <a:t>1</a:t>
            </a:fld>
            <a:endParaRPr lang="en-CA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 the CBT defined ‘Basin’ region in addition to the Boundary area, serving 26 communities crossing 5 Regional Districts (Regional Districts of East Kootenay, Central Kootenay, Kootenay Boundary, Columbia Shuswap Areas A &amp; B, and Fraser Fort George Area H) and 4 College regions (Selkirk College, College of the Rockies, Okanagan College and College of New Caledonia).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44329-E521-4B4D-A00E-CF8CB4F83A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0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1B05-2805-3F48-85AF-366B9A8752A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81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4B8D-4FAA-4346-93A7-D5DDA082698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3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u="sng" dirty="0" smtClean="0">
                <a:solidFill>
                  <a:schemeClr val="accent3">
                    <a:lumMod val="75000"/>
                  </a:schemeClr>
                </a:solidFill>
              </a:rPr>
              <a:t>Urban:</a:t>
            </a:r>
            <a:endParaRPr lang="en-US" sz="12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3">
                    <a:lumMod val="75000"/>
                  </a:schemeClr>
                </a:solidFill>
              </a:rPr>
              <a:t>Cadastre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 (property fabric) with ownership</a:t>
            </a:r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Zoning</a:t>
            </a:r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OCP (official community plan)</a:t>
            </a:r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Building points</a:t>
            </a:r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Square footage of different building types (commercial, recreation, other public </a:t>
            </a:r>
            <a:r>
              <a:rPr lang="en-US" sz="1200" dirty="0" err="1" smtClean="0">
                <a:solidFill>
                  <a:schemeClr val="accent3">
                    <a:lumMod val="75000"/>
                  </a:schemeClr>
                </a:solidFill>
              </a:rPr>
              <a:t>etc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Transportation (road, rail)</a:t>
            </a:r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Communications infrastructure (</a:t>
            </a:r>
            <a:r>
              <a:rPr lang="en-US" sz="1200" dirty="0" err="1" smtClean="0">
                <a:solidFill>
                  <a:schemeClr val="accent3">
                    <a:lumMod val="75000"/>
                  </a:schemeClr>
                </a:solidFill>
              </a:rPr>
              <a:t>fibre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, copper cables, radio towers, cell towers)</a:t>
            </a:r>
          </a:p>
          <a:p>
            <a:pPr marL="0" indent="0">
              <a:buNone/>
            </a:pPr>
            <a:r>
              <a:rPr lang="en-US" sz="1200" u="sng" dirty="0" smtClean="0">
                <a:solidFill>
                  <a:srgbClr val="77933C"/>
                </a:solidFill>
              </a:rPr>
              <a:t>Front Country:</a:t>
            </a:r>
            <a:endParaRPr lang="en-US" sz="1200" dirty="0" smtClean="0">
              <a:solidFill>
                <a:srgbClr val="77933C"/>
              </a:solidFill>
            </a:endParaRPr>
          </a:p>
          <a:p>
            <a:r>
              <a:rPr lang="en-US" sz="1200" dirty="0" smtClean="0">
                <a:solidFill>
                  <a:srgbClr val="77933C"/>
                </a:solidFill>
              </a:rPr>
              <a:t>(not all places will have OCP or zoning)</a:t>
            </a:r>
          </a:p>
          <a:p>
            <a:r>
              <a:rPr lang="en-US" sz="1200" dirty="0" smtClean="0">
                <a:solidFill>
                  <a:srgbClr val="77933C"/>
                </a:solidFill>
              </a:rPr>
              <a:t>Golf courses</a:t>
            </a:r>
          </a:p>
          <a:p>
            <a:r>
              <a:rPr lang="en-US" sz="1200" dirty="0" smtClean="0">
                <a:solidFill>
                  <a:srgbClr val="77933C"/>
                </a:solidFill>
              </a:rPr>
              <a:t>Resorts (including ski resorts)</a:t>
            </a:r>
          </a:p>
          <a:p>
            <a:r>
              <a:rPr lang="en-US" sz="1200" dirty="0" smtClean="0">
                <a:solidFill>
                  <a:srgbClr val="77933C"/>
                </a:solidFill>
              </a:rPr>
              <a:t>Other front country recreation &amp; tourism</a:t>
            </a:r>
          </a:p>
          <a:p>
            <a:r>
              <a:rPr lang="en-US" sz="1200" dirty="0" smtClean="0">
                <a:solidFill>
                  <a:srgbClr val="77933C"/>
                </a:solidFill>
              </a:rPr>
              <a:t>Border crossing, highway scales?  as measures of transportation &amp; ins and outs of resources</a:t>
            </a:r>
          </a:p>
          <a:p>
            <a:r>
              <a:rPr lang="en-US" sz="1200" dirty="0" smtClean="0">
                <a:solidFill>
                  <a:srgbClr val="77933C"/>
                </a:solidFill>
              </a:rPr>
              <a:t>Agricultural land</a:t>
            </a:r>
          </a:p>
          <a:p>
            <a:pPr marL="0" indent="0">
              <a:buNone/>
            </a:pPr>
            <a:r>
              <a:rPr lang="en-US" sz="1200" u="sng" dirty="0" smtClean="0">
                <a:solidFill>
                  <a:srgbClr val="77933C"/>
                </a:solidFill>
              </a:rPr>
              <a:t>Backcountry:</a:t>
            </a:r>
            <a:endParaRPr lang="en-US" sz="1200" dirty="0" smtClean="0">
              <a:solidFill>
                <a:srgbClr val="77933C"/>
              </a:solidFill>
            </a:endParaRPr>
          </a:p>
          <a:p>
            <a:r>
              <a:rPr lang="en-US" sz="1200" dirty="0" smtClean="0">
                <a:solidFill>
                  <a:srgbClr val="77933C"/>
                </a:solidFill>
              </a:rPr>
              <a:t>Forestry tenures </a:t>
            </a:r>
          </a:p>
          <a:p>
            <a:r>
              <a:rPr lang="en-US" sz="1200" dirty="0" smtClean="0">
                <a:solidFill>
                  <a:srgbClr val="77933C"/>
                </a:solidFill>
              </a:rPr>
              <a:t>Backcountry tenures and lodges Trapping tenures</a:t>
            </a:r>
          </a:p>
          <a:p>
            <a:r>
              <a:rPr lang="en-US" sz="1200" dirty="0" smtClean="0">
                <a:solidFill>
                  <a:srgbClr val="77933C"/>
                </a:solidFill>
              </a:rPr>
              <a:t>Mining tenures</a:t>
            </a:r>
          </a:p>
          <a:p>
            <a:r>
              <a:rPr lang="en-US" sz="1200" dirty="0" smtClean="0">
                <a:solidFill>
                  <a:srgbClr val="77933C"/>
                </a:solidFill>
              </a:rPr>
              <a:t>Hydro-electric tenures including Independent Power Producers (IPPs).</a:t>
            </a:r>
          </a:p>
          <a:p>
            <a:r>
              <a:rPr lang="en-US" sz="1200" dirty="0" smtClean="0">
                <a:solidFill>
                  <a:srgbClr val="77933C"/>
                </a:solidFill>
              </a:rPr>
              <a:t>Infrastructure ( information &amp; communications like </a:t>
            </a:r>
            <a:r>
              <a:rPr lang="en-US" sz="1200" dirty="0" err="1" smtClean="0">
                <a:solidFill>
                  <a:srgbClr val="77933C"/>
                </a:solidFill>
              </a:rPr>
              <a:t>fibre</a:t>
            </a:r>
            <a:r>
              <a:rPr lang="en-US" sz="1200" dirty="0" smtClean="0">
                <a:solidFill>
                  <a:srgbClr val="77933C"/>
                </a:solidFill>
              </a:rPr>
              <a:t> backbones, hydro corridors, pipelines, radio towers, cell towers)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4B8D-4FAA-4346-93A7-D5DDA082698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34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u="sng" dirty="0" smtClean="0">
                <a:solidFill>
                  <a:schemeClr val="accent3">
                    <a:lumMod val="75000"/>
                  </a:schemeClr>
                </a:solidFill>
              </a:rPr>
              <a:t>Urban:</a:t>
            </a:r>
            <a:endParaRPr lang="en-US" sz="12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3">
                    <a:lumMod val="75000"/>
                  </a:schemeClr>
                </a:solidFill>
              </a:rPr>
              <a:t>Cadastre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 (property fabric) with ownership</a:t>
            </a:r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Zoning</a:t>
            </a:r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OCP (official community plan)</a:t>
            </a:r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Building points</a:t>
            </a:r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Square footage of different building types (commercial, recreation, other public </a:t>
            </a:r>
            <a:r>
              <a:rPr lang="en-US" sz="1200" dirty="0" err="1" smtClean="0">
                <a:solidFill>
                  <a:schemeClr val="accent3">
                    <a:lumMod val="75000"/>
                  </a:schemeClr>
                </a:solidFill>
              </a:rPr>
              <a:t>etc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Transportation (road, rail)</a:t>
            </a:r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Communications infrastructure (</a:t>
            </a:r>
            <a:r>
              <a:rPr lang="en-US" sz="1200" dirty="0" err="1" smtClean="0">
                <a:solidFill>
                  <a:schemeClr val="accent3">
                    <a:lumMod val="75000"/>
                  </a:schemeClr>
                </a:solidFill>
              </a:rPr>
              <a:t>fibre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, copper cables, radio towers, cell towers)</a:t>
            </a:r>
          </a:p>
          <a:p>
            <a:pPr marL="0" indent="0">
              <a:buNone/>
            </a:pPr>
            <a:r>
              <a:rPr lang="en-US" sz="1200" u="sng" dirty="0" smtClean="0">
                <a:solidFill>
                  <a:srgbClr val="77933C"/>
                </a:solidFill>
              </a:rPr>
              <a:t>Front Country:</a:t>
            </a:r>
            <a:endParaRPr lang="en-US" sz="1200" dirty="0" smtClean="0">
              <a:solidFill>
                <a:srgbClr val="77933C"/>
              </a:solidFill>
            </a:endParaRPr>
          </a:p>
          <a:p>
            <a:r>
              <a:rPr lang="en-US" sz="1200" dirty="0" smtClean="0">
                <a:solidFill>
                  <a:srgbClr val="77933C"/>
                </a:solidFill>
              </a:rPr>
              <a:t>(not all places will have OCP or zoning)</a:t>
            </a:r>
          </a:p>
          <a:p>
            <a:r>
              <a:rPr lang="en-US" sz="1200" dirty="0" smtClean="0">
                <a:solidFill>
                  <a:srgbClr val="77933C"/>
                </a:solidFill>
              </a:rPr>
              <a:t>Golf courses</a:t>
            </a:r>
          </a:p>
          <a:p>
            <a:r>
              <a:rPr lang="en-US" sz="1200" dirty="0" smtClean="0">
                <a:solidFill>
                  <a:srgbClr val="77933C"/>
                </a:solidFill>
              </a:rPr>
              <a:t>Resorts (including ski resorts)</a:t>
            </a:r>
          </a:p>
          <a:p>
            <a:r>
              <a:rPr lang="en-US" sz="1200" dirty="0" smtClean="0">
                <a:solidFill>
                  <a:srgbClr val="77933C"/>
                </a:solidFill>
              </a:rPr>
              <a:t>Other front country recreation &amp; tourism</a:t>
            </a:r>
          </a:p>
          <a:p>
            <a:r>
              <a:rPr lang="en-US" sz="1200" dirty="0" smtClean="0">
                <a:solidFill>
                  <a:srgbClr val="77933C"/>
                </a:solidFill>
              </a:rPr>
              <a:t>Border crossing, highway scales?  as measures of transportation &amp; ins and outs of resources</a:t>
            </a:r>
          </a:p>
          <a:p>
            <a:r>
              <a:rPr lang="en-US" sz="1200" dirty="0" smtClean="0">
                <a:solidFill>
                  <a:srgbClr val="77933C"/>
                </a:solidFill>
              </a:rPr>
              <a:t>Agricultural land</a:t>
            </a:r>
          </a:p>
          <a:p>
            <a:pPr marL="0" indent="0">
              <a:buNone/>
            </a:pPr>
            <a:r>
              <a:rPr lang="en-US" sz="1200" u="sng" dirty="0" smtClean="0">
                <a:solidFill>
                  <a:srgbClr val="77933C"/>
                </a:solidFill>
              </a:rPr>
              <a:t>Backcountry:</a:t>
            </a:r>
            <a:endParaRPr lang="en-US" sz="1200" dirty="0" smtClean="0">
              <a:solidFill>
                <a:srgbClr val="77933C"/>
              </a:solidFill>
            </a:endParaRPr>
          </a:p>
          <a:p>
            <a:r>
              <a:rPr lang="en-US" sz="1200" dirty="0" smtClean="0">
                <a:solidFill>
                  <a:srgbClr val="77933C"/>
                </a:solidFill>
              </a:rPr>
              <a:t>Forestry tenures </a:t>
            </a:r>
          </a:p>
          <a:p>
            <a:r>
              <a:rPr lang="en-US" sz="1200" dirty="0" smtClean="0">
                <a:solidFill>
                  <a:srgbClr val="77933C"/>
                </a:solidFill>
              </a:rPr>
              <a:t>Backcountry tenures and lodges Trapping tenures</a:t>
            </a:r>
          </a:p>
          <a:p>
            <a:r>
              <a:rPr lang="en-US" sz="1200" dirty="0" smtClean="0">
                <a:solidFill>
                  <a:srgbClr val="77933C"/>
                </a:solidFill>
              </a:rPr>
              <a:t>Mining tenures</a:t>
            </a:r>
          </a:p>
          <a:p>
            <a:r>
              <a:rPr lang="en-US" sz="1200" dirty="0" smtClean="0">
                <a:solidFill>
                  <a:srgbClr val="77933C"/>
                </a:solidFill>
              </a:rPr>
              <a:t>Hydro-electric tenures including Independent Power Producers (IPPs).</a:t>
            </a:r>
          </a:p>
          <a:p>
            <a:r>
              <a:rPr lang="en-US" sz="1200" dirty="0" smtClean="0">
                <a:solidFill>
                  <a:srgbClr val="77933C"/>
                </a:solidFill>
              </a:rPr>
              <a:t>Infrastructure ( information &amp; communications like </a:t>
            </a:r>
            <a:r>
              <a:rPr lang="en-US" sz="1200" dirty="0" err="1" smtClean="0">
                <a:solidFill>
                  <a:srgbClr val="77933C"/>
                </a:solidFill>
              </a:rPr>
              <a:t>fibre</a:t>
            </a:r>
            <a:r>
              <a:rPr lang="en-US" sz="1200" dirty="0" smtClean="0">
                <a:solidFill>
                  <a:srgbClr val="77933C"/>
                </a:solidFill>
              </a:rPr>
              <a:t> backbones, hydro corridors, pipelines, radio towers, cell towers)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4B8D-4FAA-4346-93A7-D5DDA082698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34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6948" indent="-29113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535" indent="-232907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348" indent="-232907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161" indent="-232907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1975" indent="-2329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7787" indent="-2329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3602" indent="-2329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59414" indent="-2329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DD460AD-0531-F14D-83E5-859C26C1A6B2}" type="slidenum">
              <a:rPr lang="en-CA" sz="1200"/>
              <a:pPr eaLnBrk="1" hangingPunct="1"/>
              <a:t>36</a:t>
            </a:fld>
            <a:endParaRPr lang="en-CA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195E-1E27-EE45-9BCB-A27C66167D9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195E-1E27-EE45-9BCB-A27C66167D9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3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195E-1E27-EE45-9BCB-A27C66167D9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0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195E-1E27-EE45-9BCB-A27C66167D9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195E-1E27-EE45-9BCB-A27C66167D9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1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195E-1E27-EE45-9BCB-A27C66167D9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5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195E-1E27-EE45-9BCB-A27C66167D9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3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195E-1E27-EE45-9BCB-A27C66167D9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3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195E-1E27-EE45-9BCB-A27C66167D9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7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195E-1E27-EE45-9BCB-A27C66167D9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195E-1E27-EE45-9BCB-A27C66167D9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1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195E-1E27-EE45-9BCB-A27C66167D9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4195E-1E27-EE45-9BCB-A27C66167D9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46BA8-6521-D940-8BEA-64D4842B3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cbt.org/photocontest/resize.asp?filename=/photocontest/submissions/IMG_2691.JPG&amp;size=8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bt.org/photocontest/resize.asp?filename=/photocontest/submissions/Early_Morning_Steam_Train_-_Columbia_River_Bridge_-_Revelstoke.jpg&amp;size=800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cbt.org/photocontest/resize.asp?filename=/photocontest/submissions/IMG_5738-4.jpg&amp;size=80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7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emf"/><Relationship Id="rId5" Type="http://schemas.openxmlformats.org/officeDocument/2006/relationships/diagramQuickStyle" Target="../diagrams/quickStyle2.xml"/><Relationship Id="rId15" Type="http://schemas.openxmlformats.org/officeDocument/2006/relationships/hyperlink" Target="http://www.viu.ca/" TargetMode="Externa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.png"/><Relationship Id="rId1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jpeg"/><Relationship Id="rId4" Type="http://schemas.openxmlformats.org/officeDocument/2006/relationships/image" Target="../media/image4.emf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t.org/mybasin/viewer.asp?photoID=123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t.org/photocontest/resize.asp?filename=/photocontest/submissions/PICT0821.JPG&amp;size=8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rdi.ca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di.ca" TargetMode="External"/><Relationship Id="rId2" Type="http://schemas.openxmlformats.org/officeDocument/2006/relationships/hyperlink" Target="mailto:cbrdi@selkirk.ca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72021" y="2032532"/>
            <a:ext cx="6609558" cy="108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CONNECT </a:t>
            </a:r>
            <a:r>
              <a:rPr lang="en-US" sz="2800" kern="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/>
              </a:rPr>
              <a:t> UNDERSTAND</a:t>
            </a:r>
            <a:r>
              <a:rPr lang="en-US" sz="2800" kern="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/>
              </a:rPr>
              <a:t> </a:t>
            </a:r>
            <a:r>
              <a:rPr lang="en-US" sz="2800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/>
              </a:rPr>
              <a:t>MOBILIZE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/>
              </a:rPr>
              <a:t>_________________________________________________________  </a:t>
            </a:r>
            <a:endParaRPr lang="en-US" sz="1200" kern="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5902364"/>
            <a:ext cx="4543359" cy="83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Terri MacDonald,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</a:rPr>
              <a:t>Ph.D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Regional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Innovation Chair in Rural Economic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Development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Selkirk College 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4F6228"/>
                </a:solidFill>
              </a:rPr>
              <a:t> </a:t>
            </a:r>
            <a:endParaRPr lang="en-US" sz="1400" dirty="0">
              <a:solidFill>
                <a:srgbClr val="4F6228"/>
              </a:solidFill>
            </a:endParaRPr>
          </a:p>
        </p:txBody>
      </p:sp>
      <p:pic>
        <p:nvPicPr>
          <p:cNvPr id="2" name="Picture 1" descr="temp%2Dlogo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38" y="252449"/>
            <a:ext cx="4693641" cy="2082448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091" y="6023307"/>
            <a:ext cx="1621165" cy="71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44" y="6258949"/>
            <a:ext cx="1895937" cy="4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8296" y="3289770"/>
            <a:ext cx="8706959" cy="143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Research Supporting Regional Collaboration: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 Case of the Columbia Basin RDI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 dirty="0" smtClean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October 12, 2012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6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FF"/>
                </a:solidFill>
              </a:rPr>
              <a:t>                   </a:t>
            </a:r>
            <a:r>
              <a:rPr lang="en-US" sz="4000" b="1" dirty="0" smtClean="0">
                <a:solidFill>
                  <a:srgbClr val="FFFFFF"/>
                </a:solidFill>
              </a:rPr>
              <a:t>RDI Goals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8" name="Picture 7" descr="http://www.cbt.org/photocontest/resize.asp?filename=/photocontest/submissions/IMG_2691.JPG&amp;size=200">
            <a:hlinkClick r:id="rId2" tgtFrame="link_window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34" y="1997382"/>
            <a:ext cx="1903730" cy="12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cbt.org/photocontest/resize.asp?filename=/photocontest/submissions/IMG_5738-4.jpg&amp;size=200">
            <a:hlinkClick r:id="rId4" tgtFrame="link_window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7001" y="3262302"/>
            <a:ext cx="1903730" cy="147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www.cbt.org/photocontest/resize.asp?filename=/photocontest/submissions/Early_Morning_Steam_Train_-_Columbia_River_Bridge_-_Revelstoke.jpg&amp;size=200">
            <a:hlinkClick r:id="rId6" tgtFrame="link_window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8098" y="4964806"/>
            <a:ext cx="2060305" cy="138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74885" y="2229210"/>
            <a:ext cx="4875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SUPPORTING INFOMED DECISION-MAKING THROUGH RELEVANT &amp; TIMELY RESEARCH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4789" y="3654859"/>
            <a:ext cx="4042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77933C"/>
                </a:solidFill>
              </a:rPr>
              <a:t>PROMOTING INNOVATION &amp; BEST PRACTICE TOOLS</a:t>
            </a:r>
            <a:endParaRPr lang="en-US" sz="2000" b="1" dirty="0">
              <a:solidFill>
                <a:srgbClr val="77933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5442" y="5281881"/>
            <a:ext cx="4273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7933C"/>
                </a:solidFill>
              </a:rPr>
              <a:t>MOBILIZING KNOWLEDGE TO SUPPORT RURAL REVITALIZATION</a:t>
            </a:r>
            <a:endParaRPr lang="en-US" sz="2000" b="1" dirty="0">
              <a:solidFill>
                <a:srgbClr val="77933C"/>
              </a:solidFill>
            </a:endParaRPr>
          </a:p>
        </p:txBody>
      </p:sp>
      <p:pic>
        <p:nvPicPr>
          <p:cNvPr id="14" name="Picture 13" descr="temp%2Dlogo-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02056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4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48" y="160625"/>
            <a:ext cx="3827092" cy="831712"/>
          </a:xfrm>
          <a:prstGeom prst="roundRect">
            <a:avLst/>
          </a:prstGeo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Research Snap Shot</a:t>
            </a:r>
            <a:endParaRPr lang="en-US" sz="3200" dirty="0">
              <a:solidFill>
                <a:srgbClr val="FFFFFF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467004"/>
              </p:ext>
            </p:extLst>
          </p:nvPr>
        </p:nvGraphicFramePr>
        <p:xfrm>
          <a:off x="916972" y="858900"/>
          <a:ext cx="7591749" cy="5036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55310" y="5621119"/>
            <a:ext cx="294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BUSINESS RETENTION &amp;    EXPANSION  REGIONAL PILOT</a:t>
            </a:r>
          </a:p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______________________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6948" y="6257761"/>
            <a:ext cx="23960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PRODUCTIVITY INITIATIVE</a:t>
            </a:r>
          </a:p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_____________________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205" y="2528362"/>
            <a:ext cx="2071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ATTRACTING YOUNG ADULTS TO RURAL REGIONS KBM PROJECT</a:t>
            </a:r>
          </a:p>
          <a:p>
            <a:pPr algn="ct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____________________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439203"/>
            <a:ext cx="3286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MANUFACTURING &amp; TECHNOLOGY SECTOR DEVELOPMENT</a:t>
            </a:r>
          </a:p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___________________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019" y="3886418"/>
            <a:ext cx="2396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SME ADOPTION OF DIGITAL TECHNOLOGIES PROJECT</a:t>
            </a:r>
          </a:p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________________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0512" y="1281056"/>
            <a:ext cx="2781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STATE OF THE BASIN &amp; RDI WEBSITE</a:t>
            </a:r>
          </a:p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______________________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" name="Picture 19" descr="http://www.selkirk.ca/media/communicationsanddevelopment/imagebank/logos/corporate-horizontallogos/SelkirkLogo_Hor4C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6587" y="6397718"/>
            <a:ext cx="1152919" cy="24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emp%2Dlogo-1 cop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95" y="831844"/>
            <a:ext cx="753594" cy="449614"/>
          </a:xfrm>
          <a:prstGeom prst="rect">
            <a:avLst/>
          </a:prstGeom>
        </p:spPr>
      </p:pic>
      <p:pic>
        <p:nvPicPr>
          <p:cNvPr id="25" name="Picture 24" descr="temp%2Dlogo-1 cop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6" y="5210747"/>
            <a:ext cx="924940" cy="410372"/>
          </a:xfrm>
          <a:prstGeom prst="rect">
            <a:avLst/>
          </a:prstGeom>
        </p:spPr>
      </p:pic>
      <p:pic>
        <p:nvPicPr>
          <p:cNvPr id="26" name="Picture 25" descr="temp%2Dlogo-1 cop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1" y="2122942"/>
            <a:ext cx="952406" cy="4225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65920" y="2734560"/>
            <a:ext cx="23960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STATE OF THE  ENVIRONMENT: PILOTING BEST PRACTICES &amp; DIGITAL TECHNOLOGIES</a:t>
            </a:r>
          </a:p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_________________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91" y="6318884"/>
            <a:ext cx="882306" cy="380036"/>
          </a:xfrm>
          <a:prstGeom prst="rect">
            <a:avLst/>
          </a:prstGeom>
        </p:spPr>
      </p:pic>
      <p:pic>
        <p:nvPicPr>
          <p:cNvPr id="28" name="Picture 27" descr="temp%2Dlogo-1 cop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5" y="6267194"/>
            <a:ext cx="542585" cy="298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195" y="6310499"/>
            <a:ext cx="13882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solidFill>
                  <a:schemeClr val="accent3">
                    <a:lumMod val="50000"/>
                  </a:schemeClr>
                </a:solidFill>
              </a:rPr>
              <a:t>= RDI led initiative</a:t>
            </a:r>
          </a:p>
        </p:txBody>
      </p:sp>
      <p:pic>
        <p:nvPicPr>
          <p:cNvPr id="30" name="Picture 29" descr="temp%2Dlogo-1 cop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9" y="3471370"/>
            <a:ext cx="952405" cy="422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7149" y="4928420"/>
            <a:ext cx="393700" cy="52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8384" y="5072960"/>
            <a:ext cx="1423997" cy="3714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1378" y="4928420"/>
            <a:ext cx="10541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78563" y="5474180"/>
            <a:ext cx="1818611" cy="783581"/>
          </a:xfrm>
          <a:prstGeom prst="rect">
            <a:avLst/>
          </a:prstGeom>
        </p:spPr>
      </p:pic>
      <p:pic>
        <p:nvPicPr>
          <p:cNvPr id="24" name="Picture 23" descr="temp%2Dlogo-1 cop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92" y="2284946"/>
            <a:ext cx="753594" cy="4496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88062" y="4287417"/>
            <a:ext cx="2396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GEOSPATIAL       EMPLOYMENT LANDS PROJECT</a:t>
            </a:r>
          </a:p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_________________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1" name="Picture 30" descr="temp%2Dlogo-1 cop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92" y="3837803"/>
            <a:ext cx="753594" cy="449614"/>
          </a:xfrm>
          <a:prstGeom prst="rect">
            <a:avLst/>
          </a:prstGeom>
        </p:spPr>
      </p:pic>
      <p:pic>
        <p:nvPicPr>
          <p:cNvPr id="32" name="Picture 31" descr="Description: Vancouver Island University">
            <a:hlinkClick r:id="rId15"/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49" y="2099625"/>
            <a:ext cx="1198032" cy="36186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271419" y="1216233"/>
            <a:ext cx="2396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RURAL COMMUNITY SERVICE LEARNING PARTNERSHIP</a:t>
            </a:r>
          </a:p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________________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5" name="Picture 34" descr="temp%2Dlogo-1 cop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5" y="858900"/>
            <a:ext cx="952405" cy="4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        </a:t>
            </a:r>
            <a:r>
              <a:rPr lang="en-US" sz="3600" dirty="0" smtClean="0">
                <a:solidFill>
                  <a:srgbClr val="FFFFFF"/>
                </a:solidFill>
              </a:rPr>
              <a:t>State of the Basin: 2008 Framework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59" y="1818105"/>
            <a:ext cx="858199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60" y="303125"/>
            <a:ext cx="1055825" cy="10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479"/>
            <a:ext cx="8229600" cy="1028040"/>
          </a:xfrm>
          <a:prstGeom prst="roundRect">
            <a:avLst/>
          </a:prstGeo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State of the Basin: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Transitioning to an Integrated Framework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7126" y="1803971"/>
            <a:ext cx="147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srgbClr val="77933C"/>
                </a:solidFill>
              </a:rPr>
              <a:t>E</a:t>
            </a:r>
            <a:r>
              <a:rPr lang="en-US" b="1" dirty="0" smtClean="0">
                <a:solidFill>
                  <a:srgbClr val="77933C"/>
                </a:solidFill>
              </a:rPr>
              <a:t>mployment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9032" y="2376757"/>
            <a:ext cx="147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Economy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7227" y="1314267"/>
            <a:ext cx="216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Demographics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2407" y="4404665"/>
            <a:ext cx="147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Health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3595" y="5510525"/>
            <a:ext cx="283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Community &amp; Society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3696" y="1988637"/>
            <a:ext cx="142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Environment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0987" y="1434639"/>
            <a:ext cx="1601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Conservation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0264" y="2829546"/>
            <a:ext cx="104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Income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5640" y="4921735"/>
            <a:ext cx="239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Education &amp; Learning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26817" y="3382951"/>
            <a:ext cx="227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Built Infrastructure   &amp; Housing</a:t>
            </a:r>
            <a:endParaRPr lang="en-US" b="1" dirty="0">
              <a:solidFill>
                <a:srgbClr val="77933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70" y="1612831"/>
            <a:ext cx="4889064" cy="48555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62" y="120479"/>
            <a:ext cx="1055825" cy="10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479"/>
            <a:ext cx="8229600" cy="1028040"/>
          </a:xfrm>
          <a:prstGeom prst="roundRect">
            <a:avLst/>
          </a:prstGeo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State of the Basin: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Indicator Thematic Areas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2325" y="1594729"/>
            <a:ext cx="147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Workforce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6952" y="2060268"/>
            <a:ext cx="177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Economy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7333" y="5876730"/>
            <a:ext cx="330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Health, Wellness &amp; Affordability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6952" y="5318649"/>
            <a:ext cx="283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Civic Engagement &amp; Safety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7939" y="2059524"/>
            <a:ext cx="62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Air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4947" y="1594729"/>
            <a:ext cx="101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Water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4264" y="4796172"/>
            <a:ext cx="239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Education &amp; Learning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3830" y="2626869"/>
            <a:ext cx="2612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Infrastructure &amp; Housing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6501" y="4213446"/>
            <a:ext cx="20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Demographics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1863" y="3181386"/>
            <a:ext cx="177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Transportation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5482" y="2469728"/>
            <a:ext cx="142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Land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2996720"/>
            <a:ext cx="142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Biodiversity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9332" y="5876730"/>
            <a:ext cx="159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Culture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160" y="4190811"/>
            <a:ext cx="1601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Recreation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9618" y="4796172"/>
            <a:ext cx="142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Heritage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5999" y="5327488"/>
            <a:ext cx="101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77933C"/>
                </a:solidFill>
              </a:rPr>
              <a:t>Arts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6842" y="4010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904" y="1544792"/>
            <a:ext cx="4889064" cy="48293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8" y="120479"/>
            <a:ext cx="1055825" cy="10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18627" cy="759139"/>
          </a:xfrm>
          <a:prstGeom prst="roundRect">
            <a:avLst/>
          </a:prstGeo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Communities &amp; Corridors for Analysis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1218"/>
              </p:ext>
            </p:extLst>
          </p:nvPr>
        </p:nvGraphicFramePr>
        <p:xfrm>
          <a:off x="265239" y="1252372"/>
          <a:ext cx="3810246" cy="2796540"/>
        </p:xfrm>
        <a:graphic>
          <a:graphicData uri="http://schemas.openxmlformats.org/drawingml/2006/table">
            <a:tbl>
              <a:tblPr lastRow="1"/>
              <a:tblGrid>
                <a:gridCol w="3810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Trail &amp; Area (Fruitvale, Warfield, Montrose, RDKB Areas A &amp;B)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Rossland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Castlegar &amp; RDCK Areas I &amp; J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Nelson &amp; RDCK Areas E &amp; F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Kaslo &amp; RDCK Area 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Salmo &amp; RDCK Area 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Slocan Valley (Slocan, Silverton, New Denver, RDCK Area H)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Nakusp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RDCK Area 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 Kootenay Corridor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740500"/>
              </p:ext>
            </p:extLst>
          </p:nvPr>
        </p:nvGraphicFramePr>
        <p:xfrm>
          <a:off x="4400341" y="1145857"/>
          <a:ext cx="4400343" cy="1026160"/>
        </p:xfrm>
        <a:graphic>
          <a:graphicData uri="http://schemas.openxmlformats.org/drawingml/2006/table">
            <a:tbl>
              <a:tblPr/>
              <a:tblGrid>
                <a:gridCol w="4400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Creston &amp; RDCK Area A, B &amp; 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Kimberley &amp; RDEK Area 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Cranbrook &amp; RDEK Area B &amp; C, Indian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East Kootenay Corridor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288404"/>
              </p:ext>
            </p:extLst>
          </p:nvPr>
        </p:nvGraphicFramePr>
        <p:xfrm>
          <a:off x="4400341" y="2379553"/>
          <a:ext cx="4400343" cy="1026160"/>
        </p:xfrm>
        <a:graphic>
          <a:graphicData uri="http://schemas.openxmlformats.org/drawingml/2006/table">
            <a:tbl>
              <a:tblPr/>
              <a:tblGrid>
                <a:gridCol w="4400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Fernie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RDEK Area 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Elkford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Sparwood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Elk Valley Corridor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796811"/>
              </p:ext>
            </p:extLst>
          </p:nvPr>
        </p:nvGraphicFramePr>
        <p:xfrm>
          <a:off x="4400341" y="5601697"/>
          <a:ext cx="4400343" cy="769620"/>
        </p:xfrm>
        <a:graphic>
          <a:graphicData uri="http://schemas.openxmlformats.org/drawingml/2006/table">
            <a:tbl>
              <a:tblPr/>
              <a:tblGrid>
                <a:gridCol w="4400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Valemount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70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Revelstoke &amp; RDCS Area B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66174"/>
              </p:ext>
            </p:extLst>
          </p:nvPr>
        </p:nvGraphicFramePr>
        <p:xfrm>
          <a:off x="265239" y="4575537"/>
          <a:ext cx="3810246" cy="1795780"/>
        </p:xfrm>
        <a:graphic>
          <a:graphicData uri="http://schemas.openxmlformats.org/drawingml/2006/table">
            <a:tbl>
              <a:tblPr/>
              <a:tblGrid>
                <a:gridCol w="3810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Forks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Greenwood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Midway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RDKB Area 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RDKB Area 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RDKB Area 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Boundary Corridor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71642"/>
              </p:ext>
            </p:extLst>
          </p:nvPr>
        </p:nvGraphicFramePr>
        <p:xfrm>
          <a:off x="4400341" y="3638276"/>
          <a:ext cx="4400343" cy="1795780"/>
        </p:xfrm>
        <a:graphic>
          <a:graphicData uri="http://schemas.openxmlformats.org/drawingml/2006/table">
            <a:tbl>
              <a:tblPr/>
              <a:tblGrid>
                <a:gridCol w="4400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Flats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Invermere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Radium Hot Springs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RDEK Area F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RDEK Area 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Golden &amp; RDCS Area 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Columbia Valley Corridor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9" y="290977"/>
            <a:ext cx="762876" cy="74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08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           State of the Basin: Approach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60" y="303125"/>
            <a:ext cx="1055825" cy="1028040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071609" y="1942529"/>
            <a:ext cx="4615191" cy="4625312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b="1" dirty="0" smtClean="0">
                <a:solidFill>
                  <a:srgbClr val="77933C"/>
                </a:solidFill>
              </a:rPr>
              <a:t>Integrated</a:t>
            </a:r>
            <a:r>
              <a:rPr lang="en-US" sz="2000" dirty="0" smtClean="0">
                <a:solidFill>
                  <a:srgbClr val="77933C"/>
                </a:solidFill>
              </a:rPr>
              <a:t> </a:t>
            </a:r>
            <a:r>
              <a:rPr lang="en-US" sz="2000" dirty="0">
                <a:solidFill>
                  <a:srgbClr val="77933C"/>
                </a:solidFill>
              </a:rPr>
              <a:t>‘well-being’ &amp; ‘sustainable development’ </a:t>
            </a:r>
            <a:r>
              <a:rPr lang="en-US" sz="2000" b="1" dirty="0">
                <a:solidFill>
                  <a:srgbClr val="77933C"/>
                </a:solidFill>
              </a:rPr>
              <a:t>framework</a:t>
            </a:r>
          </a:p>
          <a:p>
            <a:pPr marL="400050" lvl="2" indent="0">
              <a:buNone/>
            </a:pPr>
            <a:endParaRPr lang="en-US" sz="2000" dirty="0">
              <a:solidFill>
                <a:srgbClr val="77933C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77933C"/>
                </a:solidFill>
              </a:rPr>
              <a:t>Prioritize analysis of</a:t>
            </a:r>
            <a:r>
              <a:rPr lang="en-US" sz="2000" b="1" dirty="0" smtClean="0">
                <a:solidFill>
                  <a:srgbClr val="77933C"/>
                </a:solidFill>
              </a:rPr>
              <a:t> interrelationship </a:t>
            </a:r>
            <a:r>
              <a:rPr lang="en-US" sz="2000" dirty="0">
                <a:solidFill>
                  <a:srgbClr val="77933C"/>
                </a:solidFill>
              </a:rPr>
              <a:t>between ‘dimensions’</a:t>
            </a:r>
          </a:p>
          <a:p>
            <a:pPr marL="0" lvl="1" indent="0">
              <a:buNone/>
            </a:pPr>
            <a:endParaRPr lang="en-US" sz="2000" dirty="0">
              <a:solidFill>
                <a:srgbClr val="77933C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77933C"/>
                </a:solidFill>
              </a:rPr>
              <a:t>Inclusion of </a:t>
            </a:r>
            <a:r>
              <a:rPr lang="en-US" sz="2000" b="1" dirty="0">
                <a:solidFill>
                  <a:srgbClr val="77933C"/>
                </a:solidFill>
              </a:rPr>
              <a:t>objective and subjective </a:t>
            </a:r>
            <a:r>
              <a:rPr lang="en-US" sz="2000" b="1" dirty="0" smtClean="0">
                <a:solidFill>
                  <a:srgbClr val="77933C"/>
                </a:solidFill>
              </a:rPr>
              <a:t>measures</a:t>
            </a:r>
          </a:p>
          <a:p>
            <a:pPr marL="0" lvl="1" indent="0">
              <a:buNone/>
            </a:pPr>
            <a:endParaRPr lang="en-US" sz="2000" dirty="0" smtClean="0">
              <a:solidFill>
                <a:srgbClr val="77933C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b="1" dirty="0">
                <a:solidFill>
                  <a:srgbClr val="77933C"/>
                </a:solidFill>
              </a:rPr>
              <a:t>O</a:t>
            </a:r>
            <a:r>
              <a:rPr lang="en-US" sz="2000" b="1" dirty="0" smtClean="0">
                <a:solidFill>
                  <a:srgbClr val="77933C"/>
                </a:solidFill>
              </a:rPr>
              <a:t>nline </a:t>
            </a:r>
            <a:r>
              <a:rPr lang="en-US" sz="2000" dirty="0" smtClean="0">
                <a:solidFill>
                  <a:srgbClr val="77933C"/>
                </a:solidFill>
              </a:rPr>
              <a:t>tool with geospatial </a:t>
            </a:r>
            <a:r>
              <a:rPr lang="en-US" sz="2000" b="1" dirty="0">
                <a:solidFill>
                  <a:srgbClr val="77933C"/>
                </a:solidFill>
              </a:rPr>
              <a:t>mapping </a:t>
            </a:r>
            <a:r>
              <a:rPr lang="en-US" sz="2000" dirty="0" smtClean="0">
                <a:solidFill>
                  <a:srgbClr val="77933C"/>
                </a:solidFill>
              </a:rPr>
              <a:t>and ongoing </a:t>
            </a:r>
            <a:r>
              <a:rPr lang="en-US" sz="2000" b="1" dirty="0" smtClean="0">
                <a:solidFill>
                  <a:srgbClr val="77933C"/>
                </a:solidFill>
              </a:rPr>
              <a:t>trends analyses</a:t>
            </a:r>
            <a:endParaRPr lang="en-US" sz="2000" b="1" dirty="0">
              <a:solidFill>
                <a:srgbClr val="77933C"/>
              </a:solidFill>
            </a:endParaRPr>
          </a:p>
          <a:p>
            <a:pPr marL="0" lvl="1" indent="0">
              <a:buNone/>
            </a:pPr>
            <a:endParaRPr lang="en-US" sz="2000" dirty="0" smtClean="0">
              <a:solidFill>
                <a:srgbClr val="77933C"/>
              </a:solidFill>
            </a:endParaRPr>
          </a:p>
        </p:txBody>
      </p:sp>
      <p:pic>
        <p:nvPicPr>
          <p:cNvPr id="8" name="Picture 7" descr="slocan valley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2" y="2191571"/>
            <a:ext cx="2748857" cy="32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           State of the Basin: Approach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60" y="303125"/>
            <a:ext cx="1055825" cy="1028040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361091" y="2054599"/>
            <a:ext cx="4445151" cy="4513242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b="1" dirty="0" smtClean="0">
                <a:solidFill>
                  <a:srgbClr val="77933C"/>
                </a:solidFill>
              </a:rPr>
              <a:t>Search and compare </a:t>
            </a:r>
            <a:r>
              <a:rPr lang="en-US" sz="2000" dirty="0" smtClean="0">
                <a:solidFill>
                  <a:srgbClr val="77933C"/>
                </a:solidFill>
              </a:rPr>
              <a:t>indicators by community and corridor</a:t>
            </a:r>
          </a:p>
          <a:p>
            <a:pPr marL="0" lvl="1" indent="0">
              <a:buNone/>
            </a:pPr>
            <a:endParaRPr lang="en-US" sz="2000" dirty="0" smtClean="0">
              <a:solidFill>
                <a:srgbClr val="77933C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b="1" dirty="0" smtClean="0">
                <a:solidFill>
                  <a:srgbClr val="77933C"/>
                </a:solidFill>
              </a:rPr>
              <a:t>Mixed method</a:t>
            </a:r>
            <a:r>
              <a:rPr lang="en-US" sz="2000" dirty="0" smtClean="0">
                <a:solidFill>
                  <a:srgbClr val="77933C"/>
                </a:solidFill>
              </a:rPr>
              <a:t>, quantitative and qualitative methodologies</a:t>
            </a:r>
          </a:p>
          <a:p>
            <a:pPr marL="0" lvl="1" indent="0">
              <a:buNone/>
            </a:pPr>
            <a:endParaRPr lang="en-US" sz="2000" dirty="0">
              <a:solidFill>
                <a:srgbClr val="77933C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77933C"/>
                </a:solidFill>
              </a:rPr>
              <a:t>Focus on indicators that can </a:t>
            </a:r>
            <a:r>
              <a:rPr lang="en-US" sz="2000" b="1" dirty="0">
                <a:solidFill>
                  <a:srgbClr val="77933C"/>
                </a:solidFill>
              </a:rPr>
              <a:t>inform </a:t>
            </a:r>
            <a:r>
              <a:rPr lang="en-US" sz="2000" b="1" dirty="0" smtClean="0">
                <a:solidFill>
                  <a:srgbClr val="77933C"/>
                </a:solidFill>
              </a:rPr>
              <a:t>decision-making</a:t>
            </a:r>
          </a:p>
          <a:p>
            <a:pPr marL="0" lvl="1" indent="0">
              <a:buNone/>
            </a:pPr>
            <a:endParaRPr lang="en-US" sz="2000" b="1" dirty="0" smtClean="0">
              <a:solidFill>
                <a:srgbClr val="77933C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77933C"/>
                </a:solidFill>
              </a:rPr>
              <a:t>Long term focus on </a:t>
            </a:r>
            <a:r>
              <a:rPr lang="en-US" sz="2000" b="1" dirty="0" smtClean="0">
                <a:solidFill>
                  <a:srgbClr val="77933C"/>
                </a:solidFill>
              </a:rPr>
              <a:t>community-based research &amp; direct support</a:t>
            </a:r>
            <a:endParaRPr lang="en-US" sz="2000" b="1" dirty="0">
              <a:solidFill>
                <a:srgbClr val="77933C"/>
              </a:solidFill>
            </a:endParaRPr>
          </a:p>
        </p:txBody>
      </p:sp>
      <p:pic>
        <p:nvPicPr>
          <p:cNvPr id="4" name="Picture 3" descr="prime mountain 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32" y="2054599"/>
            <a:ext cx="3382099" cy="38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0343"/>
          </a:xfrm>
          <a:prstGeom prst="roundRect">
            <a:avLst/>
          </a:prstGeo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RDI Website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8" name="Content Placeholder 7" descr="Screen Shot 2012-04-03 at 9.39.33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-469900" y="934981"/>
            <a:ext cx="10368544" cy="636751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9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6434"/>
            <a:ext cx="9515061" cy="915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39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274" y="274638"/>
            <a:ext cx="7749698" cy="763108"/>
          </a:xfrm>
          <a:prstGeom prst="roundRect">
            <a:avLst/>
          </a:prstGeo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Agenda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temp%2Dlogo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25" y="2677599"/>
            <a:ext cx="1469906" cy="83150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45837" y="1734479"/>
            <a:ext cx="5893362" cy="4083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The Regional Context</a:t>
            </a:r>
            <a:endParaRPr lang="en-US" sz="24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0" indent="0">
              <a:buNone/>
            </a:pPr>
            <a:endParaRPr lang="en-US" sz="36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Establishing the Rural Development Institute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Research in Partnership</a:t>
            </a:r>
          </a:p>
          <a:p>
            <a:pPr marL="0" indent="0">
              <a:buNone/>
            </a:pPr>
            <a:endParaRPr lang="en-US" sz="36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Lessons Learned from Year 1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632" y="1480710"/>
            <a:ext cx="842218" cy="1017082"/>
          </a:xfrm>
          <a:prstGeom prst="rect">
            <a:avLst/>
          </a:prstGeom>
        </p:spPr>
      </p:pic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457249"/>
              </p:ext>
            </p:extLst>
          </p:nvPr>
        </p:nvGraphicFramePr>
        <p:xfrm>
          <a:off x="1297599" y="3792851"/>
          <a:ext cx="876253" cy="938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73" y="5094632"/>
            <a:ext cx="1895937" cy="4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69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1_april5_sotb_home_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899255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1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april5_sotb_indicator-detail_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899255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7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_april5_sotb_indicator-detail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899255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65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april5_sotb_indicator-detail_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899255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22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_april5_sotb_compa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899255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55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           </a:t>
            </a:r>
            <a:r>
              <a:rPr lang="en-US" sz="3600" dirty="0" smtClean="0">
                <a:solidFill>
                  <a:srgbClr val="FFFFFF"/>
                </a:solidFill>
              </a:rPr>
              <a:t>State of the Environment: Piloting Best  </a:t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solidFill>
                  <a:srgbClr val="FFFFFF"/>
                </a:solidFill>
              </a:rPr>
              <a:t>             Practices &amp; Digital Technologies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60" y="303125"/>
            <a:ext cx="1055825" cy="1028040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944531"/>
            <a:ext cx="4615191" cy="4625312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77933C"/>
                </a:solidFill>
              </a:rPr>
              <a:t>Explore the landscape of </a:t>
            </a:r>
            <a:r>
              <a:rPr lang="en-US" sz="2000" dirty="0" err="1" smtClean="0">
                <a:solidFill>
                  <a:srgbClr val="77933C"/>
                </a:solidFill>
              </a:rPr>
              <a:t>enviro</a:t>
            </a:r>
            <a:r>
              <a:rPr lang="en-US" sz="2000" dirty="0" smtClean="0">
                <a:solidFill>
                  <a:srgbClr val="77933C"/>
                </a:solidFill>
              </a:rPr>
              <a:t> &amp; sustainability research &amp; planning</a:t>
            </a:r>
            <a:endParaRPr lang="en-US" sz="2000" dirty="0">
              <a:solidFill>
                <a:srgbClr val="77933C"/>
              </a:solidFill>
            </a:endParaRPr>
          </a:p>
          <a:p>
            <a:pPr marL="400050" lvl="2" indent="0">
              <a:buNone/>
            </a:pPr>
            <a:endParaRPr lang="en-US" sz="2000" dirty="0">
              <a:solidFill>
                <a:srgbClr val="77933C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77933C"/>
                </a:solidFill>
              </a:rPr>
              <a:t>Expand existing </a:t>
            </a:r>
            <a:r>
              <a:rPr lang="en-US" sz="2000" dirty="0" err="1" smtClean="0">
                <a:solidFill>
                  <a:srgbClr val="77933C"/>
                </a:solidFill>
              </a:rPr>
              <a:t>SoTB</a:t>
            </a:r>
            <a:r>
              <a:rPr lang="en-US" sz="2000" dirty="0" smtClean="0">
                <a:solidFill>
                  <a:srgbClr val="77933C"/>
                </a:solidFill>
              </a:rPr>
              <a:t> </a:t>
            </a:r>
            <a:r>
              <a:rPr lang="en-US" sz="2000" dirty="0" err="1" smtClean="0">
                <a:solidFill>
                  <a:srgbClr val="77933C"/>
                </a:solidFill>
              </a:rPr>
              <a:t>enviro</a:t>
            </a:r>
            <a:r>
              <a:rPr lang="en-US" sz="2000" dirty="0" smtClean="0">
                <a:solidFill>
                  <a:srgbClr val="77933C"/>
                </a:solidFill>
              </a:rPr>
              <a:t> indicators</a:t>
            </a:r>
            <a:endParaRPr lang="en-US" sz="2000" dirty="0">
              <a:solidFill>
                <a:srgbClr val="77933C"/>
              </a:solidFill>
            </a:endParaRPr>
          </a:p>
          <a:p>
            <a:pPr marL="0" lvl="1" indent="0">
              <a:buNone/>
            </a:pPr>
            <a:endParaRPr lang="en-US" sz="2000" dirty="0">
              <a:solidFill>
                <a:srgbClr val="77933C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77933C"/>
                </a:solidFill>
              </a:rPr>
              <a:t>Develop web-based geospatial portal </a:t>
            </a:r>
            <a:endParaRPr lang="en-US" sz="2000" b="1" dirty="0" smtClean="0">
              <a:solidFill>
                <a:srgbClr val="77933C"/>
              </a:solidFill>
            </a:endParaRPr>
          </a:p>
          <a:p>
            <a:pPr marL="0" lvl="1" indent="0">
              <a:buNone/>
            </a:pPr>
            <a:endParaRPr lang="en-US" sz="2000" dirty="0" smtClean="0">
              <a:solidFill>
                <a:srgbClr val="77933C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77933C"/>
                </a:solidFill>
              </a:rPr>
              <a:t>Build capacity of stakeholders to support data collection efforts &amp; link research planning &amp; implementation</a:t>
            </a:r>
            <a:endParaRPr lang="en-US" sz="2000" dirty="0">
              <a:solidFill>
                <a:srgbClr val="77933C"/>
              </a:solidFill>
            </a:endParaRPr>
          </a:p>
          <a:p>
            <a:pPr marL="0" lvl="1" indent="0">
              <a:buNone/>
            </a:pPr>
            <a:endParaRPr lang="en-US" sz="2000" dirty="0" smtClean="0">
              <a:solidFill>
                <a:srgbClr val="77933C"/>
              </a:solidFill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91" y="2205145"/>
            <a:ext cx="3614409" cy="322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9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       Geospatial Employment Lands Project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22000" y="1675910"/>
            <a:ext cx="5338987" cy="4411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Purpose is to better understand the supply, demand and use of employment lands in the region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Compiling all available GIS data &amp; identifying gaps</a:t>
            </a:r>
          </a:p>
          <a:p>
            <a:endParaRPr lang="en-US" sz="18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Providing an integrated geospatial / economic development analysis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Hosting series of forums to link research to planning</a:t>
            </a: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Creating a sustainable, web-based geospatial portal with site selection query functionality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60" y="303125"/>
            <a:ext cx="1055825" cy="102804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213"/>
            <a:ext cx="2808288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5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           </a:t>
            </a:r>
            <a:r>
              <a:rPr lang="en-US" sz="3600" dirty="0" smtClean="0">
                <a:solidFill>
                  <a:srgbClr val="FFFFFF"/>
                </a:solidFill>
              </a:rPr>
              <a:t>Business Retention &amp; Expansion </a:t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solidFill>
                  <a:srgbClr val="FFFFFF"/>
                </a:solidFill>
              </a:rPr>
              <a:t>             Rural Pilot Project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361091" y="1852322"/>
            <a:ext cx="4445151" cy="4715519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77933C"/>
                </a:solidFill>
              </a:rPr>
              <a:t>Best practice research &amp; development of regional model</a:t>
            </a:r>
          </a:p>
          <a:p>
            <a:pPr marL="0" lvl="1" indent="0">
              <a:buNone/>
            </a:pPr>
            <a:endParaRPr lang="en-US" sz="2000" dirty="0" smtClean="0">
              <a:solidFill>
                <a:srgbClr val="77933C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77933C"/>
                </a:solidFill>
              </a:rPr>
              <a:t>Formation of a regional support network</a:t>
            </a:r>
          </a:p>
          <a:p>
            <a:pPr marL="0" lvl="1" indent="0">
              <a:buNone/>
            </a:pPr>
            <a:endParaRPr lang="en-US" sz="2000" dirty="0">
              <a:solidFill>
                <a:srgbClr val="77933C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77933C"/>
                </a:solidFill>
              </a:rPr>
              <a:t>Pilot in 8 communities and build capacity through tools &amp; training</a:t>
            </a:r>
            <a:endParaRPr lang="en-US" sz="2000" b="1" dirty="0" smtClean="0">
              <a:solidFill>
                <a:srgbClr val="77933C"/>
              </a:solidFill>
            </a:endParaRPr>
          </a:p>
          <a:p>
            <a:pPr marL="0" lvl="1" indent="0">
              <a:buNone/>
            </a:pPr>
            <a:endParaRPr lang="en-US" sz="2000" b="1" dirty="0" smtClean="0">
              <a:solidFill>
                <a:srgbClr val="77933C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77933C"/>
                </a:solidFill>
              </a:rPr>
              <a:t>Conduct local, sub-regional and regional analysis</a:t>
            </a:r>
            <a:r>
              <a:rPr lang="en-US" sz="2000" dirty="0">
                <a:solidFill>
                  <a:srgbClr val="77933C"/>
                </a:solidFill>
              </a:rPr>
              <a:t> </a:t>
            </a:r>
            <a:r>
              <a:rPr lang="en-US" sz="2000" dirty="0" smtClean="0">
                <a:solidFill>
                  <a:srgbClr val="77933C"/>
                </a:solidFill>
              </a:rPr>
              <a:t>&amp; support related follow up and planning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42" y="2430213"/>
            <a:ext cx="4032250" cy="215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0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Selkirk-SME Adoption of Digital Technologies Pilot Project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22000" y="1905244"/>
            <a:ext cx="5338987" cy="4181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Link college expertise to SMEs in an effort to accelerate ADT</a:t>
            </a:r>
          </a:p>
          <a:p>
            <a:endParaRPr lang="en-US" sz="9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Better understand SME needs and college capacity to address these needs</a:t>
            </a:r>
          </a:p>
          <a:p>
            <a:pPr marL="0" indent="0">
              <a:buNone/>
            </a:pPr>
            <a:endParaRPr lang="en-US" sz="20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Deliver ADT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training through a series of workshops, short courses and online GIS courses</a:t>
            </a:r>
            <a:endParaRPr lang="en-US" sz="20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Provide advisory and direct support to SMEs</a:t>
            </a:r>
          </a:p>
          <a:p>
            <a:endParaRPr lang="en-US" sz="12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</p:txBody>
      </p:sp>
      <p:pic>
        <p:nvPicPr>
          <p:cNvPr id="6" name="Picture 5" descr="http://www.cbt.org/photocontest/submissions/frozen_in_time_thumb.jpg">
            <a:hlinkClick r:id="rId3" tgtFrame="image_window" tooltip="'The winter freeze hit by sunshine slowly, melting the cold away&#10;&#10;Jennifer Hayes from Nelson said &quot;Always Awesome!&quot;'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465" y="2646317"/>
            <a:ext cx="1967375" cy="194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42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 Attracting &amp; Retaining Young Adults to Rural Regions KBM Project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361091" y="1852322"/>
            <a:ext cx="4445151" cy="4715519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77933C"/>
                </a:solidFill>
              </a:rPr>
              <a:t>Identify &amp; consolidate different forms of knowledge on young adult A&amp;R</a:t>
            </a:r>
          </a:p>
          <a:p>
            <a:pPr marL="0" lvl="1" indent="0">
              <a:buNone/>
            </a:pPr>
            <a:endParaRPr lang="en-US" sz="2000" dirty="0" smtClean="0">
              <a:solidFill>
                <a:srgbClr val="77933C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77933C"/>
                </a:solidFill>
              </a:rPr>
              <a:t>Engage &amp; profile young adult perspectives</a:t>
            </a:r>
          </a:p>
          <a:p>
            <a:pPr marL="0" lvl="1" indent="0">
              <a:buNone/>
            </a:pPr>
            <a:endParaRPr lang="en-US" sz="2000" dirty="0">
              <a:solidFill>
                <a:srgbClr val="77933C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77933C"/>
                </a:solidFill>
              </a:rPr>
              <a:t>Identify &amp; profile ‘best practice’ policies &amp; programs</a:t>
            </a:r>
            <a:endParaRPr lang="en-US" sz="2000" b="1" dirty="0" smtClean="0">
              <a:solidFill>
                <a:srgbClr val="77933C"/>
              </a:solidFill>
            </a:endParaRPr>
          </a:p>
          <a:p>
            <a:pPr marL="0" lvl="1" indent="0">
              <a:buNone/>
            </a:pPr>
            <a:endParaRPr lang="en-US" sz="2000" b="1" dirty="0" smtClean="0">
              <a:solidFill>
                <a:srgbClr val="77933C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77933C"/>
                </a:solidFill>
              </a:rPr>
              <a:t>Host a national conference to share perspectives &amp; best practices</a:t>
            </a:r>
          </a:p>
        </p:txBody>
      </p:sp>
      <p:pic>
        <p:nvPicPr>
          <p:cNvPr id="10" name="Picture 9" descr="http://www.cbt.org/mybasin/resize.asp?filename=/photocontest/submissions/Rosen_Lake_1.JPG&amp;size=6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005" y="3104844"/>
            <a:ext cx="3110268" cy="214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8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190"/>
          </a:xfrm>
          <a:prstGeom prst="roundRect">
            <a:avLst/>
          </a:prstGeo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The Kootenay Region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44967" y="1958168"/>
            <a:ext cx="3965350" cy="4624474"/>
          </a:xfrm>
        </p:spPr>
        <p:txBody>
          <a:bodyPr rtlCol="0">
            <a:normAutofit/>
          </a:bodyPr>
          <a:lstStyle/>
          <a:p>
            <a:r>
              <a:rPr lang="en-CA" sz="2200" dirty="0" smtClean="0">
                <a:solidFill>
                  <a:srgbClr val="77933C"/>
                </a:solidFill>
              </a:rPr>
              <a:t>‘Stabilized’ population of approx. 170,000 </a:t>
            </a:r>
          </a:p>
          <a:p>
            <a:endParaRPr lang="en-CA" sz="2200" dirty="0">
              <a:solidFill>
                <a:srgbClr val="77933C"/>
              </a:solidFill>
            </a:endParaRPr>
          </a:p>
          <a:p>
            <a:r>
              <a:rPr lang="en-CA" sz="2200" dirty="0" smtClean="0">
                <a:solidFill>
                  <a:srgbClr val="77933C"/>
                </a:solidFill>
              </a:rPr>
              <a:t>Resource-based economy</a:t>
            </a:r>
          </a:p>
          <a:p>
            <a:pPr marL="0" indent="0">
              <a:buNone/>
            </a:pPr>
            <a:endParaRPr lang="en-CA" sz="2200" dirty="0" smtClean="0">
              <a:solidFill>
                <a:srgbClr val="77933C"/>
              </a:solidFill>
            </a:endParaRPr>
          </a:p>
          <a:p>
            <a:r>
              <a:rPr lang="en-CA" sz="2200" dirty="0">
                <a:solidFill>
                  <a:srgbClr val="77933C"/>
                </a:solidFill>
              </a:rPr>
              <a:t>A</a:t>
            </a:r>
            <a:r>
              <a:rPr lang="en-CA" sz="2200" dirty="0" smtClean="0">
                <a:solidFill>
                  <a:srgbClr val="77933C"/>
                </a:solidFill>
              </a:rPr>
              <a:t>menity rich</a:t>
            </a:r>
          </a:p>
          <a:p>
            <a:endParaRPr lang="en-CA" sz="2200" dirty="0">
              <a:solidFill>
                <a:srgbClr val="77933C"/>
              </a:solidFill>
            </a:endParaRPr>
          </a:p>
          <a:p>
            <a:pPr eaLnBrk="1" hangingPunct="1"/>
            <a:r>
              <a:rPr lang="en-CA" sz="2200" dirty="0" smtClean="0">
                <a:solidFill>
                  <a:srgbClr val="77933C"/>
                </a:solidFill>
              </a:rPr>
              <a:t>‘Fracturing’ geography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9" y="1315162"/>
            <a:ext cx="4595540" cy="510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Rural Community Service Learning Partnership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22000" y="1905244"/>
            <a:ext cx="5338987" cy="4181775"/>
          </a:xfrm>
        </p:spPr>
        <p:txBody>
          <a:bodyPr>
            <a:noAutofit/>
          </a:bodyPr>
          <a:lstStyle/>
          <a:p>
            <a:endParaRPr lang="en-US" sz="9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Build the capacity of post-secondary institutions to support rural CSL</a:t>
            </a:r>
            <a:endParaRPr lang="en-US" sz="20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Provide opportunities for students to engage in rural CSL</a:t>
            </a:r>
            <a:endParaRPr lang="en-US" sz="20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Support regional rural development through rural CSL</a:t>
            </a: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Develop rural CSL partnership model that is replicable and sustainable</a:t>
            </a:r>
            <a:endParaRPr lang="en-US" sz="20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endParaRPr lang="en-US" sz="12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</p:txBody>
      </p:sp>
      <p:pic>
        <p:nvPicPr>
          <p:cNvPr id="6" name="Picture 5" descr="http://www.cbt.org/photocontest/resize.asp?filename=/photocontest/submissions/PICT0821.JPG&amp;size=200">
            <a:hlinkClick r:id="rId3" tgtFrame="link_window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48" y="2474880"/>
            <a:ext cx="2543824" cy="281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7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Challenges &amp; Solutions from Year 1 of the RDI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40628"/>
            <a:ext cx="8539067" cy="490918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Institutional constraints &amp; limited capacity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	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					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 projects to advance institutional culture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Perceived competing interests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	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					 build trust ‘by doing’ on ‘common ground’</a:t>
            </a:r>
          </a:p>
          <a:p>
            <a:endParaRPr lang="en-US" sz="12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Fracturing geography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	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					 strategic outreach, video conferencing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Limited awareness &amp; managing expectations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	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					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 communications plan, strategic outreach 							&amp; build capacity ‘by doing’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Challenges &amp; Solutions from Year 1 of the RDI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834680"/>
            <a:ext cx="8433229" cy="471512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Single funding source 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	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					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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diversify, strategically leverage funds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Varying levels of rural community capacity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	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					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 context-driven models &amp; direct support</a:t>
            </a:r>
          </a:p>
          <a:p>
            <a:endParaRPr lang="en-US" sz="24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Rapidly growing research institute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	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					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 build foundation based on year 1 	needs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Integrating efforts of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leading partners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	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					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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governance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group to co-create</a:t>
            </a:r>
            <a:endParaRPr lang="en-US" sz="24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The RDI Moving Forward… What is Needed?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17038"/>
            <a:ext cx="8229600" cy="452107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Creating the Research Hub at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  <a:hlinkClick r:id="rId2"/>
              </a:rPr>
              <a:t>www.cbrdi.ca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Growing Rural Researchers &amp; Supporting Community-Based Research</a:t>
            </a:r>
          </a:p>
          <a:p>
            <a:endParaRPr lang="en-US" sz="24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Informing &amp; Supporting Regional Collaboration</a:t>
            </a:r>
          </a:p>
          <a:p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Brokering research partnerships with the colleges, universities &amp; industry</a:t>
            </a:r>
          </a:p>
          <a:p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Growing the Institute and further leveraging funding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Critical Ingredients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5910"/>
            <a:ext cx="8229600" cy="487389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Purposeful &amp; ongoing community engagement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Responsiveness &amp; answering ‘so what’ questions</a:t>
            </a:r>
          </a:p>
          <a:p>
            <a:endParaRPr lang="en-US" sz="24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RDI to take a leadership role, colleges and CBT to do the same</a:t>
            </a:r>
          </a:p>
          <a:p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Manage expectations &amp; effectively communicate impact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Flexibility to ‘get things done’ is key &amp; focus on ‘glass half full’</a:t>
            </a:r>
          </a:p>
          <a:p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Leverage funding &amp; focus on building capacity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Help Inform RDI Moving Forward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81036"/>
            <a:ext cx="8229600" cy="486877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Are we on the right track?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– Do the RDI research priorities resonate?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Inform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SoTB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analysis –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feedback on analytic corridors &amp; framework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Regional Online Research Library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– out of region resources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Contact us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cbrdi@selkirk.ca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Visit us: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www.cbrdi.ca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Join us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– sign up for our quarterly e-newsletter via website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72021" y="2032532"/>
            <a:ext cx="6609558" cy="108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CONNECT </a:t>
            </a:r>
            <a:r>
              <a:rPr lang="en-US" sz="2800" kern="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/>
              </a:rPr>
              <a:t> UNDERSTAND</a:t>
            </a:r>
            <a:r>
              <a:rPr lang="en-US" sz="2800" kern="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/>
              </a:rPr>
              <a:t> </a:t>
            </a:r>
            <a:r>
              <a:rPr lang="en-US" sz="2800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/>
              </a:rPr>
              <a:t>MOBILIZE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/>
              </a:rPr>
              <a:t>_________________________________________________________  </a:t>
            </a:r>
            <a:endParaRPr lang="en-US" sz="1200" kern="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5902364"/>
            <a:ext cx="4543359" cy="83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Terri MacDonald,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</a:rPr>
              <a:t>Ph.D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Regional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Innovation Chair in Rural Economic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Development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Selkirk College 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4F6228"/>
                </a:solidFill>
              </a:rPr>
              <a:t> </a:t>
            </a:r>
            <a:endParaRPr lang="en-US" sz="1400" dirty="0">
              <a:solidFill>
                <a:srgbClr val="4F6228"/>
              </a:solidFill>
            </a:endParaRPr>
          </a:p>
        </p:txBody>
      </p:sp>
      <p:pic>
        <p:nvPicPr>
          <p:cNvPr id="2" name="Picture 1" descr="temp%2Dlogo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38" y="252449"/>
            <a:ext cx="4693641" cy="2082448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091" y="6023307"/>
            <a:ext cx="1621165" cy="71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44" y="6258949"/>
            <a:ext cx="1895937" cy="4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8296" y="3289770"/>
            <a:ext cx="8706959" cy="143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Research Supporting Regional Collaboration: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 Case of the Columbia Basin RDI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 dirty="0" smtClean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October 12, 2012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6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 The Kootenay Context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10308" y="1417639"/>
            <a:ext cx="5500008" cy="5165004"/>
          </a:xfrm>
        </p:spPr>
        <p:txBody>
          <a:bodyPr rtlCol="0">
            <a:normAutofit fontScale="92500"/>
          </a:bodyPr>
          <a:lstStyle/>
          <a:p>
            <a:pPr>
              <a:buNone/>
            </a:pPr>
            <a:endParaRPr lang="en-US" sz="1400" b="1" dirty="0">
              <a:latin typeface="Arial" charset="0"/>
            </a:endParaRP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Need for sustainability trends analysis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  <a:p>
            <a:pPr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Communities with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limited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&amp; varying capacity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Community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-based research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overlaps and support needs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  <a:p>
            <a:pPr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Increase in regional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collaboration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but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historic challenges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remain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  <a:p>
            <a:pPr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No university in the region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endParaRPr lang="en-CA" sz="2200" dirty="0" smtClean="0">
              <a:solidFill>
                <a:srgbClr val="77933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pic>
        <p:nvPicPr>
          <p:cNvPr id="5" name="Picture 4" descr="baldface (2)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9" y="1632703"/>
            <a:ext cx="2924620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362494"/>
            <a:ext cx="7886700" cy="546510"/>
          </a:xfrm>
          <a:prstGeom prst="roundRect">
            <a:avLst/>
          </a:prstGeo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Preferred Future Scenarios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42" y="1033525"/>
            <a:ext cx="6181706" cy="5824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308628"/>
            <a:ext cx="733883" cy="72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626"/>
          </a:xfrm>
          <a:prstGeom prst="roundRect">
            <a:avLst/>
          </a:prstGeo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Selkirk College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423787"/>
            <a:ext cx="4171997" cy="2686603"/>
          </a:xfrm>
        </p:spPr>
        <p:txBody>
          <a:bodyPr rtlCol="0">
            <a:normAutofit lnSpcReduction="10000"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rgbClr val="77933C"/>
                </a:solidFill>
              </a:rPr>
              <a:t>Over 2,000 students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4000" dirty="0" smtClean="0">
              <a:solidFill>
                <a:srgbClr val="77933C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rgbClr val="77933C"/>
                </a:solidFill>
              </a:rPr>
              <a:t>70 certificate, diploma and degree programs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3900" dirty="0">
              <a:solidFill>
                <a:srgbClr val="77933C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rgbClr val="77933C"/>
                </a:solidFill>
              </a:rPr>
              <a:t>Oldest regional college in BC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4000" dirty="0">
              <a:solidFill>
                <a:srgbClr val="77933C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3900" dirty="0">
              <a:solidFill>
                <a:srgbClr val="77933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solidFill>
                <a:srgbClr val="4F6228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pic>
        <p:nvPicPr>
          <p:cNvPr id="5" name="Picture 4" descr="Selkirk%2DCastlegar%20Campus%202009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02" y="1423787"/>
            <a:ext cx="3659439" cy="2439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445572"/>
            <a:ext cx="8229600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77933C"/>
                </a:solidFill>
              </a:rPr>
              <a:t>Aviation</a:t>
            </a:r>
            <a:r>
              <a:rPr lang="en-CA" sz="2400" dirty="0">
                <a:solidFill>
                  <a:srgbClr val="77933C"/>
                </a:solidFill>
              </a:rPr>
              <a:t> </a:t>
            </a:r>
            <a:r>
              <a:rPr lang="en-CA" sz="2400" dirty="0" smtClean="0">
                <a:solidFill>
                  <a:srgbClr val="77933C"/>
                </a:solidFill>
              </a:rPr>
              <a:t> </a:t>
            </a:r>
            <a:r>
              <a:rPr lang="en-CA" sz="2400" dirty="0" smtClean="0">
                <a:solidFill>
                  <a:srgbClr val="77933C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CA" sz="2400" dirty="0" smtClean="0">
                <a:solidFill>
                  <a:srgbClr val="77933C"/>
                </a:solidFill>
              </a:rPr>
              <a:t>  Contemporary </a:t>
            </a:r>
            <a:r>
              <a:rPr lang="en-CA" sz="2400" dirty="0">
                <a:solidFill>
                  <a:srgbClr val="77933C"/>
                </a:solidFill>
              </a:rPr>
              <a:t>Music &amp; </a:t>
            </a:r>
            <a:r>
              <a:rPr lang="en-CA" sz="2400" dirty="0" smtClean="0">
                <a:solidFill>
                  <a:srgbClr val="77933C"/>
                </a:solidFill>
              </a:rPr>
              <a:t>Technology  </a:t>
            </a:r>
            <a:r>
              <a:rPr lang="en-CA" sz="2400" dirty="0">
                <a:solidFill>
                  <a:srgbClr val="77933C"/>
                </a:solidFill>
              </a:rPr>
              <a:t> </a:t>
            </a:r>
            <a:r>
              <a:rPr lang="en-CA" sz="2400" dirty="0">
                <a:solidFill>
                  <a:srgbClr val="77933C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CA" sz="2400" dirty="0">
                <a:solidFill>
                  <a:srgbClr val="77933C"/>
                </a:solidFill>
              </a:rPr>
              <a:t> </a:t>
            </a:r>
            <a:r>
              <a:rPr lang="en-CA" sz="2400" dirty="0" smtClean="0">
                <a:solidFill>
                  <a:srgbClr val="77933C"/>
                </a:solidFill>
              </a:rPr>
              <a:t>  </a:t>
            </a:r>
            <a:r>
              <a:rPr lang="en-CA" sz="2400" dirty="0">
                <a:solidFill>
                  <a:srgbClr val="77933C"/>
                </a:solidFill>
              </a:rPr>
              <a:t>School of the </a:t>
            </a:r>
            <a:r>
              <a:rPr lang="en-CA" sz="2400" dirty="0" smtClean="0">
                <a:solidFill>
                  <a:srgbClr val="77933C"/>
                </a:solidFill>
              </a:rPr>
              <a:t>Arts</a:t>
            </a:r>
            <a:r>
              <a:rPr lang="en-CA" sz="2400" dirty="0">
                <a:solidFill>
                  <a:srgbClr val="77933C"/>
                </a:solidFill>
              </a:rPr>
              <a:t>  </a:t>
            </a:r>
            <a:r>
              <a:rPr lang="en-CA" sz="2400" dirty="0">
                <a:solidFill>
                  <a:srgbClr val="77933C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CA" sz="2400" dirty="0">
                <a:solidFill>
                  <a:srgbClr val="77933C"/>
                </a:solidFill>
              </a:rPr>
              <a:t> </a:t>
            </a:r>
            <a:r>
              <a:rPr lang="en-CA" sz="2400" dirty="0" smtClean="0">
                <a:solidFill>
                  <a:srgbClr val="77933C"/>
                </a:solidFill>
              </a:rPr>
              <a:t>   School </a:t>
            </a:r>
            <a:r>
              <a:rPr lang="en-CA" sz="2400" dirty="0">
                <a:solidFill>
                  <a:srgbClr val="77933C"/>
                </a:solidFill>
              </a:rPr>
              <a:t>of Environment &amp; </a:t>
            </a:r>
            <a:r>
              <a:rPr lang="en-CA" sz="2400" dirty="0" smtClean="0">
                <a:solidFill>
                  <a:srgbClr val="77933C"/>
                </a:solidFill>
              </a:rPr>
              <a:t>Geomatics</a:t>
            </a:r>
            <a:r>
              <a:rPr lang="en-CA" sz="2400" dirty="0">
                <a:solidFill>
                  <a:srgbClr val="77933C"/>
                </a:solidFill>
              </a:rPr>
              <a:t> </a:t>
            </a:r>
            <a:r>
              <a:rPr lang="en-CA" sz="2400" dirty="0" smtClean="0">
                <a:solidFill>
                  <a:srgbClr val="77933C"/>
                </a:solidFill>
              </a:rPr>
              <a:t>  </a:t>
            </a:r>
            <a:r>
              <a:rPr lang="en-CA" sz="2400" dirty="0">
                <a:solidFill>
                  <a:srgbClr val="77933C"/>
                </a:solidFill>
              </a:rPr>
              <a:t> </a:t>
            </a:r>
            <a:r>
              <a:rPr lang="en-CA" sz="2400" dirty="0">
                <a:solidFill>
                  <a:srgbClr val="77933C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CA" sz="2400" dirty="0">
                <a:solidFill>
                  <a:srgbClr val="77933C"/>
                </a:solidFill>
              </a:rPr>
              <a:t> </a:t>
            </a:r>
            <a:r>
              <a:rPr lang="en-CA" sz="2400" dirty="0" smtClean="0">
                <a:solidFill>
                  <a:srgbClr val="77933C"/>
                </a:solidFill>
              </a:rPr>
              <a:t>Golf </a:t>
            </a:r>
            <a:r>
              <a:rPr lang="en-CA" sz="2400" dirty="0">
                <a:solidFill>
                  <a:srgbClr val="77933C"/>
                </a:solidFill>
              </a:rPr>
              <a:t>Operations &amp; Ski Resort </a:t>
            </a:r>
            <a:r>
              <a:rPr lang="en-CA" sz="2400" dirty="0" smtClean="0">
                <a:solidFill>
                  <a:srgbClr val="77933C"/>
                </a:solidFill>
              </a:rPr>
              <a:t>Management</a:t>
            </a:r>
            <a:r>
              <a:rPr lang="en-CA" sz="2400" dirty="0">
                <a:solidFill>
                  <a:srgbClr val="77933C"/>
                </a:solidFill>
              </a:rPr>
              <a:t> </a:t>
            </a:r>
            <a:r>
              <a:rPr lang="en-CA" sz="2400" dirty="0" smtClean="0">
                <a:solidFill>
                  <a:srgbClr val="77933C"/>
                </a:solidFill>
              </a:rPr>
              <a:t> </a:t>
            </a:r>
            <a:r>
              <a:rPr lang="en-CA" sz="2400" dirty="0">
                <a:solidFill>
                  <a:srgbClr val="77933C"/>
                </a:solidFill>
              </a:rPr>
              <a:t> </a:t>
            </a:r>
            <a:r>
              <a:rPr lang="en-CA" sz="2400" dirty="0">
                <a:solidFill>
                  <a:srgbClr val="77933C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CA" sz="2400" dirty="0">
                <a:solidFill>
                  <a:srgbClr val="77933C"/>
                </a:solidFill>
              </a:rPr>
              <a:t> </a:t>
            </a:r>
            <a:r>
              <a:rPr lang="en-CA" sz="2400" dirty="0" smtClean="0">
                <a:solidFill>
                  <a:srgbClr val="77933C"/>
                </a:solidFill>
              </a:rPr>
              <a:t>  Health </a:t>
            </a:r>
            <a:r>
              <a:rPr lang="en-CA" sz="2400" dirty="0">
                <a:solidFill>
                  <a:srgbClr val="77933C"/>
                </a:solidFill>
              </a:rPr>
              <a:t>&amp; Human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Regional Innovation Chair 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in Rural Economic Development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0298" y="1992977"/>
            <a:ext cx="5359814" cy="4205194"/>
          </a:xfrm>
        </p:spPr>
        <p:txBody>
          <a:bodyPr rtlCol="0">
            <a:normAutofit fontScale="92500" lnSpcReduction="10000"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rgbClr val="77933C"/>
                </a:solidFill>
              </a:rPr>
              <a:t>$1.5 million in matching funds from within the West Kootenay-Boundary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4000" dirty="0" smtClean="0">
              <a:solidFill>
                <a:srgbClr val="77933C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rgbClr val="77933C"/>
                </a:solidFill>
              </a:rPr>
              <a:t>21 BC Research Chairs                         (Health-7, Technology-2, Enviro-3,  Social-5, Economic-4)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4000" dirty="0">
              <a:solidFill>
                <a:srgbClr val="77933C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rgbClr val="77933C"/>
                </a:solidFill>
              </a:rPr>
              <a:t>One of only 2 RICs located at a college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3900" dirty="0">
              <a:solidFill>
                <a:srgbClr val="77933C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rgbClr val="77933C"/>
                </a:solidFill>
              </a:rPr>
              <a:t>Extensive affordable housing research in first 5 years ($10m over 3 years)</a:t>
            </a:r>
            <a:endParaRPr lang="en-CA" sz="2400" dirty="0">
              <a:solidFill>
                <a:srgbClr val="77933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solidFill>
                <a:srgbClr val="4F6228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92977"/>
            <a:ext cx="3265777" cy="420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5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190"/>
          </a:xfrm>
          <a:prstGeom prst="roundRect">
            <a:avLst/>
          </a:prstGeo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The Columbia Basin Trust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64942" y="1640627"/>
            <a:ext cx="4021858" cy="2522686"/>
          </a:xfrm>
        </p:spPr>
        <p:txBody>
          <a:bodyPr rtlCol="0">
            <a:normAutofit/>
          </a:bodyPr>
          <a:lstStyle/>
          <a:p>
            <a:r>
              <a:rPr lang="en-CA" sz="2200" dirty="0" smtClean="0">
                <a:solidFill>
                  <a:srgbClr val="77933C"/>
                </a:solidFill>
              </a:rPr>
              <a:t>Provincial crown corporation to support region impacted by Columbia River Treaty</a:t>
            </a:r>
          </a:p>
          <a:p>
            <a:endParaRPr lang="en-CA" sz="2200" dirty="0">
              <a:solidFill>
                <a:srgbClr val="77933C"/>
              </a:solidFill>
            </a:endParaRPr>
          </a:p>
          <a:p>
            <a:r>
              <a:rPr lang="en-CA" sz="2200" dirty="0" smtClean="0">
                <a:solidFill>
                  <a:srgbClr val="77933C"/>
                </a:solidFill>
              </a:rPr>
              <a:t>Support economic, social and environmental well-being</a:t>
            </a:r>
          </a:p>
          <a:p>
            <a:pPr marL="0" indent="0">
              <a:buNone/>
            </a:pPr>
            <a:endParaRPr lang="en-CA" sz="2200" dirty="0" smtClean="0">
              <a:solidFill>
                <a:srgbClr val="77933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81856"/>
            <a:ext cx="4146881" cy="2946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99" y="4728561"/>
            <a:ext cx="7463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CA" sz="2200" dirty="0">
                <a:solidFill>
                  <a:srgbClr val="77933C"/>
                </a:solidFill>
              </a:rPr>
              <a:t>$321m endowment - $276m for hydroelectric projects &amp; $45m for other projects</a:t>
            </a:r>
          </a:p>
          <a:p>
            <a:pPr marL="342900" indent="-342900">
              <a:buFont typeface="Arial"/>
              <a:buChar char="•"/>
            </a:pPr>
            <a:endParaRPr lang="en-CA" sz="2200" dirty="0">
              <a:solidFill>
                <a:srgbClr val="77933C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CA" sz="2200" dirty="0">
                <a:solidFill>
                  <a:srgbClr val="77933C"/>
                </a:solidFill>
              </a:rPr>
              <a:t>$20m annually to support well-being &amp; </a:t>
            </a:r>
            <a:r>
              <a:rPr lang="en-CA" sz="2200" dirty="0" smtClean="0">
                <a:solidFill>
                  <a:srgbClr val="77933C"/>
                </a:solidFill>
              </a:rPr>
              <a:t>self</a:t>
            </a:r>
            <a:r>
              <a:rPr lang="en-CA" sz="2200" dirty="0">
                <a:solidFill>
                  <a:srgbClr val="77933C"/>
                </a:solidFill>
              </a:rPr>
              <a:t>-sufficiency</a:t>
            </a:r>
          </a:p>
        </p:txBody>
      </p:sp>
    </p:spTree>
    <p:extLst>
      <p:ext uri="{BB962C8B-B14F-4D97-AF65-F5344CB8AC3E}">
        <p14:creationId xmlns:p14="http://schemas.microsoft.com/office/powerpoint/2010/main" val="34610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 Columbia Basin Rural </a:t>
            </a:r>
            <a:br>
              <a:rPr lang="en-US" sz="3200" b="1" dirty="0" smtClean="0">
                <a:solidFill>
                  <a:srgbClr val="FFFFFF"/>
                </a:solidFill>
              </a:rPr>
            </a:br>
            <a:r>
              <a:rPr lang="en-US" sz="3200" b="1" dirty="0" smtClean="0">
                <a:solidFill>
                  <a:srgbClr val="FFFFFF"/>
                </a:solidFill>
              </a:rPr>
              <a:t>   Development Institute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52639" y="1632703"/>
            <a:ext cx="5757678" cy="4949939"/>
          </a:xfrm>
        </p:spPr>
        <p:txBody>
          <a:bodyPr rtlCol="0">
            <a:normAutofit lnSpcReduction="10000"/>
          </a:bodyPr>
          <a:lstStyle/>
          <a:p>
            <a:r>
              <a:rPr lang="en-CA" sz="2200" b="1" dirty="0" smtClean="0">
                <a:solidFill>
                  <a:srgbClr val="77933C"/>
                </a:solidFill>
              </a:rPr>
              <a:t>Multi-year partnership</a:t>
            </a:r>
            <a:r>
              <a:rPr lang="en-CA" sz="2200" dirty="0" smtClean="0">
                <a:solidFill>
                  <a:srgbClr val="77933C"/>
                </a:solidFill>
              </a:rPr>
              <a:t> to support informed decision-making</a:t>
            </a:r>
          </a:p>
          <a:p>
            <a:endParaRPr lang="en-CA" sz="2200" dirty="0">
              <a:solidFill>
                <a:srgbClr val="77933C"/>
              </a:solidFill>
            </a:endParaRPr>
          </a:p>
          <a:p>
            <a:r>
              <a:rPr lang="en-CA" sz="2200" dirty="0">
                <a:solidFill>
                  <a:srgbClr val="77933C"/>
                </a:solidFill>
              </a:rPr>
              <a:t>The </a:t>
            </a:r>
            <a:r>
              <a:rPr lang="en-CA" sz="2200" b="1" dirty="0">
                <a:solidFill>
                  <a:srgbClr val="77933C"/>
                </a:solidFill>
              </a:rPr>
              <a:t>only college-</a:t>
            </a:r>
            <a:r>
              <a:rPr lang="en-CA" sz="2200" b="1" dirty="0" smtClean="0">
                <a:solidFill>
                  <a:srgbClr val="77933C"/>
                </a:solidFill>
              </a:rPr>
              <a:t>based, ‘rural-placed’ RDI </a:t>
            </a:r>
            <a:r>
              <a:rPr lang="en-CA" sz="2200" dirty="0">
                <a:solidFill>
                  <a:srgbClr val="77933C"/>
                </a:solidFill>
              </a:rPr>
              <a:t>in Canada</a:t>
            </a:r>
          </a:p>
          <a:p>
            <a:pPr eaLnBrk="1" hangingPunct="1"/>
            <a:endParaRPr lang="en-CA" sz="2200" dirty="0" smtClean="0">
              <a:solidFill>
                <a:srgbClr val="77933C"/>
              </a:solidFill>
            </a:endParaRPr>
          </a:p>
          <a:p>
            <a:pPr eaLnBrk="1" hangingPunct="1"/>
            <a:r>
              <a:rPr lang="en-CA" sz="2200" b="1" dirty="0" smtClean="0">
                <a:solidFill>
                  <a:srgbClr val="77933C"/>
                </a:solidFill>
              </a:rPr>
              <a:t>Regional</a:t>
            </a:r>
            <a:r>
              <a:rPr lang="en-CA" sz="2200" dirty="0" smtClean="0">
                <a:solidFill>
                  <a:srgbClr val="77933C"/>
                </a:solidFill>
              </a:rPr>
              <a:t> catchment area, well-positioned as a regional rural research incubator</a:t>
            </a:r>
            <a:endParaRPr lang="en-CA" sz="2200" dirty="0">
              <a:solidFill>
                <a:srgbClr val="77933C"/>
              </a:solidFill>
            </a:endParaRPr>
          </a:p>
          <a:p>
            <a:pPr marL="0" indent="0" eaLnBrk="1" hangingPunct="1">
              <a:buNone/>
            </a:pPr>
            <a:endParaRPr lang="en-CA" sz="2200" dirty="0">
              <a:solidFill>
                <a:srgbClr val="77933C"/>
              </a:solidFill>
            </a:endParaRPr>
          </a:p>
          <a:p>
            <a:pPr eaLnBrk="1" hangingPunct="1"/>
            <a:r>
              <a:rPr lang="en-CA" sz="2200" dirty="0" smtClean="0">
                <a:solidFill>
                  <a:srgbClr val="77933C"/>
                </a:solidFill>
              </a:rPr>
              <a:t>Understanding</a:t>
            </a:r>
            <a:r>
              <a:rPr lang="en-CA" sz="2200" b="1" dirty="0">
                <a:solidFill>
                  <a:srgbClr val="77933C"/>
                </a:solidFill>
              </a:rPr>
              <a:t> </a:t>
            </a:r>
            <a:r>
              <a:rPr lang="en-CA" sz="2200" b="1" dirty="0" smtClean="0">
                <a:solidFill>
                  <a:srgbClr val="77933C"/>
                </a:solidFill>
              </a:rPr>
              <a:t>rural revitalization in sustainability terms </a:t>
            </a:r>
          </a:p>
          <a:p>
            <a:pPr marL="0" indent="0" eaLnBrk="1" hangingPunct="1">
              <a:buNone/>
            </a:pPr>
            <a:endParaRPr lang="en-CA" sz="2200" dirty="0">
              <a:solidFill>
                <a:srgbClr val="77933C"/>
              </a:solidFill>
            </a:endParaRPr>
          </a:p>
          <a:p>
            <a:pPr eaLnBrk="1" hangingPunct="1"/>
            <a:r>
              <a:rPr lang="en-CA" sz="2200" b="1" dirty="0" smtClean="0">
                <a:solidFill>
                  <a:srgbClr val="77933C"/>
                </a:solidFill>
              </a:rPr>
              <a:t>Regional approach</a:t>
            </a:r>
            <a:r>
              <a:rPr lang="en-CA" sz="2200" dirty="0" smtClean="0">
                <a:solidFill>
                  <a:srgbClr val="77933C"/>
                </a:solidFill>
              </a:rPr>
              <a:t>, addressing identified regional &amp; sub-regional needs</a:t>
            </a:r>
          </a:p>
          <a:p>
            <a:pPr eaLnBrk="1" hangingPunct="1"/>
            <a:endParaRPr lang="en-CA" sz="2200" dirty="0" smtClean="0">
              <a:solidFill>
                <a:srgbClr val="77933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1602"/>
            <a:ext cx="3252639" cy="39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STANDARDS" val=""/>
  <p:tag name="LUIDIAENABLED" val="False"/>
  <p:tag name="INCLUDESESSION" val="True"/>
  <p:tag name="EXPANDSHOWBAR" val="True"/>
  <p:tag name="TPFULLVERSION" val="4.3.2.1178"/>
  <p:tag name="TASKPANEKEY" val="93b9d368-d3ad-404d-9e61-9d22be5e10c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4060</TotalTime>
  <Words>1564</Words>
  <Application>Microsoft Office PowerPoint</Application>
  <PresentationFormat>On-screen Show (4:3)</PresentationFormat>
  <Paragraphs>368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ＭＳ Ｐゴシック</vt:lpstr>
      <vt:lpstr>Arial</vt:lpstr>
      <vt:lpstr>Calibri</vt:lpstr>
      <vt:lpstr>Wingdings</vt:lpstr>
      <vt:lpstr>Office Theme</vt:lpstr>
      <vt:lpstr>PowerPoint Presentation</vt:lpstr>
      <vt:lpstr>Agenda</vt:lpstr>
      <vt:lpstr>The Kootenay Region</vt:lpstr>
      <vt:lpstr> The Kootenay Context</vt:lpstr>
      <vt:lpstr>Preferred Future Scenarios</vt:lpstr>
      <vt:lpstr>Selkirk College</vt:lpstr>
      <vt:lpstr>Regional Innovation Chair  in Rural Economic Development</vt:lpstr>
      <vt:lpstr>The Columbia Basin Trust</vt:lpstr>
      <vt:lpstr> Columbia Basin Rural     Development Institute</vt:lpstr>
      <vt:lpstr>                   RDI Goals</vt:lpstr>
      <vt:lpstr>Research Snap Shot</vt:lpstr>
      <vt:lpstr>        State of the Basin: 2008 Framework</vt:lpstr>
      <vt:lpstr>State of the Basin: Transitioning to an Integrated Framework</vt:lpstr>
      <vt:lpstr>State of the Basin: Indicator Thematic Areas</vt:lpstr>
      <vt:lpstr>Communities &amp; Corridors for Analysis</vt:lpstr>
      <vt:lpstr>           State of the Basin: Approach</vt:lpstr>
      <vt:lpstr>           State of the Basin: Approach</vt:lpstr>
      <vt:lpstr>RDI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State of the Environment: Piloting Best                 Practices &amp; Digital Technologies</vt:lpstr>
      <vt:lpstr>       Geospatial Employment Lands Project</vt:lpstr>
      <vt:lpstr>           Business Retention &amp; Expansion                Rural Pilot Project</vt:lpstr>
      <vt:lpstr>Selkirk-SME Adoption of Digital Technologies Pilot Project </vt:lpstr>
      <vt:lpstr> Attracting &amp; Retaining Young Adults to Rural Regions KBM Project</vt:lpstr>
      <vt:lpstr>Rural Community Service Learning Partnership</vt:lpstr>
      <vt:lpstr>Challenges &amp; Solutions from Year 1 of the RDI</vt:lpstr>
      <vt:lpstr>Challenges &amp; Solutions from Year 1 of the RDI</vt:lpstr>
      <vt:lpstr>The RDI Moving Forward… What is Needed?</vt:lpstr>
      <vt:lpstr>Critical Ingredients</vt:lpstr>
      <vt:lpstr>Help Inform RDI Moving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MacDonald</dc:creator>
  <cp:lastModifiedBy>Kim Rowe</cp:lastModifiedBy>
  <cp:revision>243</cp:revision>
  <cp:lastPrinted>2012-04-23T04:24:41Z</cp:lastPrinted>
  <dcterms:created xsi:type="dcterms:W3CDTF">2012-04-14T23:21:13Z</dcterms:created>
  <dcterms:modified xsi:type="dcterms:W3CDTF">2017-02-16T21:16:35Z</dcterms:modified>
</cp:coreProperties>
</file>