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6"/>
  </p:notesMasterIdLst>
  <p:sldIdLst>
    <p:sldId id="256" r:id="rId2"/>
    <p:sldId id="258" r:id="rId3"/>
    <p:sldId id="264" r:id="rId4"/>
    <p:sldId id="266" r:id="rId5"/>
    <p:sldId id="267" r:id="rId6"/>
    <p:sldId id="265" r:id="rId7"/>
    <p:sldId id="259" r:id="rId8"/>
    <p:sldId id="260" r:id="rId9"/>
    <p:sldId id="261" r:id="rId10"/>
    <p:sldId id="262" r:id="rId11"/>
    <p:sldId id="257" r:id="rId12"/>
    <p:sldId id="277" r:id="rId13"/>
    <p:sldId id="268" r:id="rId14"/>
    <p:sldId id="272" r:id="rId15"/>
    <p:sldId id="278" r:id="rId16"/>
    <p:sldId id="279" r:id="rId17"/>
    <p:sldId id="269" r:id="rId18"/>
    <p:sldId id="280" r:id="rId19"/>
    <p:sldId id="281" r:id="rId20"/>
    <p:sldId id="274" r:id="rId21"/>
    <p:sldId id="275" r:id="rId22"/>
    <p:sldId id="271" r:id="rId23"/>
    <p:sldId id="276"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744" autoAdjust="0"/>
  </p:normalViewPr>
  <p:slideViewPr>
    <p:cSldViewPr>
      <p:cViewPr>
        <p:scale>
          <a:sx n="119" d="100"/>
          <a:sy n="119"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3BC98-84E1-4E5B-B9E5-FBFF001F3F85}" type="datetimeFigureOut">
              <a:rPr lang="en-US" smtClean="0"/>
              <a:t>9/20/2017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E419B-5139-49E9-B5CC-38B54DAA8248}" type="slidenum">
              <a:rPr lang="en-US" smtClean="0"/>
              <a:t>‹#›</a:t>
            </a:fld>
            <a:endParaRPr lang="en-US"/>
          </a:p>
        </p:txBody>
      </p:sp>
    </p:spTree>
    <p:extLst>
      <p:ext uri="{BB962C8B-B14F-4D97-AF65-F5344CB8AC3E}">
        <p14:creationId xmlns:p14="http://schemas.microsoft.com/office/powerpoint/2010/main" val="1637360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5EE419B-5139-49E9-B5CC-38B54DAA8248}" type="slidenum">
              <a:rPr lang="en-US" smtClean="0"/>
              <a:t>1</a:t>
            </a:fld>
            <a:endParaRPr lang="en-US"/>
          </a:p>
        </p:txBody>
      </p:sp>
    </p:spTree>
    <p:extLst>
      <p:ext uri="{BB962C8B-B14F-4D97-AF65-F5344CB8AC3E}">
        <p14:creationId xmlns:p14="http://schemas.microsoft.com/office/powerpoint/2010/main" val="62309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EE419B-5139-49E9-B5CC-38B54DAA8248}" type="slidenum">
              <a:rPr lang="en-US" smtClean="0"/>
              <a:t>2</a:t>
            </a:fld>
            <a:endParaRPr lang="en-US"/>
          </a:p>
        </p:txBody>
      </p:sp>
    </p:spTree>
    <p:extLst>
      <p:ext uri="{BB962C8B-B14F-4D97-AF65-F5344CB8AC3E}">
        <p14:creationId xmlns:p14="http://schemas.microsoft.com/office/powerpoint/2010/main" val="927957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EE419B-5139-49E9-B5CC-38B54DAA8248}" type="slidenum">
              <a:rPr lang="en-US" smtClean="0"/>
              <a:t>7</a:t>
            </a:fld>
            <a:endParaRPr lang="en-US"/>
          </a:p>
        </p:txBody>
      </p:sp>
    </p:spTree>
    <p:extLst>
      <p:ext uri="{BB962C8B-B14F-4D97-AF65-F5344CB8AC3E}">
        <p14:creationId xmlns:p14="http://schemas.microsoft.com/office/powerpoint/2010/main" val="905422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AEB420-F5AF-481E-8B3B-D961AFAE3D0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DB676-A4C7-464B-BFA8-1853FC9559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EB420-F5AF-481E-8B3B-D961AFAE3D0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DB676-A4C7-464B-BFA8-1853FC9559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AEB420-F5AF-481E-8B3B-D961AFAE3D0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DB676-A4C7-464B-BFA8-1853FC95590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EB420-F5AF-481E-8B3B-D961AFAE3D0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DB676-A4C7-464B-BFA8-1853FC95590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EB420-F5AF-481E-8B3B-D961AFAE3D0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DB676-A4C7-464B-BFA8-1853FC9559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FAEB420-F5AF-481E-8B3B-D961AFAE3D0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DB676-A4C7-464B-BFA8-1853FC95590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AEB420-F5AF-481E-8B3B-D961AFAE3D05}"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2DB676-A4C7-464B-BFA8-1853FC9559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AEB420-F5AF-481E-8B3B-D961AFAE3D05}"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2DB676-A4C7-464B-BFA8-1853FC9559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FAEB420-F5AF-481E-8B3B-D961AFAE3D05}"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2DB676-A4C7-464B-BFA8-1853FC9559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FAEB420-F5AF-481E-8B3B-D961AFAE3D0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DB676-A4C7-464B-BFA8-1853FC95590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EB420-F5AF-481E-8B3B-D961AFAE3D0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DB676-A4C7-464B-BFA8-1853FC95590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FAEB420-F5AF-481E-8B3B-D961AFAE3D05}" type="datetimeFigureOut">
              <a:rPr lang="en-US" smtClean="0"/>
              <a:t>9/20/2017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52DB676-A4C7-464B-BFA8-1853FC95590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2776"/>
            <a:ext cx="7772400" cy="1780108"/>
          </a:xfrm>
        </p:spPr>
        <p:txBody>
          <a:bodyPr>
            <a:normAutofit fontScale="90000"/>
          </a:bodyPr>
          <a:lstStyle/>
          <a:p>
            <a:r>
              <a:rPr lang="en-CA" b="1" dirty="0"/>
              <a:t>Restructuring of Rural Governance in a Rapidly Growing Resource Town: The Case of Kitimat, BC, Canada</a:t>
            </a:r>
            <a:endParaRPr lang="en-US" dirty="0"/>
          </a:p>
        </p:txBody>
      </p:sp>
      <p:sp>
        <p:nvSpPr>
          <p:cNvPr id="3" name="Subtitle 2"/>
          <p:cNvSpPr>
            <a:spLocks noGrp="1"/>
          </p:cNvSpPr>
          <p:nvPr>
            <p:ph type="subTitle" idx="1"/>
          </p:nvPr>
        </p:nvSpPr>
        <p:spPr>
          <a:xfrm>
            <a:off x="683568" y="3429000"/>
            <a:ext cx="7848872" cy="2016224"/>
          </a:xfrm>
        </p:spPr>
        <p:txBody>
          <a:bodyPr>
            <a:normAutofit/>
          </a:bodyPr>
          <a:lstStyle/>
          <a:p>
            <a:r>
              <a:rPr lang="en-CA" sz="2800" dirty="0" smtClean="0"/>
              <a:t>Laura Ryser</a:t>
            </a:r>
            <a:r>
              <a:rPr lang="en-CA" sz="2800" baseline="30000" dirty="0" smtClean="0"/>
              <a:t>1</a:t>
            </a:r>
            <a:r>
              <a:rPr lang="en-CA" sz="2800" dirty="0" smtClean="0"/>
              <a:t>, Greg Halseth</a:t>
            </a:r>
            <a:r>
              <a:rPr lang="en-CA" sz="2800" baseline="30000" dirty="0" smtClean="0"/>
              <a:t>1</a:t>
            </a:r>
            <a:r>
              <a:rPr lang="en-CA" sz="2800" dirty="0" smtClean="0"/>
              <a:t>, &amp; Sean Markey</a:t>
            </a:r>
            <a:r>
              <a:rPr lang="en-CA" sz="2800" baseline="30000" dirty="0" smtClean="0"/>
              <a:t>2</a:t>
            </a:r>
          </a:p>
          <a:p>
            <a:r>
              <a:rPr lang="en-CA" sz="2800" baseline="30000" dirty="0" smtClean="0"/>
              <a:t>1</a:t>
            </a:r>
            <a:r>
              <a:rPr lang="en-CA" sz="2800" dirty="0" smtClean="0"/>
              <a:t>University of Northern BC, </a:t>
            </a:r>
            <a:r>
              <a:rPr lang="en-CA" sz="2800" baseline="30000" dirty="0" smtClean="0"/>
              <a:t>2</a:t>
            </a:r>
            <a:r>
              <a:rPr lang="en-CA" sz="2800" dirty="0" smtClean="0"/>
              <a:t>Simon Fraser University</a:t>
            </a:r>
          </a:p>
          <a:p>
            <a:r>
              <a:rPr lang="en-CA" sz="2800" dirty="0" smtClean="0"/>
              <a:t>CRRF 2017 – Nelson, BC</a:t>
            </a:r>
            <a:endParaRPr lang="en-US" sz="2800" dirty="0"/>
          </a:p>
        </p:txBody>
      </p:sp>
    </p:spTree>
    <p:extLst>
      <p:ext uri="{BB962C8B-B14F-4D97-AF65-F5344CB8AC3E}">
        <p14:creationId xmlns:p14="http://schemas.microsoft.com/office/powerpoint/2010/main" val="1503253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75467"/>
            <a:ext cx="8496943" cy="3450696"/>
          </a:xfrm>
        </p:spPr>
        <p:txBody>
          <a:bodyPr>
            <a:normAutofit/>
          </a:bodyPr>
          <a:lstStyle/>
          <a:p>
            <a:pPr marL="514350" indent="-514350">
              <a:buFont typeface="+mj-lt"/>
              <a:buAutoNum type="arabicPeriod"/>
            </a:pPr>
            <a:r>
              <a:rPr lang="en-CA" sz="3200" dirty="0" smtClean="0"/>
              <a:t>Neoliberal public policy shift</a:t>
            </a:r>
          </a:p>
          <a:p>
            <a:pPr marL="514350" indent="-514350">
              <a:buFont typeface="+mj-lt"/>
              <a:buAutoNum type="arabicPeriod"/>
            </a:pPr>
            <a:r>
              <a:rPr lang="en-CA" sz="3200" dirty="0" smtClean="0"/>
              <a:t>From managerialism to entrepreneurialism</a:t>
            </a:r>
          </a:p>
          <a:p>
            <a:pPr marL="514350" indent="-514350">
              <a:buFont typeface="+mj-lt"/>
              <a:buAutoNum type="arabicPeriod"/>
            </a:pPr>
            <a:r>
              <a:rPr lang="en-CA" sz="3200" dirty="0" smtClean="0"/>
              <a:t>From government to governance in decision-making / planning</a:t>
            </a:r>
            <a:endParaRPr lang="en-US" sz="3200" dirty="0"/>
          </a:p>
        </p:txBody>
      </p:sp>
      <p:sp>
        <p:nvSpPr>
          <p:cNvPr id="3" name="Title 2"/>
          <p:cNvSpPr>
            <a:spLocks noGrp="1"/>
          </p:cNvSpPr>
          <p:nvPr>
            <p:ph type="title"/>
          </p:nvPr>
        </p:nvSpPr>
        <p:spPr/>
        <p:txBody>
          <a:bodyPr/>
          <a:lstStyle/>
          <a:p>
            <a:r>
              <a:rPr lang="en-CA" dirty="0" smtClean="0"/>
              <a:t>Findings</a:t>
            </a:r>
            <a:endParaRPr lang="en-US" dirty="0"/>
          </a:p>
        </p:txBody>
      </p:sp>
    </p:spTree>
    <p:extLst>
      <p:ext uri="{BB962C8B-B14F-4D97-AF65-F5344CB8AC3E}">
        <p14:creationId xmlns:p14="http://schemas.microsoft.com/office/powerpoint/2010/main" val="1740238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76872"/>
            <a:ext cx="8892479" cy="4464496"/>
          </a:xfrm>
        </p:spPr>
        <p:txBody>
          <a:bodyPr/>
          <a:lstStyle/>
          <a:p>
            <a:r>
              <a:rPr lang="en-CA" dirty="0"/>
              <a:t>Economic recession prompted local gov’t cuts</a:t>
            </a:r>
          </a:p>
          <a:p>
            <a:r>
              <a:rPr lang="en-CA" dirty="0" smtClean="0"/>
              <a:t>BC gov’t: any local gov’t effort to raise industry taxes would jeopardize LNG projects</a:t>
            </a:r>
          </a:p>
          <a:p>
            <a:pPr lvl="1"/>
            <a:r>
              <a:rPr lang="en-CA" dirty="0" smtClean="0"/>
              <a:t>Threat to apply port taxation policy to Kitimat</a:t>
            </a:r>
          </a:p>
          <a:p>
            <a:r>
              <a:rPr lang="en-CA" dirty="0" smtClean="0"/>
              <a:t>Difficult to re-establish provincial / federal funding</a:t>
            </a:r>
          </a:p>
          <a:p>
            <a:pPr lvl="1"/>
            <a:r>
              <a:rPr lang="en-CA" dirty="0"/>
              <a:t>Local gov’t provided $200,000 emergency fund for social services</a:t>
            </a:r>
          </a:p>
          <a:p>
            <a:r>
              <a:rPr lang="en-CA" dirty="0" smtClean="0"/>
              <a:t>BC gov’t reluctant to invest in social housing</a:t>
            </a:r>
          </a:p>
          <a:p>
            <a:pPr lvl="1"/>
            <a:r>
              <a:rPr lang="en-CA" dirty="0" smtClean="0"/>
              <a:t>Local gov’t allocated funding to hire 2 housing support workers</a:t>
            </a:r>
          </a:p>
          <a:p>
            <a:pPr lvl="1"/>
            <a:r>
              <a:rPr lang="en-CA" dirty="0" smtClean="0"/>
              <a:t>Cold weather response shelter established by local gov’t, community groups, churches, BC Housing</a:t>
            </a:r>
          </a:p>
          <a:p>
            <a:endParaRPr lang="en-US" dirty="0"/>
          </a:p>
        </p:txBody>
      </p:sp>
      <p:sp>
        <p:nvSpPr>
          <p:cNvPr id="3" name="Title 2"/>
          <p:cNvSpPr>
            <a:spLocks noGrp="1"/>
          </p:cNvSpPr>
          <p:nvPr>
            <p:ph type="title"/>
          </p:nvPr>
        </p:nvSpPr>
        <p:spPr/>
        <p:txBody>
          <a:bodyPr/>
          <a:lstStyle/>
          <a:p>
            <a:r>
              <a:rPr lang="en-CA" dirty="0" smtClean="0"/>
              <a:t>Neoliberal Public Policy Shift I</a:t>
            </a:r>
            <a:endParaRPr lang="en-US" dirty="0"/>
          </a:p>
        </p:txBody>
      </p:sp>
    </p:spTree>
    <p:extLst>
      <p:ext uri="{BB962C8B-B14F-4D97-AF65-F5344CB8AC3E}">
        <p14:creationId xmlns:p14="http://schemas.microsoft.com/office/powerpoint/2010/main" val="1571996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640960" cy="3993893"/>
          </a:xfrm>
        </p:spPr>
        <p:txBody>
          <a:bodyPr>
            <a:normAutofit/>
          </a:bodyPr>
          <a:lstStyle/>
          <a:p>
            <a:pPr marL="0" indent="0">
              <a:buNone/>
            </a:pPr>
            <a:r>
              <a:rPr lang="en-US" i="1" dirty="0"/>
              <a:t>The traffic on the roads…the bridge. I mean how many times has the bridge acted as a bottleneck over the last four years. How many years has the District of </a:t>
            </a:r>
            <a:r>
              <a:rPr lang="en-US" i="1" dirty="0" err="1"/>
              <a:t>Kitimat</a:t>
            </a:r>
            <a:r>
              <a:rPr lang="en-US" i="1" dirty="0"/>
              <a:t> been pounding on everybody’s door to upgrade that bridge? Probably we’ll be upgrading during the time of the next boom. We still, from a liability point of view, we still have an old bridge that if it went down right now, you and I </a:t>
            </a:r>
            <a:r>
              <a:rPr lang="en-US" b="1" i="1" dirty="0"/>
              <a:t>would take two hours to get to the same place that we would normally get to in four minutes. Billions of dollars’ worth of industry would be isolated on the other </a:t>
            </a:r>
            <a:r>
              <a:rPr lang="en-US" b="1" i="1" dirty="0" smtClean="0"/>
              <a:t>side</a:t>
            </a:r>
            <a:r>
              <a:rPr lang="en-US" i="1" dirty="0" smtClean="0"/>
              <a:t>. </a:t>
            </a:r>
            <a:r>
              <a:rPr lang="en-US" i="1" dirty="0"/>
              <a:t>(</a:t>
            </a:r>
            <a:r>
              <a:rPr lang="en-US" i="1" dirty="0" err="1"/>
              <a:t>Kitimat</a:t>
            </a:r>
            <a:r>
              <a:rPr lang="en-US" i="1" dirty="0"/>
              <a:t> Participant #</a:t>
            </a:r>
            <a:r>
              <a:rPr lang="en-US" i="1" dirty="0" smtClean="0"/>
              <a:t>15, 2015)</a:t>
            </a:r>
            <a:endParaRPr lang="en-US" dirty="0"/>
          </a:p>
        </p:txBody>
      </p:sp>
      <p:sp>
        <p:nvSpPr>
          <p:cNvPr id="3" name="Title 2"/>
          <p:cNvSpPr>
            <a:spLocks noGrp="1"/>
          </p:cNvSpPr>
          <p:nvPr>
            <p:ph type="title"/>
          </p:nvPr>
        </p:nvSpPr>
        <p:spPr/>
        <p:txBody>
          <a:bodyPr/>
          <a:lstStyle/>
          <a:p>
            <a:r>
              <a:rPr lang="en-CA" dirty="0" smtClean="0"/>
              <a:t>Neoliberal Public Policy Shift II</a:t>
            </a:r>
            <a:endParaRPr lang="en-US" dirty="0"/>
          </a:p>
        </p:txBody>
      </p:sp>
    </p:spTree>
    <p:extLst>
      <p:ext uri="{BB962C8B-B14F-4D97-AF65-F5344CB8AC3E}">
        <p14:creationId xmlns:p14="http://schemas.microsoft.com/office/powerpoint/2010/main" val="2639840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564904"/>
            <a:ext cx="8640960" cy="4293096"/>
          </a:xfrm>
        </p:spPr>
        <p:txBody>
          <a:bodyPr/>
          <a:lstStyle/>
          <a:p>
            <a:r>
              <a:rPr lang="en-US" dirty="0"/>
              <a:t>L</a:t>
            </a:r>
            <a:r>
              <a:rPr lang="en-US" dirty="0" smtClean="0"/>
              <a:t>ocal </a:t>
            </a:r>
            <a:r>
              <a:rPr lang="en-US" dirty="0"/>
              <a:t>government, </a:t>
            </a:r>
            <a:r>
              <a:rPr lang="en-US" dirty="0" smtClean="0"/>
              <a:t>Chamber </a:t>
            </a:r>
            <a:r>
              <a:rPr lang="en-US" dirty="0"/>
              <a:t>of Commerce, and regional economic alliances </a:t>
            </a:r>
            <a:endParaRPr lang="en-US" dirty="0" smtClean="0"/>
          </a:p>
          <a:p>
            <a:pPr lvl="1"/>
            <a:r>
              <a:rPr lang="en-US" dirty="0" smtClean="0"/>
              <a:t>Strategic </a:t>
            </a:r>
            <a:r>
              <a:rPr lang="en-US" dirty="0"/>
              <a:t>investments in long-term planning through gap analyses and worker attraction surveys, organizing an energy conference, and </a:t>
            </a:r>
            <a:r>
              <a:rPr lang="en-US" dirty="0" smtClean="0"/>
              <a:t>delivering </a:t>
            </a:r>
            <a:r>
              <a:rPr lang="en-US" dirty="0"/>
              <a:t>procurement </a:t>
            </a:r>
            <a:r>
              <a:rPr lang="en-US" dirty="0" smtClean="0"/>
              <a:t>workshops</a:t>
            </a:r>
          </a:p>
          <a:p>
            <a:r>
              <a:rPr lang="en-US" dirty="0"/>
              <a:t>E</a:t>
            </a:r>
            <a:r>
              <a:rPr lang="en-US" dirty="0" smtClean="0"/>
              <a:t>nhanced understanding </a:t>
            </a:r>
            <a:r>
              <a:rPr lang="en-US" dirty="0"/>
              <a:t>of industry criteria used to evaluate procurement </a:t>
            </a:r>
            <a:r>
              <a:rPr lang="en-US" dirty="0" smtClean="0"/>
              <a:t>bids</a:t>
            </a:r>
          </a:p>
          <a:p>
            <a:pPr lvl="1"/>
            <a:r>
              <a:rPr lang="en-US" dirty="0"/>
              <a:t>F</a:t>
            </a:r>
            <a:r>
              <a:rPr lang="en-US" dirty="0" smtClean="0"/>
              <a:t>inancial </a:t>
            </a:r>
            <a:r>
              <a:rPr lang="en-US" dirty="0"/>
              <a:t>and technical capacity, management structures, and past performance </a:t>
            </a:r>
            <a:r>
              <a:rPr lang="en-US" dirty="0" smtClean="0"/>
              <a:t>to </a:t>
            </a:r>
            <a:r>
              <a:rPr lang="en-US" dirty="0"/>
              <a:t>determine the stability of the supplier</a:t>
            </a:r>
          </a:p>
        </p:txBody>
      </p:sp>
      <p:sp>
        <p:nvSpPr>
          <p:cNvPr id="3" name="Title 2"/>
          <p:cNvSpPr>
            <a:spLocks noGrp="1"/>
          </p:cNvSpPr>
          <p:nvPr>
            <p:ph type="title"/>
          </p:nvPr>
        </p:nvSpPr>
        <p:spPr>
          <a:xfrm>
            <a:off x="457200" y="338328"/>
            <a:ext cx="8363272" cy="1252728"/>
          </a:xfrm>
        </p:spPr>
        <p:txBody>
          <a:bodyPr>
            <a:normAutofit fontScale="90000"/>
          </a:bodyPr>
          <a:lstStyle/>
          <a:p>
            <a:r>
              <a:rPr lang="en-CA" dirty="0" smtClean="0"/>
              <a:t>Managerialism to Entrepreneurialism I</a:t>
            </a:r>
            <a:endParaRPr lang="en-US" dirty="0"/>
          </a:p>
        </p:txBody>
      </p:sp>
    </p:spTree>
    <p:extLst>
      <p:ext uri="{BB962C8B-B14F-4D97-AF65-F5344CB8AC3E}">
        <p14:creationId xmlns:p14="http://schemas.microsoft.com/office/powerpoint/2010/main" val="3831577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640960" cy="4725144"/>
          </a:xfrm>
        </p:spPr>
        <p:txBody>
          <a:bodyPr/>
          <a:lstStyle/>
          <a:p>
            <a:r>
              <a:rPr lang="en-US" dirty="0" smtClean="0"/>
              <a:t>Local gov’t introduced 5 year tax exemption on increase in assessed value for renovated commercial buildings with $25,000 investment in exterior</a:t>
            </a:r>
          </a:p>
          <a:p>
            <a:r>
              <a:rPr lang="en-US" dirty="0" smtClean="0"/>
              <a:t>Pursued investments for aging housing assets</a:t>
            </a:r>
          </a:p>
          <a:p>
            <a:pPr lvl="1"/>
            <a:r>
              <a:rPr lang="en-US" dirty="0" smtClean="0"/>
              <a:t>Strata conversion</a:t>
            </a:r>
          </a:p>
          <a:p>
            <a:pPr lvl="1"/>
            <a:r>
              <a:rPr lang="en-US" dirty="0" smtClean="0"/>
              <a:t>Secondary suite incentive program provides 5 year </a:t>
            </a:r>
            <a:r>
              <a:rPr lang="en-US" dirty="0" err="1" smtClean="0"/>
              <a:t>forgiveable</a:t>
            </a:r>
            <a:r>
              <a:rPr lang="en-US" dirty="0" smtClean="0"/>
              <a:t> loan program to expand affordable / accessible units</a:t>
            </a:r>
          </a:p>
        </p:txBody>
      </p:sp>
      <p:sp>
        <p:nvSpPr>
          <p:cNvPr id="3" name="Title 2"/>
          <p:cNvSpPr>
            <a:spLocks noGrp="1"/>
          </p:cNvSpPr>
          <p:nvPr>
            <p:ph type="title"/>
          </p:nvPr>
        </p:nvSpPr>
        <p:spPr>
          <a:xfrm>
            <a:off x="323528" y="338328"/>
            <a:ext cx="8568952" cy="1252728"/>
          </a:xfrm>
        </p:spPr>
        <p:txBody>
          <a:bodyPr>
            <a:normAutofit fontScale="90000"/>
          </a:bodyPr>
          <a:lstStyle/>
          <a:p>
            <a:r>
              <a:rPr lang="en-US" dirty="0" smtClean="0"/>
              <a:t>Managerialism to Entrepreneurialism II</a:t>
            </a:r>
            <a:endParaRPr lang="en-US" dirty="0"/>
          </a:p>
        </p:txBody>
      </p:sp>
    </p:spTree>
    <p:extLst>
      <p:ext uri="{BB962C8B-B14F-4D97-AF65-F5344CB8AC3E}">
        <p14:creationId xmlns:p14="http://schemas.microsoft.com/office/powerpoint/2010/main" val="1973699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81131817"/>
              </p:ext>
            </p:extLst>
          </p:nvPr>
        </p:nvGraphicFramePr>
        <p:xfrm>
          <a:off x="251520" y="836712"/>
          <a:ext cx="8640960" cy="5358371"/>
        </p:xfrm>
        <a:graphic>
          <a:graphicData uri="http://schemas.openxmlformats.org/drawingml/2006/table">
            <a:tbl>
              <a:tblPr firstRow="1" bandRow="1">
                <a:tableStyleId>{5C22544A-7EE6-4342-B048-85BDC9FD1C3A}</a:tableStyleId>
              </a:tblPr>
              <a:tblGrid>
                <a:gridCol w="4320480"/>
                <a:gridCol w="4320480"/>
              </a:tblGrid>
              <a:tr h="848970">
                <a:tc gridSpan="2">
                  <a:txBody>
                    <a:bodyPr/>
                    <a:lstStyle/>
                    <a:p>
                      <a:pPr>
                        <a:spcAft>
                          <a:spcPts val="0"/>
                        </a:spcAft>
                      </a:pPr>
                      <a:r>
                        <a:rPr lang="en-US" sz="2400" b="1" dirty="0">
                          <a:solidFill>
                            <a:srgbClr val="FFFFFF"/>
                          </a:solidFill>
                          <a:effectLst/>
                          <a:latin typeface="Calibri"/>
                          <a:ea typeface="Calibri"/>
                          <a:cs typeface="Times New Roman"/>
                        </a:rPr>
                        <a:t>District of </a:t>
                      </a:r>
                      <a:r>
                        <a:rPr lang="en-US" sz="2400" b="1" dirty="0" err="1">
                          <a:solidFill>
                            <a:srgbClr val="FFFFFF"/>
                          </a:solidFill>
                          <a:effectLst/>
                          <a:latin typeface="Calibri"/>
                          <a:ea typeface="Calibri"/>
                          <a:cs typeface="Times New Roman"/>
                        </a:rPr>
                        <a:t>Kitimat</a:t>
                      </a:r>
                      <a:r>
                        <a:rPr lang="en-US" sz="2400" b="1" dirty="0">
                          <a:solidFill>
                            <a:srgbClr val="FFFFFF"/>
                          </a:solidFill>
                          <a:effectLst/>
                          <a:latin typeface="Calibri"/>
                          <a:ea typeface="Calibri"/>
                          <a:cs typeface="Times New Roman"/>
                        </a:rPr>
                        <a:t> Secondary Suite Incentive Program</a:t>
                      </a:r>
                      <a:endParaRPr lang="en-US" sz="2400" dirty="0">
                        <a:effectLst/>
                        <a:latin typeface="Times New Roman"/>
                        <a:ea typeface="Calibri"/>
                        <a:cs typeface="Times New Roman"/>
                      </a:endParaRPr>
                    </a:p>
                  </a:txBody>
                  <a:tcPr marL="68580" marR="68580" marT="0" marB="0"/>
                </a:tc>
                <a:tc hMerge="1">
                  <a:txBody>
                    <a:bodyPr/>
                    <a:lstStyle/>
                    <a:p>
                      <a:endParaRPr lang="en-US"/>
                    </a:p>
                  </a:txBody>
                  <a:tcPr/>
                </a:tc>
              </a:tr>
              <a:tr h="848970">
                <a:tc>
                  <a:txBody>
                    <a:bodyPr/>
                    <a:lstStyle/>
                    <a:p>
                      <a:pPr>
                        <a:spcAft>
                          <a:spcPts val="0"/>
                        </a:spcAft>
                      </a:pPr>
                      <a:r>
                        <a:rPr lang="en-US" sz="2400">
                          <a:effectLst/>
                          <a:latin typeface="Calibri"/>
                          <a:ea typeface="Calibri"/>
                          <a:cs typeface="Times New Roman"/>
                        </a:rPr>
                        <a:t>Type of Secondary Suite</a:t>
                      </a:r>
                      <a:endParaRPr lang="en-US" sz="2400">
                        <a:effectLst/>
                        <a:latin typeface="Times New Roman"/>
                        <a:ea typeface="Calibri"/>
                        <a:cs typeface="Times New Roman"/>
                      </a:endParaRPr>
                    </a:p>
                  </a:txBody>
                  <a:tcPr marL="68580" marR="68580" marT="0" marB="0"/>
                </a:tc>
                <a:tc>
                  <a:txBody>
                    <a:bodyPr/>
                    <a:lstStyle/>
                    <a:p>
                      <a:pPr>
                        <a:spcAft>
                          <a:spcPts val="0"/>
                        </a:spcAft>
                      </a:pPr>
                      <a:r>
                        <a:rPr lang="en-US" sz="2400" dirty="0">
                          <a:effectLst/>
                          <a:latin typeface="Calibri"/>
                          <a:ea typeface="Calibri"/>
                          <a:cs typeface="Times New Roman"/>
                        </a:rPr>
                        <a:t>Allowable </a:t>
                      </a:r>
                      <a:r>
                        <a:rPr lang="en-US" sz="2400" dirty="0" smtClean="0">
                          <a:effectLst/>
                          <a:latin typeface="Calibri"/>
                          <a:ea typeface="Calibri"/>
                          <a:cs typeface="Times New Roman"/>
                        </a:rPr>
                        <a:t>Forgivable </a:t>
                      </a:r>
                      <a:r>
                        <a:rPr lang="en-US" sz="2400" dirty="0">
                          <a:effectLst/>
                          <a:latin typeface="Calibri"/>
                          <a:ea typeface="Calibri"/>
                          <a:cs typeface="Times New Roman"/>
                        </a:rPr>
                        <a:t>Loan</a:t>
                      </a:r>
                      <a:endParaRPr lang="en-US" sz="2400" dirty="0">
                        <a:effectLst/>
                        <a:latin typeface="Times New Roman"/>
                        <a:ea typeface="Calibri"/>
                        <a:cs typeface="Times New Roman"/>
                      </a:endParaRPr>
                    </a:p>
                  </a:txBody>
                  <a:tcPr marL="68580" marR="68580" marT="0" marB="0"/>
                </a:tc>
              </a:tr>
              <a:tr h="848970">
                <a:tc>
                  <a:txBody>
                    <a:bodyPr/>
                    <a:lstStyle/>
                    <a:p>
                      <a:pPr>
                        <a:spcAft>
                          <a:spcPts val="0"/>
                        </a:spcAft>
                      </a:pPr>
                      <a:r>
                        <a:rPr lang="en-US" sz="2400">
                          <a:effectLst/>
                          <a:latin typeface="Calibri"/>
                          <a:ea typeface="Calibri"/>
                          <a:cs typeface="Times New Roman"/>
                        </a:rPr>
                        <a:t>Any suite</a:t>
                      </a:r>
                      <a:endParaRPr lang="en-US" sz="2400">
                        <a:effectLst/>
                        <a:latin typeface="Times New Roman"/>
                        <a:ea typeface="Calibri"/>
                        <a:cs typeface="Times New Roman"/>
                      </a:endParaRPr>
                    </a:p>
                  </a:txBody>
                  <a:tcPr marL="68580" marR="68580" marT="0" marB="0"/>
                </a:tc>
                <a:tc>
                  <a:txBody>
                    <a:bodyPr/>
                    <a:lstStyle/>
                    <a:p>
                      <a:pPr>
                        <a:spcAft>
                          <a:spcPts val="0"/>
                        </a:spcAft>
                      </a:pPr>
                      <a:r>
                        <a:rPr lang="en-US" sz="2400">
                          <a:effectLst/>
                          <a:latin typeface="Calibri"/>
                          <a:ea typeface="Calibri"/>
                          <a:cs typeface="Times New Roman"/>
                        </a:rPr>
                        <a:t>$2,500</a:t>
                      </a:r>
                      <a:endParaRPr lang="en-US" sz="2400">
                        <a:effectLst/>
                        <a:latin typeface="Times New Roman"/>
                        <a:ea typeface="Calibri"/>
                        <a:cs typeface="Times New Roman"/>
                      </a:endParaRPr>
                    </a:p>
                  </a:txBody>
                  <a:tcPr marL="68580" marR="68580" marT="0" marB="0"/>
                </a:tc>
              </a:tr>
              <a:tr h="848970">
                <a:tc>
                  <a:txBody>
                    <a:bodyPr/>
                    <a:lstStyle/>
                    <a:p>
                      <a:pPr>
                        <a:spcAft>
                          <a:spcPts val="0"/>
                        </a:spcAft>
                      </a:pPr>
                      <a:r>
                        <a:rPr lang="en-US" sz="2400">
                          <a:effectLst/>
                          <a:latin typeface="Calibri"/>
                          <a:ea typeface="Calibri"/>
                          <a:cs typeface="Times New Roman"/>
                        </a:rPr>
                        <a:t>Level 1 affordable</a:t>
                      </a:r>
                      <a:endParaRPr lang="en-US" sz="2400">
                        <a:effectLst/>
                        <a:latin typeface="Times New Roman"/>
                        <a:ea typeface="Calibri"/>
                        <a:cs typeface="Times New Roman"/>
                      </a:endParaRPr>
                    </a:p>
                  </a:txBody>
                  <a:tcPr marL="68580" marR="68580" marT="0" marB="0"/>
                </a:tc>
                <a:tc>
                  <a:txBody>
                    <a:bodyPr/>
                    <a:lstStyle/>
                    <a:p>
                      <a:pPr>
                        <a:spcAft>
                          <a:spcPts val="0"/>
                        </a:spcAft>
                      </a:pPr>
                      <a:r>
                        <a:rPr lang="en-US" sz="2400">
                          <a:effectLst/>
                          <a:latin typeface="Calibri"/>
                          <a:ea typeface="Calibri"/>
                          <a:cs typeface="Times New Roman"/>
                        </a:rPr>
                        <a:t>$5,000</a:t>
                      </a:r>
                      <a:endParaRPr lang="en-US" sz="2400">
                        <a:effectLst/>
                        <a:latin typeface="Times New Roman"/>
                        <a:ea typeface="Calibri"/>
                        <a:cs typeface="Times New Roman"/>
                      </a:endParaRPr>
                    </a:p>
                  </a:txBody>
                  <a:tcPr marL="68580" marR="68580" marT="0" marB="0"/>
                </a:tc>
              </a:tr>
              <a:tr h="848970">
                <a:tc>
                  <a:txBody>
                    <a:bodyPr/>
                    <a:lstStyle/>
                    <a:p>
                      <a:pPr>
                        <a:spcAft>
                          <a:spcPts val="0"/>
                        </a:spcAft>
                      </a:pPr>
                      <a:r>
                        <a:rPr lang="en-US" sz="2400">
                          <a:effectLst/>
                          <a:latin typeface="Calibri"/>
                          <a:ea typeface="Calibri"/>
                          <a:cs typeface="Times New Roman"/>
                        </a:rPr>
                        <a:t>Level 2 affordable</a:t>
                      </a:r>
                      <a:endParaRPr lang="en-US" sz="2400">
                        <a:effectLst/>
                        <a:latin typeface="Times New Roman"/>
                        <a:ea typeface="Calibri"/>
                        <a:cs typeface="Times New Roman"/>
                      </a:endParaRPr>
                    </a:p>
                  </a:txBody>
                  <a:tcPr marL="68580" marR="68580" marT="0" marB="0"/>
                </a:tc>
                <a:tc>
                  <a:txBody>
                    <a:bodyPr/>
                    <a:lstStyle/>
                    <a:p>
                      <a:pPr>
                        <a:spcAft>
                          <a:spcPts val="0"/>
                        </a:spcAft>
                      </a:pPr>
                      <a:r>
                        <a:rPr lang="en-US" sz="2400" dirty="0">
                          <a:effectLst/>
                          <a:latin typeface="Calibri"/>
                          <a:ea typeface="Calibri"/>
                          <a:cs typeface="Times New Roman"/>
                        </a:rPr>
                        <a:t>$7,500</a:t>
                      </a:r>
                      <a:endParaRPr lang="en-US" sz="2400" dirty="0">
                        <a:effectLst/>
                        <a:latin typeface="Times New Roman"/>
                        <a:ea typeface="Calibri"/>
                        <a:cs typeface="Times New Roman"/>
                      </a:endParaRPr>
                    </a:p>
                  </a:txBody>
                  <a:tcPr marL="68580" marR="68580" marT="0" marB="0"/>
                </a:tc>
              </a:tr>
              <a:tr h="1113521">
                <a:tc>
                  <a:txBody>
                    <a:bodyPr/>
                    <a:lstStyle/>
                    <a:p>
                      <a:pPr>
                        <a:spcAft>
                          <a:spcPts val="0"/>
                        </a:spcAft>
                      </a:pPr>
                      <a:r>
                        <a:rPr lang="en-US" sz="2400">
                          <a:effectLst/>
                          <a:latin typeface="Calibri"/>
                          <a:ea typeface="Calibri"/>
                          <a:cs typeface="Times New Roman"/>
                        </a:rPr>
                        <a:t>Any suite that is accessible for disabled</a:t>
                      </a:r>
                      <a:endParaRPr lang="en-US" sz="2400">
                        <a:effectLst/>
                        <a:latin typeface="Times New Roman"/>
                        <a:ea typeface="Calibri"/>
                        <a:cs typeface="Times New Roman"/>
                      </a:endParaRPr>
                    </a:p>
                  </a:txBody>
                  <a:tcPr marL="68580" marR="68580" marT="0" marB="0"/>
                </a:tc>
                <a:tc>
                  <a:txBody>
                    <a:bodyPr/>
                    <a:lstStyle/>
                    <a:p>
                      <a:pPr>
                        <a:spcAft>
                          <a:spcPts val="0"/>
                        </a:spcAft>
                      </a:pPr>
                      <a:r>
                        <a:rPr lang="en-US" sz="2400" dirty="0">
                          <a:effectLst/>
                          <a:latin typeface="Calibri"/>
                          <a:ea typeface="Calibri"/>
                          <a:cs typeface="Times New Roman"/>
                        </a:rPr>
                        <a:t>$2,500 (bonus)</a:t>
                      </a:r>
                      <a:endParaRPr lang="en-US" sz="2400" dirty="0">
                        <a:effectLst/>
                        <a:latin typeface="Times New Roman"/>
                        <a:ea typeface="Calibri"/>
                        <a:cs typeface="Times New Roman"/>
                      </a:endParaRPr>
                    </a:p>
                  </a:txBody>
                  <a:tcPr marL="68580" marR="68580" marT="0" marB="0"/>
                </a:tc>
              </a:tr>
            </a:tbl>
          </a:graphicData>
        </a:graphic>
      </p:graphicFrame>
      <p:sp>
        <p:nvSpPr>
          <p:cNvPr id="9" name="TextBox 8"/>
          <p:cNvSpPr txBox="1"/>
          <p:nvPr/>
        </p:nvSpPr>
        <p:spPr>
          <a:xfrm>
            <a:off x="323528" y="6309320"/>
            <a:ext cx="4248472" cy="369332"/>
          </a:xfrm>
          <a:prstGeom prst="rect">
            <a:avLst/>
          </a:prstGeom>
          <a:noFill/>
        </p:spPr>
        <p:txBody>
          <a:bodyPr wrap="square" rtlCol="0">
            <a:spAutoFit/>
          </a:bodyPr>
          <a:lstStyle/>
          <a:p>
            <a:r>
              <a:rPr lang="en-CA" dirty="0" smtClean="0"/>
              <a:t>District of Kitimat. </a:t>
            </a:r>
            <a:r>
              <a:rPr lang="en-CA" dirty="0" err="1" smtClean="0"/>
              <a:t>N.d.</a:t>
            </a:r>
            <a:endParaRPr lang="en-US" dirty="0"/>
          </a:p>
        </p:txBody>
      </p:sp>
    </p:spTree>
    <p:extLst>
      <p:ext uri="{BB962C8B-B14F-4D97-AF65-F5344CB8AC3E}">
        <p14:creationId xmlns:p14="http://schemas.microsoft.com/office/powerpoint/2010/main" val="1712433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640960" cy="4725144"/>
          </a:xfrm>
        </p:spPr>
        <p:txBody>
          <a:bodyPr/>
          <a:lstStyle/>
          <a:p>
            <a:r>
              <a:rPr lang="en-US" dirty="0" smtClean="0"/>
              <a:t>Local gov’t introduced 5 year tax exemption on increase in assessed value for renovated commercial buildings with $25,000 investment in exterior</a:t>
            </a:r>
          </a:p>
          <a:p>
            <a:r>
              <a:rPr lang="en-US" dirty="0" smtClean="0"/>
              <a:t>Pursued investments for aging housing assets</a:t>
            </a:r>
          </a:p>
          <a:p>
            <a:pPr lvl="1"/>
            <a:r>
              <a:rPr lang="en-US" dirty="0" smtClean="0"/>
              <a:t>Strata conversion</a:t>
            </a:r>
          </a:p>
          <a:p>
            <a:pPr lvl="1"/>
            <a:r>
              <a:rPr lang="en-US" dirty="0" smtClean="0"/>
              <a:t>Secondary suite incentive program provides 5 year </a:t>
            </a:r>
            <a:r>
              <a:rPr lang="en-US" dirty="0" err="1" smtClean="0"/>
              <a:t>forgiveable</a:t>
            </a:r>
            <a:r>
              <a:rPr lang="en-US" dirty="0" smtClean="0"/>
              <a:t> loan program to expand affordable / accessible units</a:t>
            </a:r>
          </a:p>
          <a:p>
            <a:pPr lvl="1"/>
            <a:r>
              <a:rPr lang="en-US" dirty="0"/>
              <a:t>D</a:t>
            </a:r>
            <a:r>
              <a:rPr lang="en-US" dirty="0" smtClean="0"/>
              <a:t>ensity </a:t>
            </a:r>
            <a:r>
              <a:rPr lang="en-US" dirty="0" err="1"/>
              <a:t>bonusing</a:t>
            </a:r>
            <a:r>
              <a:rPr lang="en-US" dirty="0"/>
              <a:t> scheme </a:t>
            </a:r>
            <a:r>
              <a:rPr lang="en-US" dirty="0" smtClean="0"/>
              <a:t>requires </a:t>
            </a:r>
            <a:r>
              <a:rPr lang="en-US" dirty="0"/>
              <a:t>construction camps to make contributions to an affordable housing fund</a:t>
            </a:r>
          </a:p>
        </p:txBody>
      </p:sp>
      <p:sp>
        <p:nvSpPr>
          <p:cNvPr id="3" name="Title 2"/>
          <p:cNvSpPr>
            <a:spLocks noGrp="1"/>
          </p:cNvSpPr>
          <p:nvPr>
            <p:ph type="title"/>
          </p:nvPr>
        </p:nvSpPr>
        <p:spPr>
          <a:xfrm>
            <a:off x="251520" y="338328"/>
            <a:ext cx="8640960" cy="1252728"/>
          </a:xfrm>
        </p:spPr>
        <p:txBody>
          <a:bodyPr>
            <a:normAutofit fontScale="90000"/>
          </a:bodyPr>
          <a:lstStyle/>
          <a:p>
            <a:r>
              <a:rPr lang="en-US" dirty="0" smtClean="0"/>
              <a:t>Managerialism to Entrepreneurialism III</a:t>
            </a:r>
            <a:endParaRPr lang="en-US" dirty="0"/>
          </a:p>
        </p:txBody>
      </p:sp>
    </p:spTree>
    <p:extLst>
      <p:ext uri="{BB962C8B-B14F-4D97-AF65-F5344CB8AC3E}">
        <p14:creationId xmlns:p14="http://schemas.microsoft.com/office/powerpoint/2010/main" val="3535009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20888"/>
            <a:ext cx="9036496" cy="4248471"/>
          </a:xfrm>
        </p:spPr>
        <p:txBody>
          <a:bodyPr>
            <a:normAutofit/>
          </a:bodyPr>
          <a:lstStyle/>
          <a:p>
            <a:r>
              <a:rPr lang="en-US" dirty="0" err="1" smtClean="0"/>
              <a:t>Eurocan</a:t>
            </a:r>
            <a:r>
              <a:rPr lang="en-US" dirty="0" smtClean="0"/>
              <a:t> closure and KMP prompted new governance groups</a:t>
            </a:r>
          </a:p>
          <a:p>
            <a:r>
              <a:rPr lang="en-US" dirty="0" smtClean="0"/>
              <a:t>Tier One Dialogue Group focused on economic development</a:t>
            </a:r>
          </a:p>
          <a:p>
            <a:r>
              <a:rPr lang="en-US" dirty="0" smtClean="0"/>
              <a:t>Tier Two Dialogue Group focused on social issues</a:t>
            </a:r>
          </a:p>
        </p:txBody>
      </p:sp>
      <p:sp>
        <p:nvSpPr>
          <p:cNvPr id="3" name="Title 2"/>
          <p:cNvSpPr>
            <a:spLocks noGrp="1"/>
          </p:cNvSpPr>
          <p:nvPr>
            <p:ph type="title"/>
          </p:nvPr>
        </p:nvSpPr>
        <p:spPr/>
        <p:txBody>
          <a:bodyPr>
            <a:normAutofit fontScale="90000"/>
          </a:bodyPr>
          <a:lstStyle/>
          <a:p>
            <a:r>
              <a:rPr lang="en-CA" dirty="0" smtClean="0"/>
              <a:t>From Government to Governance I</a:t>
            </a:r>
            <a:endParaRPr lang="en-US" dirty="0"/>
          </a:p>
        </p:txBody>
      </p:sp>
    </p:spTree>
    <p:extLst>
      <p:ext uri="{BB962C8B-B14F-4D97-AF65-F5344CB8AC3E}">
        <p14:creationId xmlns:p14="http://schemas.microsoft.com/office/powerpoint/2010/main" val="3116767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3255923"/>
              </p:ext>
            </p:extLst>
          </p:nvPr>
        </p:nvGraphicFramePr>
        <p:xfrm>
          <a:off x="683568" y="44622"/>
          <a:ext cx="7408862" cy="6889026"/>
        </p:xfrm>
        <a:graphic>
          <a:graphicData uri="http://schemas.openxmlformats.org/drawingml/2006/table">
            <a:tbl>
              <a:tblPr firstRow="1" bandRow="1">
                <a:tableStyleId>{5C22544A-7EE6-4342-B048-85BDC9FD1C3A}</a:tableStyleId>
              </a:tblPr>
              <a:tblGrid>
                <a:gridCol w="3704431"/>
                <a:gridCol w="3704431"/>
              </a:tblGrid>
              <a:tr h="417743">
                <a:tc gridSpan="2">
                  <a:txBody>
                    <a:bodyPr/>
                    <a:lstStyle/>
                    <a:p>
                      <a:pPr>
                        <a:spcAft>
                          <a:spcPts val="0"/>
                        </a:spcAft>
                      </a:pPr>
                      <a:r>
                        <a:rPr lang="en-US" sz="1600" dirty="0" err="1">
                          <a:solidFill>
                            <a:srgbClr val="FFFFFF"/>
                          </a:solidFill>
                          <a:effectLst/>
                          <a:latin typeface="Calibri"/>
                          <a:ea typeface="Calibri"/>
                          <a:cs typeface="Times New Roman"/>
                        </a:rPr>
                        <a:t>Kitimat</a:t>
                      </a:r>
                      <a:r>
                        <a:rPr lang="en-US" sz="1600" dirty="0">
                          <a:solidFill>
                            <a:srgbClr val="FFFFFF"/>
                          </a:solidFill>
                          <a:effectLst/>
                          <a:latin typeface="Calibri"/>
                          <a:ea typeface="Calibri"/>
                          <a:cs typeface="Times New Roman"/>
                        </a:rPr>
                        <a:t>/Terrace Tier 2 Impact Dialogue Group Membership</a:t>
                      </a:r>
                      <a:endParaRPr lang="en-US" sz="1600" dirty="0">
                        <a:effectLst/>
                        <a:latin typeface="Times New Roman"/>
                        <a:ea typeface="Calibri"/>
                        <a:cs typeface="Times New Roman"/>
                      </a:endParaRPr>
                    </a:p>
                  </a:txBody>
                  <a:tcPr marL="68580" marR="68580" marT="0" marB="0"/>
                </a:tc>
                <a:tc hMerge="1">
                  <a:txBody>
                    <a:bodyPr/>
                    <a:lstStyle/>
                    <a:p>
                      <a:endParaRPr lang="en-US"/>
                    </a:p>
                  </a:txBody>
                  <a:tcPr/>
                </a:tc>
              </a:tr>
              <a:tr h="417743">
                <a:tc>
                  <a:txBody>
                    <a:bodyPr/>
                    <a:lstStyle/>
                    <a:p>
                      <a:pPr>
                        <a:spcAft>
                          <a:spcPts val="0"/>
                        </a:spcAft>
                      </a:pPr>
                      <a:r>
                        <a:rPr lang="en-US" sz="1600">
                          <a:effectLst/>
                          <a:latin typeface="Calibri"/>
                          <a:ea typeface="Calibri"/>
                          <a:cs typeface="Times New Roman"/>
                        </a:rPr>
                        <a:t>Adult Literacy</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Kitimat Victim Services</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Adult Mental Health</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Make Children First (Terrace)</a:t>
                      </a:r>
                      <a:endParaRPr lang="en-US" sz="1600">
                        <a:effectLst/>
                        <a:latin typeface="Times New Roman"/>
                        <a:ea typeface="Calibri"/>
                        <a:cs typeface="Times New Roman"/>
                      </a:endParaRPr>
                    </a:p>
                  </a:txBody>
                  <a:tcPr marL="68580" marR="68580" marT="0" marB="0"/>
                </a:tc>
              </a:tr>
              <a:tr h="520312">
                <a:tc>
                  <a:txBody>
                    <a:bodyPr/>
                    <a:lstStyle/>
                    <a:p>
                      <a:pPr>
                        <a:spcAft>
                          <a:spcPts val="0"/>
                        </a:spcAft>
                      </a:pPr>
                      <a:r>
                        <a:rPr lang="en-US" sz="1600">
                          <a:effectLst/>
                          <a:latin typeface="Calibri"/>
                          <a:ea typeface="Calibri"/>
                          <a:cs typeface="Times New Roman"/>
                        </a:rPr>
                        <a:t>Alcan</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Ministry of Children and Family Development</a:t>
                      </a:r>
                      <a:endParaRPr lang="en-US" sz="1600">
                        <a:effectLst/>
                        <a:latin typeface="Times New Roman"/>
                        <a:ea typeface="Calibri"/>
                        <a:cs typeface="Times New Roman"/>
                      </a:endParaRPr>
                    </a:p>
                  </a:txBody>
                  <a:tcPr marL="68580" marR="68580" marT="0" marB="0"/>
                </a:tc>
              </a:tr>
              <a:tr h="520312">
                <a:tc>
                  <a:txBody>
                    <a:bodyPr/>
                    <a:lstStyle/>
                    <a:p>
                      <a:pPr>
                        <a:spcAft>
                          <a:spcPts val="0"/>
                        </a:spcAft>
                      </a:pPr>
                      <a:r>
                        <a:rPr lang="en-US" sz="1600">
                          <a:effectLst/>
                          <a:latin typeface="Calibri"/>
                          <a:ea typeface="Calibri"/>
                          <a:cs typeface="Times New Roman"/>
                        </a:rPr>
                        <a:t>Axis Family Resources</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Ministry of Employment and Income Assistance</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BC Schizophrenia Society</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Northwest Community College</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Child Care Resource and Referral</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Northwest Regional Hospital</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Coast Mountains School District #82</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Public Library</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Community Development Institute, UNBC</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RCMP</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District of Kitimat – Council</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dirty="0" smtClean="0">
                          <a:effectLst/>
                          <a:latin typeface="Calibri"/>
                          <a:ea typeface="Calibri"/>
                          <a:cs typeface="Times New Roman"/>
                        </a:rPr>
                        <a:t>MLA</a:t>
                      </a:r>
                      <a:endParaRPr lang="en-US" sz="1600" dirty="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District of Kitimat - Recreation</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School Trustee</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Family Justice Center</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Skeena Diversity Committee (Terrace)</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Kitamaat Village Council</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Tamitik Status of Women</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Kitimat Chamber of Commerce</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Terrace Child Development Center</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Kitimat Child Development Center</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a:effectLst/>
                          <a:latin typeface="Calibri"/>
                          <a:ea typeface="Calibri"/>
                          <a:cs typeface="Times New Roman"/>
                        </a:rPr>
                        <a:t>UNBC – Terrace Campus</a:t>
                      </a:r>
                      <a:endParaRPr lang="en-US" sz="1600">
                        <a:effectLst/>
                        <a:latin typeface="Times New Roman"/>
                        <a:ea typeface="Calibri"/>
                        <a:cs typeface="Times New Roman"/>
                      </a:endParaRPr>
                    </a:p>
                  </a:txBody>
                  <a:tcPr marL="68580" marR="68580" marT="0" marB="0"/>
                </a:tc>
              </a:tr>
              <a:tr h="417743">
                <a:tc>
                  <a:txBody>
                    <a:bodyPr/>
                    <a:lstStyle/>
                    <a:p>
                      <a:pPr>
                        <a:spcAft>
                          <a:spcPts val="0"/>
                        </a:spcAft>
                      </a:pPr>
                      <a:r>
                        <a:rPr lang="en-US" sz="1600">
                          <a:effectLst/>
                          <a:latin typeface="Calibri"/>
                          <a:ea typeface="Calibri"/>
                          <a:cs typeface="Times New Roman"/>
                        </a:rPr>
                        <a:t>Kitimat Community Services</a:t>
                      </a:r>
                      <a:endParaRPr lang="en-US" sz="1600">
                        <a:effectLst/>
                        <a:latin typeface="Times New Roman"/>
                        <a:ea typeface="Calibri"/>
                        <a:cs typeface="Times New Roman"/>
                      </a:endParaRPr>
                    </a:p>
                  </a:txBody>
                  <a:tcPr marL="68580" marR="68580" marT="0" marB="0"/>
                </a:tc>
                <a:tc>
                  <a:txBody>
                    <a:bodyPr/>
                    <a:lstStyle/>
                    <a:p>
                      <a:pPr>
                        <a:spcAft>
                          <a:spcPts val="0"/>
                        </a:spcAft>
                      </a:pPr>
                      <a:r>
                        <a:rPr lang="en-US" sz="1600" dirty="0">
                          <a:effectLst/>
                          <a:latin typeface="Calibri"/>
                          <a:ea typeface="Calibri"/>
                          <a:cs typeface="Times New Roman"/>
                        </a:rPr>
                        <a:t> </a:t>
                      </a:r>
                      <a:endParaRPr lang="en-US" sz="1600" dirty="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9876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20888"/>
            <a:ext cx="9036496" cy="4248471"/>
          </a:xfrm>
        </p:spPr>
        <p:txBody>
          <a:bodyPr>
            <a:normAutofit/>
          </a:bodyPr>
          <a:lstStyle/>
          <a:p>
            <a:r>
              <a:rPr lang="en-US" dirty="0" err="1" smtClean="0"/>
              <a:t>Eurocan</a:t>
            </a:r>
            <a:r>
              <a:rPr lang="en-US" dirty="0" smtClean="0"/>
              <a:t> closure and KMP prompted new governance groups</a:t>
            </a:r>
          </a:p>
          <a:p>
            <a:r>
              <a:rPr lang="en-US" dirty="0" smtClean="0"/>
              <a:t>Tier One Dialogue Group focused on economic development</a:t>
            </a:r>
          </a:p>
          <a:p>
            <a:r>
              <a:rPr lang="en-US" dirty="0" smtClean="0"/>
              <a:t>Tier Two Dialogue Group focused on social issues</a:t>
            </a:r>
          </a:p>
          <a:p>
            <a:pPr lvl="1"/>
            <a:r>
              <a:rPr lang="en-US" dirty="0" smtClean="0"/>
              <a:t>Interagency Group (voluntary groups, service providers, local gov’t, industry, and chamber)</a:t>
            </a:r>
          </a:p>
          <a:p>
            <a:pPr lvl="2"/>
            <a:r>
              <a:rPr lang="en-US" dirty="0" smtClean="0"/>
              <a:t>Early warning system to understand </a:t>
            </a:r>
            <a:r>
              <a:rPr lang="en-US" dirty="0"/>
              <a:t>scope, scale, and timing of potential effects from </a:t>
            </a:r>
            <a:r>
              <a:rPr lang="en-US" dirty="0" smtClean="0"/>
              <a:t>KMP and smaller / </a:t>
            </a:r>
            <a:r>
              <a:rPr lang="en-US" dirty="0"/>
              <a:t>related proposed </a:t>
            </a:r>
            <a:r>
              <a:rPr lang="en-US" dirty="0" smtClean="0"/>
              <a:t>projects</a:t>
            </a:r>
          </a:p>
          <a:p>
            <a:pPr lvl="2"/>
            <a:r>
              <a:rPr lang="en-US" dirty="0" smtClean="0"/>
              <a:t>Led to: Housing </a:t>
            </a:r>
            <a:r>
              <a:rPr lang="en-US" dirty="0"/>
              <a:t>Committee, the Violence Against Women in Relationships Coordination Committee, the Community Response Network, the Early Years Initiative, Integrated Case Management teams, </a:t>
            </a:r>
            <a:r>
              <a:rPr lang="en-US" dirty="0" smtClean="0"/>
              <a:t>etc.</a:t>
            </a:r>
            <a:endParaRPr lang="en-US" dirty="0"/>
          </a:p>
        </p:txBody>
      </p:sp>
      <p:sp>
        <p:nvSpPr>
          <p:cNvPr id="3" name="Title 2"/>
          <p:cNvSpPr>
            <a:spLocks noGrp="1"/>
          </p:cNvSpPr>
          <p:nvPr>
            <p:ph type="title"/>
          </p:nvPr>
        </p:nvSpPr>
        <p:spPr/>
        <p:txBody>
          <a:bodyPr>
            <a:normAutofit fontScale="90000"/>
          </a:bodyPr>
          <a:lstStyle/>
          <a:p>
            <a:r>
              <a:rPr lang="en-CA" dirty="0" smtClean="0"/>
              <a:t>From Government to Governance II</a:t>
            </a:r>
            <a:endParaRPr lang="en-US" dirty="0"/>
          </a:p>
        </p:txBody>
      </p:sp>
    </p:spTree>
    <p:extLst>
      <p:ext uri="{BB962C8B-B14F-4D97-AF65-F5344CB8AC3E}">
        <p14:creationId xmlns:p14="http://schemas.microsoft.com/office/powerpoint/2010/main" val="2127957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640960" cy="4608512"/>
          </a:xfrm>
        </p:spPr>
        <p:txBody>
          <a:bodyPr>
            <a:normAutofit/>
          </a:bodyPr>
          <a:lstStyle/>
          <a:p>
            <a:r>
              <a:rPr lang="en-CA" sz="3200" dirty="0" smtClean="0"/>
              <a:t>Background</a:t>
            </a:r>
          </a:p>
          <a:p>
            <a:r>
              <a:rPr lang="en-CA" sz="3200" dirty="0" smtClean="0"/>
              <a:t>Case study context: Kitimat, BC</a:t>
            </a:r>
          </a:p>
          <a:p>
            <a:r>
              <a:rPr lang="en-CA" sz="3200" dirty="0" smtClean="0"/>
              <a:t>Findings</a:t>
            </a:r>
            <a:endParaRPr lang="en-US" sz="3200" dirty="0" smtClean="0"/>
          </a:p>
          <a:p>
            <a:pPr lvl="1"/>
            <a:r>
              <a:rPr lang="en-US" sz="2800" dirty="0"/>
              <a:t>B</a:t>
            </a:r>
            <a:r>
              <a:rPr lang="en-US" sz="2800" dirty="0" smtClean="0"/>
              <a:t>roader </a:t>
            </a:r>
            <a:r>
              <a:rPr lang="en-US" sz="2800" dirty="0"/>
              <a:t>shifts in the neoliberal policy </a:t>
            </a:r>
            <a:r>
              <a:rPr lang="en-US" sz="2800" dirty="0" smtClean="0"/>
              <a:t>environment </a:t>
            </a:r>
          </a:p>
          <a:p>
            <a:pPr lvl="1"/>
            <a:r>
              <a:rPr lang="en-US" sz="2800" dirty="0"/>
              <a:t>F</a:t>
            </a:r>
            <a:r>
              <a:rPr lang="en-US" sz="2800" dirty="0" smtClean="0"/>
              <a:t>rom </a:t>
            </a:r>
            <a:r>
              <a:rPr lang="en-US" sz="2800" dirty="0"/>
              <a:t>managerialism to </a:t>
            </a:r>
            <a:r>
              <a:rPr lang="en-US" sz="2800" dirty="0" smtClean="0"/>
              <a:t>entrepreneurialism</a:t>
            </a:r>
          </a:p>
          <a:p>
            <a:pPr lvl="1"/>
            <a:r>
              <a:rPr lang="en-US" sz="2800" dirty="0"/>
              <a:t>F</a:t>
            </a:r>
            <a:r>
              <a:rPr lang="en-US" sz="2800" dirty="0" smtClean="0"/>
              <a:t>rom </a:t>
            </a:r>
            <a:r>
              <a:rPr lang="en-US" sz="2800" dirty="0"/>
              <a:t>government to </a:t>
            </a:r>
            <a:r>
              <a:rPr lang="en-US" sz="2800" dirty="0" smtClean="0"/>
              <a:t>governance</a:t>
            </a:r>
            <a:endParaRPr lang="en-US" sz="2800" dirty="0"/>
          </a:p>
        </p:txBody>
      </p:sp>
      <p:sp>
        <p:nvSpPr>
          <p:cNvPr id="3" name="Title 2"/>
          <p:cNvSpPr>
            <a:spLocks noGrp="1"/>
          </p:cNvSpPr>
          <p:nvPr>
            <p:ph type="title"/>
          </p:nvPr>
        </p:nvSpPr>
        <p:spPr/>
        <p:txBody>
          <a:bodyPr/>
          <a:lstStyle/>
          <a:p>
            <a:r>
              <a:rPr lang="en-CA" dirty="0" smtClean="0"/>
              <a:t>Outline</a:t>
            </a:r>
            <a:endParaRPr lang="en-US" dirty="0"/>
          </a:p>
        </p:txBody>
      </p:sp>
    </p:spTree>
    <p:extLst>
      <p:ext uri="{BB962C8B-B14F-4D97-AF65-F5344CB8AC3E}">
        <p14:creationId xmlns:p14="http://schemas.microsoft.com/office/powerpoint/2010/main" val="3487298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640960" cy="4176464"/>
          </a:xfrm>
        </p:spPr>
        <p:txBody>
          <a:bodyPr/>
          <a:lstStyle/>
          <a:p>
            <a:pPr marL="0" indent="0">
              <a:buNone/>
            </a:pPr>
            <a:r>
              <a:rPr lang="en-US" dirty="0"/>
              <a:t>C</a:t>
            </a:r>
            <a:r>
              <a:rPr lang="en-US" dirty="0" smtClean="0"/>
              <a:t>ollaborative structures:</a:t>
            </a:r>
          </a:p>
          <a:p>
            <a:r>
              <a:rPr lang="en-US" dirty="0" smtClean="0"/>
              <a:t>Improved </a:t>
            </a:r>
            <a:r>
              <a:rPr lang="en-US" dirty="0"/>
              <a:t>communication and access to </a:t>
            </a:r>
            <a:r>
              <a:rPr lang="en-US" dirty="0" smtClean="0"/>
              <a:t>information</a:t>
            </a:r>
          </a:p>
          <a:p>
            <a:r>
              <a:rPr lang="en-US" dirty="0"/>
              <a:t>I</a:t>
            </a:r>
            <a:r>
              <a:rPr lang="en-US" dirty="0" smtClean="0"/>
              <a:t>mproved </a:t>
            </a:r>
            <a:r>
              <a:rPr lang="en-US" dirty="0"/>
              <a:t>their understanding of protocols and </a:t>
            </a:r>
            <a:r>
              <a:rPr lang="en-US" dirty="0" smtClean="0"/>
              <a:t>procedures</a:t>
            </a:r>
          </a:p>
          <a:p>
            <a:r>
              <a:rPr lang="en-US" dirty="0"/>
              <a:t>I</a:t>
            </a:r>
            <a:r>
              <a:rPr lang="en-US" dirty="0" smtClean="0"/>
              <a:t>mproved </a:t>
            </a:r>
            <a:r>
              <a:rPr lang="en-US" dirty="0"/>
              <a:t>access to a broader range of resources and </a:t>
            </a:r>
            <a:r>
              <a:rPr lang="en-US" dirty="0" smtClean="0"/>
              <a:t>expertise</a:t>
            </a:r>
          </a:p>
          <a:p>
            <a:r>
              <a:rPr lang="en-US" dirty="0"/>
              <a:t>S</a:t>
            </a:r>
            <a:r>
              <a:rPr lang="en-US" dirty="0" smtClean="0"/>
              <a:t>hared </a:t>
            </a:r>
            <a:r>
              <a:rPr lang="en-US" dirty="0"/>
              <a:t>human resources to deliver joint </a:t>
            </a:r>
            <a:r>
              <a:rPr lang="en-US" dirty="0" smtClean="0"/>
              <a:t>events</a:t>
            </a:r>
          </a:p>
          <a:p>
            <a:r>
              <a:rPr lang="en-US" dirty="0"/>
              <a:t>A</a:t>
            </a:r>
            <a:r>
              <a:rPr lang="en-US" dirty="0" smtClean="0"/>
              <a:t>chieved </a:t>
            </a:r>
            <a:r>
              <a:rPr lang="en-US" dirty="0"/>
              <a:t>greater efficiency through joint service agreements and new </a:t>
            </a:r>
            <a:r>
              <a:rPr lang="en-US" dirty="0" smtClean="0"/>
              <a:t>protocols</a:t>
            </a:r>
          </a:p>
          <a:p>
            <a:r>
              <a:rPr lang="en-US" dirty="0"/>
              <a:t>D</a:t>
            </a:r>
            <a:r>
              <a:rPr lang="en-US" dirty="0" smtClean="0"/>
              <a:t>etermined </a:t>
            </a:r>
            <a:r>
              <a:rPr lang="en-US" dirty="0"/>
              <a:t>who could best address local gaps</a:t>
            </a:r>
          </a:p>
        </p:txBody>
      </p:sp>
      <p:sp>
        <p:nvSpPr>
          <p:cNvPr id="3" name="Title 2"/>
          <p:cNvSpPr>
            <a:spLocks noGrp="1"/>
          </p:cNvSpPr>
          <p:nvPr>
            <p:ph type="title"/>
          </p:nvPr>
        </p:nvSpPr>
        <p:spPr/>
        <p:txBody>
          <a:bodyPr>
            <a:normAutofit fontScale="90000"/>
          </a:bodyPr>
          <a:lstStyle/>
          <a:p>
            <a:r>
              <a:rPr lang="en-US" dirty="0" smtClean="0"/>
              <a:t>From Government to Governance III</a:t>
            </a:r>
            <a:endParaRPr lang="en-US" dirty="0"/>
          </a:p>
        </p:txBody>
      </p:sp>
    </p:spTree>
    <p:extLst>
      <p:ext uri="{BB962C8B-B14F-4D97-AF65-F5344CB8AC3E}">
        <p14:creationId xmlns:p14="http://schemas.microsoft.com/office/powerpoint/2010/main" val="3573969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988840"/>
            <a:ext cx="8712968" cy="4752528"/>
          </a:xfrm>
        </p:spPr>
        <p:txBody>
          <a:bodyPr>
            <a:normAutofit/>
          </a:bodyPr>
          <a:lstStyle/>
          <a:p>
            <a:pPr marL="0" indent="0">
              <a:buNone/>
            </a:pPr>
            <a:r>
              <a:rPr lang="en-US" dirty="0" smtClean="0"/>
              <a:t>Challenges:</a:t>
            </a:r>
          </a:p>
          <a:p>
            <a:r>
              <a:rPr lang="en-US" dirty="0" smtClean="0"/>
              <a:t>Difficult to move </a:t>
            </a:r>
            <a:r>
              <a:rPr lang="en-US" dirty="0"/>
              <a:t>beyond sharing information towards </a:t>
            </a:r>
            <a:r>
              <a:rPr lang="en-US" dirty="0" smtClean="0"/>
              <a:t>action </a:t>
            </a:r>
          </a:p>
          <a:p>
            <a:r>
              <a:rPr lang="en-US" dirty="0" smtClean="0"/>
              <a:t>Different </a:t>
            </a:r>
            <a:r>
              <a:rPr lang="en-US" dirty="0"/>
              <a:t>expectations and scales of </a:t>
            </a:r>
            <a:r>
              <a:rPr lang="en-US" dirty="0" smtClean="0"/>
              <a:t>operation</a:t>
            </a:r>
          </a:p>
          <a:p>
            <a:r>
              <a:rPr lang="en-US" dirty="0"/>
              <a:t>D</a:t>
            </a:r>
            <a:r>
              <a:rPr lang="en-US" dirty="0" smtClean="0"/>
              <a:t>ifferent </a:t>
            </a:r>
            <a:r>
              <a:rPr lang="en-US" dirty="0"/>
              <a:t>mandates and </a:t>
            </a:r>
            <a:r>
              <a:rPr lang="en-US" dirty="0" smtClean="0"/>
              <a:t>regulations</a:t>
            </a:r>
          </a:p>
          <a:p>
            <a:r>
              <a:rPr lang="en-US" dirty="0"/>
              <a:t>C</a:t>
            </a:r>
            <a:r>
              <a:rPr lang="en-US" dirty="0" smtClean="0"/>
              <a:t>onflicting </a:t>
            </a:r>
            <a:r>
              <a:rPr lang="en-US" dirty="0"/>
              <a:t>approaches to partnership management and </a:t>
            </a:r>
            <a:r>
              <a:rPr lang="en-US" dirty="0" smtClean="0"/>
              <a:t>activities</a:t>
            </a:r>
          </a:p>
          <a:p>
            <a:r>
              <a:rPr lang="en-US" dirty="0"/>
              <a:t>U</a:t>
            </a:r>
            <a:r>
              <a:rPr lang="en-US" dirty="0" smtClean="0"/>
              <a:t>nwillingness </a:t>
            </a:r>
            <a:r>
              <a:rPr lang="en-US" dirty="0"/>
              <a:t>to share resources, </a:t>
            </a:r>
            <a:r>
              <a:rPr lang="en-US" dirty="0" smtClean="0"/>
              <a:t>and a </a:t>
            </a:r>
            <a:r>
              <a:rPr lang="en-US" dirty="0"/>
              <a:t>limited understanding of </a:t>
            </a:r>
            <a:r>
              <a:rPr lang="en-US" dirty="0" smtClean="0"/>
              <a:t>industry / Aboriginal protocols</a:t>
            </a:r>
          </a:p>
          <a:p>
            <a:r>
              <a:rPr lang="en-US" dirty="0"/>
              <a:t>L</a:t>
            </a:r>
            <a:r>
              <a:rPr lang="en-US" dirty="0" smtClean="0"/>
              <a:t>ack </a:t>
            </a:r>
            <a:r>
              <a:rPr lang="en-US" dirty="0"/>
              <a:t>of funding, staff, and space to support collaboration at a local and regional </a:t>
            </a:r>
            <a:r>
              <a:rPr lang="en-US" dirty="0" smtClean="0"/>
              <a:t>level</a:t>
            </a:r>
            <a:endParaRPr lang="en-US" dirty="0"/>
          </a:p>
        </p:txBody>
      </p:sp>
      <p:sp>
        <p:nvSpPr>
          <p:cNvPr id="3" name="Title 2"/>
          <p:cNvSpPr>
            <a:spLocks noGrp="1"/>
          </p:cNvSpPr>
          <p:nvPr>
            <p:ph type="title"/>
          </p:nvPr>
        </p:nvSpPr>
        <p:spPr/>
        <p:txBody>
          <a:bodyPr>
            <a:normAutofit fontScale="90000"/>
          </a:bodyPr>
          <a:lstStyle/>
          <a:p>
            <a:r>
              <a:rPr lang="en-US" dirty="0" smtClean="0"/>
              <a:t>From Government to Governance IV</a:t>
            </a:r>
            <a:endParaRPr lang="en-US" dirty="0"/>
          </a:p>
        </p:txBody>
      </p:sp>
    </p:spTree>
    <p:extLst>
      <p:ext uri="{BB962C8B-B14F-4D97-AF65-F5344CB8AC3E}">
        <p14:creationId xmlns:p14="http://schemas.microsoft.com/office/powerpoint/2010/main" val="3934829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640960" cy="4320480"/>
          </a:xfrm>
        </p:spPr>
        <p:txBody>
          <a:bodyPr>
            <a:normAutofit/>
          </a:bodyPr>
          <a:lstStyle/>
          <a:p>
            <a:r>
              <a:rPr lang="en-US" dirty="0"/>
              <a:t>N</a:t>
            </a:r>
            <a:r>
              <a:rPr lang="en-US" dirty="0" smtClean="0"/>
              <a:t>eoliberal </a:t>
            </a:r>
            <a:r>
              <a:rPr lang="en-US" dirty="0"/>
              <a:t>policy shifts </a:t>
            </a:r>
            <a:r>
              <a:rPr lang="en-US" dirty="0" smtClean="0"/>
              <a:t>have </a:t>
            </a:r>
            <a:r>
              <a:rPr lang="en-US" dirty="0"/>
              <a:t>hampered </a:t>
            </a:r>
            <a:r>
              <a:rPr lang="en-US" dirty="0" smtClean="0"/>
              <a:t>capacity </a:t>
            </a:r>
            <a:r>
              <a:rPr lang="en-US" dirty="0"/>
              <a:t>to respond to the rapid </a:t>
            </a:r>
            <a:r>
              <a:rPr lang="en-US" dirty="0" smtClean="0"/>
              <a:t>changes </a:t>
            </a:r>
          </a:p>
          <a:p>
            <a:r>
              <a:rPr lang="en-US" dirty="0" smtClean="0"/>
              <a:t>Delayed investments and limited mobilization of adequate </a:t>
            </a:r>
            <a:r>
              <a:rPr lang="en-US" dirty="0"/>
              <a:t>staff </a:t>
            </a:r>
            <a:r>
              <a:rPr lang="en-US" dirty="0" smtClean="0"/>
              <a:t>resources</a:t>
            </a:r>
          </a:p>
          <a:p>
            <a:r>
              <a:rPr lang="en-US" dirty="0" smtClean="0"/>
              <a:t>No </a:t>
            </a:r>
            <a:r>
              <a:rPr lang="en-US" dirty="0"/>
              <a:t>coherent senior government policy response to address </a:t>
            </a:r>
            <a:r>
              <a:rPr lang="en-US" dirty="0" smtClean="0"/>
              <a:t>new </a:t>
            </a:r>
            <a:r>
              <a:rPr lang="en-US" dirty="0"/>
              <a:t>political </a:t>
            </a:r>
            <a:r>
              <a:rPr lang="en-US" dirty="0" smtClean="0"/>
              <a:t>economy</a:t>
            </a:r>
            <a:endParaRPr lang="en-US" dirty="0"/>
          </a:p>
        </p:txBody>
      </p:sp>
      <p:sp>
        <p:nvSpPr>
          <p:cNvPr id="3" name="Title 2"/>
          <p:cNvSpPr>
            <a:spLocks noGrp="1"/>
          </p:cNvSpPr>
          <p:nvPr>
            <p:ph type="title"/>
          </p:nvPr>
        </p:nvSpPr>
        <p:spPr/>
        <p:txBody>
          <a:bodyPr/>
          <a:lstStyle/>
          <a:p>
            <a:r>
              <a:rPr lang="en-CA" dirty="0" smtClean="0"/>
              <a:t>Discussion: Senior Government</a:t>
            </a:r>
            <a:endParaRPr lang="en-US" dirty="0"/>
          </a:p>
        </p:txBody>
      </p:sp>
    </p:spTree>
    <p:extLst>
      <p:ext uri="{BB962C8B-B14F-4D97-AF65-F5344CB8AC3E}">
        <p14:creationId xmlns:p14="http://schemas.microsoft.com/office/powerpoint/2010/main" val="18185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568952" cy="4320480"/>
          </a:xfrm>
        </p:spPr>
        <p:txBody>
          <a:bodyPr>
            <a:normAutofit/>
          </a:bodyPr>
          <a:lstStyle/>
          <a:p>
            <a:r>
              <a:rPr lang="en-US" dirty="0"/>
              <a:t>C</a:t>
            </a:r>
            <a:r>
              <a:rPr lang="en-US" dirty="0" smtClean="0"/>
              <a:t>ombined local resources may </a:t>
            </a:r>
            <a:r>
              <a:rPr lang="en-US" dirty="0"/>
              <a:t>not be enough to maintain services and </a:t>
            </a:r>
            <a:r>
              <a:rPr lang="en-US" dirty="0" smtClean="0"/>
              <a:t>adapt</a:t>
            </a:r>
          </a:p>
          <a:p>
            <a:pPr lvl="1"/>
            <a:r>
              <a:rPr lang="en-US" dirty="0"/>
              <a:t>M</a:t>
            </a:r>
            <a:r>
              <a:rPr lang="en-US" dirty="0" smtClean="0"/>
              <a:t>ore </a:t>
            </a:r>
            <a:r>
              <a:rPr lang="en-US" dirty="0"/>
              <a:t>symbolic of senior government abandonment than local </a:t>
            </a:r>
            <a:r>
              <a:rPr lang="en-US" dirty="0" smtClean="0"/>
              <a:t>empowerment</a:t>
            </a:r>
          </a:p>
          <a:p>
            <a:r>
              <a:rPr lang="en-US" dirty="0" smtClean="0"/>
              <a:t>Governance </a:t>
            </a:r>
            <a:r>
              <a:rPr lang="en-US" dirty="0"/>
              <a:t>mechanisms must </a:t>
            </a:r>
            <a:r>
              <a:rPr lang="en-US" dirty="0" smtClean="0"/>
              <a:t>better understand gaps </a:t>
            </a:r>
            <a:r>
              <a:rPr lang="en-US" dirty="0"/>
              <a:t>and </a:t>
            </a:r>
            <a:r>
              <a:rPr lang="en-US" dirty="0" smtClean="0"/>
              <a:t>limitations</a:t>
            </a:r>
          </a:p>
          <a:p>
            <a:pPr lvl="1"/>
            <a:r>
              <a:rPr lang="en-US" dirty="0"/>
              <a:t>B</a:t>
            </a:r>
            <a:r>
              <a:rPr lang="en-US" dirty="0" smtClean="0"/>
              <a:t>ecome </a:t>
            </a:r>
            <a:r>
              <a:rPr lang="en-US" dirty="0"/>
              <a:t>areas for senior government involvement and </a:t>
            </a:r>
            <a:r>
              <a:rPr lang="en-US" dirty="0" smtClean="0"/>
              <a:t>negotiation</a:t>
            </a:r>
          </a:p>
          <a:p>
            <a:r>
              <a:rPr lang="en-US" dirty="0" smtClean="0"/>
              <a:t>Importance </a:t>
            </a:r>
            <a:r>
              <a:rPr lang="en-US" dirty="0"/>
              <a:t>of pairing </a:t>
            </a:r>
            <a:r>
              <a:rPr lang="en-US" dirty="0" smtClean="0"/>
              <a:t>industrial </a:t>
            </a:r>
            <a:r>
              <a:rPr lang="en-US" dirty="0"/>
              <a:t>investments </a:t>
            </a:r>
            <a:r>
              <a:rPr lang="en-US" dirty="0" smtClean="0"/>
              <a:t>with </a:t>
            </a:r>
            <a:r>
              <a:rPr lang="en-US" dirty="0"/>
              <a:t>top-down supports </a:t>
            </a:r>
            <a:r>
              <a:rPr lang="en-US" dirty="0" smtClean="0"/>
              <a:t>to </a:t>
            </a:r>
            <a:r>
              <a:rPr lang="en-US" dirty="0"/>
              <a:t>strengthen the </a:t>
            </a:r>
            <a:r>
              <a:rPr lang="en-US" dirty="0" smtClean="0"/>
              <a:t>viability </a:t>
            </a:r>
            <a:r>
              <a:rPr lang="en-US" dirty="0"/>
              <a:t>of </a:t>
            </a:r>
            <a:r>
              <a:rPr lang="en-US" dirty="0" smtClean="0"/>
              <a:t>local </a:t>
            </a:r>
            <a:r>
              <a:rPr lang="en-US" dirty="0"/>
              <a:t>and regional governance structures</a:t>
            </a:r>
          </a:p>
        </p:txBody>
      </p:sp>
      <p:sp>
        <p:nvSpPr>
          <p:cNvPr id="3" name="Title 2"/>
          <p:cNvSpPr>
            <a:spLocks noGrp="1"/>
          </p:cNvSpPr>
          <p:nvPr>
            <p:ph type="title"/>
          </p:nvPr>
        </p:nvSpPr>
        <p:spPr/>
        <p:txBody>
          <a:bodyPr>
            <a:normAutofit fontScale="90000"/>
          </a:bodyPr>
          <a:lstStyle/>
          <a:p>
            <a:r>
              <a:rPr lang="en-US" dirty="0" smtClean="0"/>
              <a:t>Discussion: Community Governance</a:t>
            </a:r>
            <a:endParaRPr lang="en-US" dirty="0"/>
          </a:p>
        </p:txBody>
      </p:sp>
    </p:spTree>
    <p:extLst>
      <p:ext uri="{BB962C8B-B14F-4D97-AF65-F5344CB8AC3E}">
        <p14:creationId xmlns:p14="http://schemas.microsoft.com/office/powerpoint/2010/main" val="13255236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51519" y="4364807"/>
            <a:ext cx="8763497" cy="1008112"/>
          </a:xfrm>
        </p:spPr>
        <p:txBody>
          <a:bodyPr>
            <a:noAutofit/>
          </a:bodyPr>
          <a:lstStyle/>
          <a:p>
            <a:pPr>
              <a:spcBef>
                <a:spcPts val="0"/>
              </a:spcBef>
            </a:pPr>
            <a:r>
              <a:rPr lang="en-CA" sz="1800" dirty="0" smtClean="0">
                <a:solidFill>
                  <a:schemeClr val="bg1"/>
                </a:solidFill>
                <a:latin typeface="Calibri" panose="020F0502020204030204" pitchFamily="34" charset="0"/>
              </a:rPr>
              <a:t>Resources: Lessons Learned in Work Camp – Community Relations: Practices Making a Positive Difference</a:t>
            </a:r>
            <a:endParaRPr lang="en-CA" sz="1800" dirty="0">
              <a:solidFill>
                <a:schemeClr val="bg1"/>
              </a:solidFill>
              <a:latin typeface="Calibri" panose="020F0502020204030204" pitchFamily="34" charset="0"/>
            </a:endParaRPr>
          </a:p>
        </p:txBody>
      </p:sp>
      <p:sp>
        <p:nvSpPr>
          <p:cNvPr id="4" name="Rectangle 3"/>
          <p:cNvSpPr txBox="1">
            <a:spLocks noChangeArrowheads="1"/>
          </p:cNvSpPr>
          <p:nvPr/>
        </p:nvSpPr>
        <p:spPr>
          <a:xfrm>
            <a:off x="0" y="1076447"/>
            <a:ext cx="9143999" cy="624361"/>
          </a:xfrm>
          <a:prstGeom prst="round2SameRect">
            <a:avLst>
              <a:gd name="adj1" fmla="val 7101"/>
              <a:gd name="adj2" fmla="val 0"/>
            </a:avLst>
          </a:prstGeom>
          <a:solidFill>
            <a:schemeClr val="bg1"/>
          </a:solidFill>
          <a:ln w="6350">
            <a:solidFill>
              <a:schemeClr val="bg1"/>
            </a:solidFill>
          </a:ln>
        </p:spPr>
        <p:txBody>
          <a:bodyPr>
            <a:normAutofit/>
          </a:bodyPr>
          <a:lstStyle>
            <a:lvl1pPr marL="0" indent="0" algn="l" rtl="0" eaLnBrk="1" latinLnBrk="0" hangingPunct="1">
              <a:spcBef>
                <a:spcPts val="580"/>
              </a:spcBef>
              <a:buClr>
                <a:schemeClr val="accent1"/>
              </a:buClr>
              <a:buSzPct val="85000"/>
              <a:buFont typeface="Wingdings 2"/>
              <a:buNone/>
              <a:defRPr kumimoji="0" sz="3200" kern="1200">
                <a:solidFill>
                  <a:schemeClr val="tx1"/>
                </a:solidFill>
                <a:latin typeface="Franklin Gothic Book" pitchFamily="34" charset="0"/>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Franklin Gothic Book" pitchFamily="34" charset="0"/>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Franklin Gothic Book" pitchFamily="34" charset="0"/>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Franklin Gothic Book" pitchFamily="34" charset="0"/>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Franklin Gothic Book"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ctr">
              <a:lnSpc>
                <a:spcPct val="90000"/>
              </a:lnSpc>
            </a:pPr>
            <a:r>
              <a:rPr lang="en-US" altLang="en-US" sz="2000" dirty="0" smtClean="0">
                <a:latin typeface="+mj-lt"/>
                <a:ea typeface="ＭＳ Ｐゴシック" pitchFamily="34" charset="-128"/>
                <a:cs typeface="Arial" panose="020B0604020202020204" pitchFamily="34" charset="0"/>
              </a:rPr>
              <a:t>www.unbc.ca/greg-halseth/canada-research-chair-rural-and-small-town-studies</a:t>
            </a:r>
          </a:p>
        </p:txBody>
      </p:sp>
      <p:grpSp>
        <p:nvGrpSpPr>
          <p:cNvPr id="2" name="Group 1"/>
          <p:cNvGrpSpPr/>
          <p:nvPr/>
        </p:nvGrpSpPr>
        <p:grpSpPr>
          <a:xfrm>
            <a:off x="539552" y="188640"/>
            <a:ext cx="8496944" cy="873537"/>
            <a:chOff x="1295400" y="1616348"/>
            <a:chExt cx="7315200" cy="873537"/>
          </a:xfrm>
        </p:grpSpPr>
        <p:pic>
          <p:nvPicPr>
            <p:cNvPr id="5" name="Picture 7" descr="wordmark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16348"/>
              <a:ext cx="11430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5"/>
            <p:cNvSpPr txBox="1">
              <a:spLocks noChangeArrowheads="1"/>
            </p:cNvSpPr>
            <p:nvPr/>
          </p:nvSpPr>
          <p:spPr bwMode="auto">
            <a:xfrm>
              <a:off x="2592839" y="1658888"/>
              <a:ext cx="60177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2000" b="1" dirty="0" smtClean="0">
                  <a:solidFill>
                    <a:schemeClr val="bg1"/>
                  </a:solidFill>
                </a:rPr>
                <a:t>Canada Research Chair, Rural and Small Town Studies </a:t>
              </a:r>
              <a:r>
                <a:rPr lang="en-US" altLang="en-US" sz="2800" b="1" dirty="0">
                  <a:solidFill>
                    <a:srgbClr val="006666"/>
                  </a:solidFill>
                </a:rPr>
                <a:t/>
              </a:r>
              <a:br>
                <a:rPr lang="en-US" altLang="en-US" sz="2800" b="1" dirty="0">
                  <a:solidFill>
                    <a:srgbClr val="006666"/>
                  </a:solidFill>
                </a:rPr>
              </a:br>
              <a:endParaRPr lang="en-US" altLang="en-US" sz="2800" b="1" dirty="0">
                <a:solidFill>
                  <a:srgbClr val="006666"/>
                </a:solidFill>
              </a:endParaRPr>
            </a:p>
          </p:txBody>
        </p:sp>
      </p:grpSp>
      <p:pic>
        <p:nvPicPr>
          <p:cNvPr id="7" name="Picture 11" descr="otm_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4661" y="5229200"/>
            <a:ext cx="2714825" cy="1473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DI-LOGO-COLOUR.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3376214"/>
            <a:ext cx="2824432" cy="1052239"/>
          </a:xfrm>
          <a:prstGeom prst="rect">
            <a:avLst/>
          </a:prstGeom>
        </p:spPr>
      </p:pic>
      <p:sp>
        <p:nvSpPr>
          <p:cNvPr id="9" name="TextBox 8"/>
          <p:cNvSpPr txBox="1"/>
          <p:nvPr/>
        </p:nvSpPr>
        <p:spPr>
          <a:xfrm>
            <a:off x="323528" y="1723607"/>
            <a:ext cx="8645213" cy="1200329"/>
          </a:xfrm>
          <a:prstGeom prst="rect">
            <a:avLst/>
          </a:prstGeom>
          <a:noFill/>
        </p:spPr>
        <p:txBody>
          <a:bodyPr wrap="square" rtlCol="0">
            <a:spAutoFit/>
          </a:bodyPr>
          <a:lstStyle/>
          <a:p>
            <a:r>
              <a:rPr lang="en-CA" dirty="0" smtClean="0">
                <a:solidFill>
                  <a:schemeClr val="bg1"/>
                </a:solidFill>
              </a:rPr>
              <a:t>Resources:</a:t>
            </a:r>
          </a:p>
          <a:p>
            <a:r>
              <a:rPr lang="en-CA" dirty="0" smtClean="0">
                <a:solidFill>
                  <a:schemeClr val="bg1"/>
                </a:solidFill>
              </a:rPr>
              <a:t>Resource Royalties: Returns to Resource Producing Rural Regions</a:t>
            </a:r>
          </a:p>
          <a:p>
            <a:r>
              <a:rPr lang="en-CA" dirty="0" smtClean="0">
                <a:solidFill>
                  <a:schemeClr val="bg1"/>
                </a:solidFill>
              </a:rPr>
              <a:t>On the Move: Community Impacts of Long Distance Labour Commuting</a:t>
            </a:r>
          </a:p>
          <a:p>
            <a:r>
              <a:rPr lang="en-CA" dirty="0" smtClean="0">
                <a:solidFill>
                  <a:schemeClr val="bg1"/>
                </a:solidFill>
              </a:rPr>
              <a:t>Tracking the Social and Economic Transformation Process in Kitimat, BC</a:t>
            </a:r>
            <a:endParaRPr lang="en-US" dirty="0">
              <a:solidFill>
                <a:schemeClr val="bg1"/>
              </a:solidFill>
            </a:endParaRPr>
          </a:p>
        </p:txBody>
      </p:sp>
      <p:cxnSp>
        <p:nvCxnSpPr>
          <p:cNvPr id="11" name="Straight Connector 10"/>
          <p:cNvCxnSpPr/>
          <p:nvPr/>
        </p:nvCxnSpPr>
        <p:spPr>
          <a:xfrm>
            <a:off x="0" y="3189169"/>
            <a:ext cx="903649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157192"/>
            <a:ext cx="903649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31936" y="3891227"/>
            <a:ext cx="6104560" cy="400110"/>
          </a:xfrm>
          <a:prstGeom prst="rect">
            <a:avLst/>
          </a:prstGeom>
          <a:noFill/>
        </p:spPr>
        <p:txBody>
          <a:bodyPr wrap="square" rtlCol="0">
            <a:spAutoFit/>
          </a:bodyPr>
          <a:lstStyle/>
          <a:p>
            <a:r>
              <a:rPr lang="en-US" sz="2000" dirty="0" smtClean="0"/>
              <a:t>www.unbc.ca/community-development-institute</a:t>
            </a:r>
            <a:endParaRPr lang="en-US" sz="2000" dirty="0"/>
          </a:p>
        </p:txBody>
      </p:sp>
      <p:sp>
        <p:nvSpPr>
          <p:cNvPr id="15" name="TextBox 14"/>
          <p:cNvSpPr txBox="1"/>
          <p:nvPr/>
        </p:nvSpPr>
        <p:spPr>
          <a:xfrm>
            <a:off x="3059832" y="6093296"/>
            <a:ext cx="4248472" cy="400110"/>
          </a:xfrm>
          <a:prstGeom prst="rect">
            <a:avLst/>
          </a:prstGeom>
          <a:noFill/>
        </p:spPr>
        <p:txBody>
          <a:bodyPr wrap="square" rtlCol="0">
            <a:spAutoFit/>
          </a:bodyPr>
          <a:lstStyle/>
          <a:p>
            <a:r>
              <a:rPr lang="en-US" sz="2000" dirty="0" smtClean="0"/>
              <a:t>www.onthemovepartnership.ca</a:t>
            </a:r>
            <a:endParaRPr lang="en-US" sz="2000" dirty="0"/>
          </a:p>
        </p:txBody>
      </p:sp>
    </p:spTree>
    <p:extLst>
      <p:ext uri="{BB962C8B-B14F-4D97-AF65-F5344CB8AC3E}">
        <p14:creationId xmlns:p14="http://schemas.microsoft.com/office/powerpoint/2010/main" val="193792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76872"/>
            <a:ext cx="8892479" cy="4392488"/>
          </a:xfrm>
        </p:spPr>
        <p:txBody>
          <a:bodyPr>
            <a:normAutofit/>
          </a:bodyPr>
          <a:lstStyle/>
          <a:p>
            <a:pPr marL="0" indent="0">
              <a:buNone/>
            </a:pPr>
            <a:r>
              <a:rPr lang="en-US" sz="3200" dirty="0"/>
              <a:t>P</a:t>
            </a:r>
            <a:r>
              <a:rPr lang="en-US" sz="3200" dirty="0" smtClean="0"/>
              <a:t>ost-war period</a:t>
            </a:r>
          </a:p>
          <a:p>
            <a:r>
              <a:rPr lang="en-US" sz="3200" dirty="0" smtClean="0"/>
              <a:t>High </a:t>
            </a:r>
            <a:r>
              <a:rPr lang="en-US" sz="3200" dirty="0"/>
              <a:t>demand for resources and limited </a:t>
            </a:r>
            <a:r>
              <a:rPr lang="en-US" sz="3200" dirty="0" smtClean="0"/>
              <a:t>competition</a:t>
            </a:r>
          </a:p>
          <a:p>
            <a:pPr lvl="1"/>
            <a:r>
              <a:rPr lang="en-US" sz="2800" dirty="0"/>
              <a:t>P</a:t>
            </a:r>
            <a:r>
              <a:rPr lang="en-US" sz="2800" dirty="0" smtClean="0"/>
              <a:t>rompted significant </a:t>
            </a:r>
            <a:r>
              <a:rPr lang="en-US" sz="2800" dirty="0"/>
              <a:t>state </a:t>
            </a:r>
            <a:r>
              <a:rPr lang="en-US" sz="2800" dirty="0" smtClean="0"/>
              <a:t>investments. </a:t>
            </a:r>
          </a:p>
          <a:p>
            <a:pPr lvl="1"/>
            <a:r>
              <a:rPr lang="en-US" sz="2800" dirty="0"/>
              <a:t>N</a:t>
            </a:r>
            <a:r>
              <a:rPr lang="en-US" sz="2800" dirty="0" smtClean="0"/>
              <a:t>ew </a:t>
            </a:r>
            <a:r>
              <a:rPr lang="en-US" sz="2800" dirty="0"/>
              <a:t>highways, instant towns, facilities, and </a:t>
            </a:r>
            <a:r>
              <a:rPr lang="en-US" sz="2800" dirty="0" smtClean="0"/>
              <a:t>services</a:t>
            </a:r>
          </a:p>
          <a:p>
            <a:r>
              <a:rPr lang="en-US" sz="3200" dirty="0" smtClean="0"/>
              <a:t>Goal: </a:t>
            </a:r>
            <a:r>
              <a:rPr lang="en-US" sz="3200" dirty="0"/>
              <a:t>improve </a:t>
            </a:r>
            <a:r>
              <a:rPr lang="en-US" sz="3200" dirty="0" smtClean="0"/>
              <a:t>quality-of-life to </a:t>
            </a:r>
            <a:r>
              <a:rPr lang="en-US" sz="3200" dirty="0"/>
              <a:t>attract </a:t>
            </a:r>
            <a:r>
              <a:rPr lang="en-US" sz="3200" dirty="0" smtClean="0"/>
              <a:t>workforce </a:t>
            </a:r>
          </a:p>
          <a:p>
            <a:pPr marL="0" indent="0">
              <a:buNone/>
            </a:pPr>
            <a:endParaRPr lang="en-US" dirty="0" smtClean="0"/>
          </a:p>
        </p:txBody>
      </p:sp>
      <p:sp>
        <p:nvSpPr>
          <p:cNvPr id="3" name="Title 2"/>
          <p:cNvSpPr>
            <a:spLocks noGrp="1"/>
          </p:cNvSpPr>
          <p:nvPr>
            <p:ph type="title"/>
          </p:nvPr>
        </p:nvSpPr>
        <p:spPr/>
        <p:txBody>
          <a:bodyPr/>
          <a:lstStyle/>
          <a:p>
            <a:r>
              <a:rPr lang="en-CA" dirty="0" smtClean="0"/>
              <a:t>Background I</a:t>
            </a:r>
            <a:endParaRPr lang="en-US" dirty="0"/>
          </a:p>
        </p:txBody>
      </p:sp>
    </p:spTree>
    <p:extLst>
      <p:ext uri="{BB962C8B-B14F-4D97-AF65-F5344CB8AC3E}">
        <p14:creationId xmlns:p14="http://schemas.microsoft.com/office/powerpoint/2010/main" val="3493574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988840"/>
            <a:ext cx="8712968" cy="4869160"/>
          </a:xfrm>
        </p:spPr>
        <p:txBody>
          <a:bodyPr>
            <a:normAutofit/>
          </a:bodyPr>
          <a:lstStyle/>
          <a:p>
            <a:pPr marL="0" indent="0">
              <a:buNone/>
            </a:pPr>
            <a:r>
              <a:rPr lang="en-US" sz="3200" dirty="0" smtClean="0"/>
              <a:t>1980s recession</a:t>
            </a:r>
          </a:p>
          <a:p>
            <a:r>
              <a:rPr lang="en-US" sz="3200" dirty="0"/>
              <a:t>S</a:t>
            </a:r>
            <a:r>
              <a:rPr lang="en-US" sz="3200" dirty="0" smtClean="0"/>
              <a:t>enior </a:t>
            </a:r>
            <a:r>
              <a:rPr lang="en-US" sz="3200" dirty="0"/>
              <a:t>governments /</a:t>
            </a:r>
            <a:r>
              <a:rPr lang="en-US" sz="3200" dirty="0" smtClean="0"/>
              <a:t> </a:t>
            </a:r>
            <a:r>
              <a:rPr lang="en-US" sz="3200" dirty="0"/>
              <a:t>industries reduced their role in resource-dependent </a:t>
            </a:r>
            <a:r>
              <a:rPr lang="en-US" sz="3200" dirty="0" smtClean="0"/>
              <a:t>regions</a:t>
            </a:r>
          </a:p>
          <a:p>
            <a:r>
              <a:rPr lang="en-US" sz="3200" dirty="0" smtClean="0"/>
              <a:t>Industry transformation</a:t>
            </a:r>
          </a:p>
          <a:p>
            <a:pPr lvl="1"/>
            <a:r>
              <a:rPr lang="en-US" sz="2800" dirty="0" smtClean="0"/>
              <a:t>Automation</a:t>
            </a:r>
            <a:r>
              <a:rPr lang="en-US" sz="2800" dirty="0"/>
              <a:t>, </a:t>
            </a:r>
            <a:r>
              <a:rPr lang="en-US" sz="2800" dirty="0" smtClean="0"/>
              <a:t>transportation / communication improvements, </a:t>
            </a:r>
            <a:r>
              <a:rPr lang="en-US" sz="2800" dirty="0"/>
              <a:t>global competition, </a:t>
            </a:r>
            <a:r>
              <a:rPr lang="en-US" sz="2800" dirty="0" smtClean="0"/>
              <a:t>fluid capital / </a:t>
            </a:r>
            <a:r>
              <a:rPr lang="en-US" sz="2800" dirty="0" err="1" smtClean="0"/>
              <a:t>labour</a:t>
            </a:r>
            <a:endParaRPr lang="en-US" sz="2800" dirty="0" smtClean="0"/>
          </a:p>
          <a:p>
            <a:r>
              <a:rPr lang="en-US" sz="3200" dirty="0" smtClean="0"/>
              <a:t>Communities left with fewer </a:t>
            </a:r>
            <a:r>
              <a:rPr lang="en-US" sz="3200" dirty="0"/>
              <a:t>job </a:t>
            </a:r>
            <a:r>
              <a:rPr lang="en-US" sz="3200" dirty="0" smtClean="0"/>
              <a:t>benefits / more </a:t>
            </a:r>
            <a:r>
              <a:rPr lang="en-US" sz="3200" dirty="0"/>
              <a:t>exposed to </a:t>
            </a:r>
            <a:r>
              <a:rPr lang="en-US" sz="3200" dirty="0" smtClean="0"/>
              <a:t>commodity market fluctuations</a:t>
            </a:r>
            <a:endParaRPr lang="en-US" sz="3200" dirty="0"/>
          </a:p>
        </p:txBody>
      </p:sp>
      <p:sp>
        <p:nvSpPr>
          <p:cNvPr id="3" name="Title 2"/>
          <p:cNvSpPr>
            <a:spLocks noGrp="1"/>
          </p:cNvSpPr>
          <p:nvPr>
            <p:ph type="title"/>
          </p:nvPr>
        </p:nvSpPr>
        <p:spPr/>
        <p:txBody>
          <a:bodyPr/>
          <a:lstStyle/>
          <a:p>
            <a:r>
              <a:rPr lang="en-CA" dirty="0" smtClean="0"/>
              <a:t>Background II</a:t>
            </a:r>
            <a:endParaRPr lang="en-US" dirty="0"/>
          </a:p>
        </p:txBody>
      </p:sp>
    </p:spTree>
    <p:extLst>
      <p:ext uri="{BB962C8B-B14F-4D97-AF65-F5344CB8AC3E}">
        <p14:creationId xmlns:p14="http://schemas.microsoft.com/office/powerpoint/2010/main" val="308712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712968" cy="4536504"/>
          </a:xfrm>
        </p:spPr>
        <p:txBody>
          <a:bodyPr>
            <a:noAutofit/>
          </a:bodyPr>
          <a:lstStyle/>
          <a:p>
            <a:pPr marL="0" indent="0">
              <a:buNone/>
            </a:pPr>
            <a:r>
              <a:rPr lang="en-CA" sz="3200" dirty="0" smtClean="0"/>
              <a:t>2010s bursts of rapid growth</a:t>
            </a:r>
            <a:endParaRPr lang="en-US" sz="3200" dirty="0"/>
          </a:p>
          <a:p>
            <a:r>
              <a:rPr lang="en-CA" sz="3200" dirty="0"/>
              <a:t>N</a:t>
            </a:r>
            <a:r>
              <a:rPr lang="en-CA" sz="3200" dirty="0" smtClean="0"/>
              <a:t>eoliberal </a:t>
            </a:r>
            <a:r>
              <a:rPr lang="en-CA" sz="3200" dirty="0"/>
              <a:t>public policies </a:t>
            </a:r>
            <a:r>
              <a:rPr lang="en-CA" sz="3200" dirty="0" smtClean="0"/>
              <a:t>had limited infrastructure </a:t>
            </a:r>
            <a:r>
              <a:rPr lang="en-CA" sz="3200" dirty="0"/>
              <a:t>and </a:t>
            </a:r>
            <a:r>
              <a:rPr lang="en-CA" sz="3200" dirty="0" smtClean="0"/>
              <a:t>program investments</a:t>
            </a:r>
          </a:p>
          <a:p>
            <a:r>
              <a:rPr lang="en-US" sz="3200" dirty="0" smtClean="0"/>
              <a:t>Absence of a comprehensive </a:t>
            </a:r>
            <a:r>
              <a:rPr lang="en-US" sz="3200" dirty="0"/>
              <a:t>strategy </a:t>
            </a:r>
            <a:r>
              <a:rPr lang="en-US" sz="3200" dirty="0" smtClean="0"/>
              <a:t>for rapidly </a:t>
            </a:r>
            <a:r>
              <a:rPr lang="en-US" sz="3200" dirty="0"/>
              <a:t>growing </a:t>
            </a:r>
            <a:r>
              <a:rPr lang="en-US" sz="3200" dirty="0" smtClean="0"/>
              <a:t>communities</a:t>
            </a:r>
          </a:p>
          <a:p>
            <a:r>
              <a:rPr lang="en-US" sz="3200" dirty="0" smtClean="0"/>
              <a:t>Prompted pursuits for </a:t>
            </a:r>
            <a:r>
              <a:rPr lang="en-US" sz="3200" dirty="0"/>
              <a:t>greater voice in decision-making </a:t>
            </a:r>
            <a:r>
              <a:rPr lang="en-US" sz="3200" dirty="0" smtClean="0"/>
              <a:t>/ governance arrangements</a:t>
            </a:r>
          </a:p>
        </p:txBody>
      </p:sp>
      <p:sp>
        <p:nvSpPr>
          <p:cNvPr id="3" name="Title 2"/>
          <p:cNvSpPr>
            <a:spLocks noGrp="1"/>
          </p:cNvSpPr>
          <p:nvPr>
            <p:ph type="title"/>
          </p:nvPr>
        </p:nvSpPr>
        <p:spPr/>
        <p:txBody>
          <a:bodyPr/>
          <a:lstStyle/>
          <a:p>
            <a:r>
              <a:rPr lang="en-CA" dirty="0" smtClean="0"/>
              <a:t>Background III</a:t>
            </a:r>
            <a:endParaRPr lang="en-US" dirty="0"/>
          </a:p>
        </p:txBody>
      </p:sp>
    </p:spTree>
    <p:extLst>
      <p:ext uri="{BB962C8B-B14F-4D97-AF65-F5344CB8AC3E}">
        <p14:creationId xmlns:p14="http://schemas.microsoft.com/office/powerpoint/2010/main" val="1663662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7504" y="2780928"/>
            <a:ext cx="4392488" cy="2917399"/>
          </a:xfrm>
        </p:spPr>
      </p:pic>
      <p:sp>
        <p:nvSpPr>
          <p:cNvPr id="3" name="Title 2"/>
          <p:cNvSpPr>
            <a:spLocks noGrp="1"/>
          </p:cNvSpPr>
          <p:nvPr>
            <p:ph type="title"/>
          </p:nvPr>
        </p:nvSpPr>
        <p:spPr/>
        <p:txBody>
          <a:bodyPr/>
          <a:lstStyle/>
          <a:p>
            <a:r>
              <a:rPr lang="en-CA" dirty="0" smtClean="0"/>
              <a:t>Case Study: Kitimat, BC</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016" y="2780928"/>
            <a:ext cx="4394044" cy="2918432"/>
          </a:xfrm>
          <a:prstGeom prst="rect">
            <a:avLst/>
          </a:prstGeom>
        </p:spPr>
      </p:pic>
    </p:spTree>
    <p:extLst>
      <p:ext uri="{BB962C8B-B14F-4D97-AF65-F5344CB8AC3E}">
        <p14:creationId xmlns:p14="http://schemas.microsoft.com/office/powerpoint/2010/main" val="3400437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187624" y="0"/>
            <a:ext cx="6624735" cy="6858000"/>
          </a:xfrm>
          <a:prstGeom prst="rect">
            <a:avLst/>
          </a:prstGeom>
        </p:spPr>
      </p:pic>
    </p:spTree>
    <p:extLst>
      <p:ext uri="{BB962C8B-B14F-4D97-AF65-F5344CB8AC3E}">
        <p14:creationId xmlns:p14="http://schemas.microsoft.com/office/powerpoint/2010/main" val="3542785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712967" cy="4365104"/>
          </a:xfrm>
        </p:spPr>
        <p:txBody>
          <a:bodyPr>
            <a:normAutofit/>
          </a:bodyPr>
          <a:lstStyle/>
          <a:p>
            <a:r>
              <a:rPr lang="en-CA" dirty="0" smtClean="0"/>
              <a:t>Industrial </a:t>
            </a:r>
            <a:r>
              <a:rPr lang="en-CA" dirty="0"/>
              <a:t>base </a:t>
            </a:r>
            <a:r>
              <a:rPr lang="en-CA" dirty="0" smtClean="0"/>
              <a:t>: Alcan aluminum smelter (1950s), </a:t>
            </a:r>
            <a:r>
              <a:rPr lang="en-CA" dirty="0" err="1" smtClean="0"/>
              <a:t>Eurocan’s</a:t>
            </a:r>
            <a:r>
              <a:rPr lang="en-CA" dirty="0" smtClean="0"/>
              <a:t> </a:t>
            </a:r>
            <a:r>
              <a:rPr lang="en-CA" dirty="0"/>
              <a:t>pulp and paper mill (1967</a:t>
            </a:r>
            <a:r>
              <a:rPr lang="en-CA" dirty="0" smtClean="0"/>
              <a:t>), </a:t>
            </a:r>
            <a:r>
              <a:rPr lang="en-CA" dirty="0"/>
              <a:t>and </a:t>
            </a:r>
            <a:r>
              <a:rPr lang="en-CA" dirty="0" err="1" smtClean="0"/>
              <a:t>Methanex</a:t>
            </a:r>
            <a:r>
              <a:rPr lang="en-CA" dirty="0" smtClean="0"/>
              <a:t> </a:t>
            </a:r>
            <a:r>
              <a:rPr lang="en-CA" dirty="0"/>
              <a:t>methanol and ammonia production (1980s</a:t>
            </a:r>
            <a:r>
              <a:rPr lang="en-CA" dirty="0" smtClean="0"/>
              <a:t>)</a:t>
            </a:r>
            <a:endParaRPr lang="en-US" dirty="0"/>
          </a:p>
          <a:p>
            <a:r>
              <a:rPr lang="en-CA" dirty="0" err="1" smtClean="0"/>
              <a:t>Methanex</a:t>
            </a:r>
            <a:r>
              <a:rPr lang="en-CA" dirty="0" smtClean="0"/>
              <a:t> </a:t>
            </a:r>
            <a:r>
              <a:rPr lang="en-CA" dirty="0"/>
              <a:t>(2005</a:t>
            </a:r>
            <a:r>
              <a:rPr lang="en-CA" dirty="0" smtClean="0"/>
              <a:t>) </a:t>
            </a:r>
            <a:r>
              <a:rPr lang="en-CA" dirty="0"/>
              <a:t>and </a:t>
            </a:r>
            <a:r>
              <a:rPr lang="en-CA" dirty="0" err="1"/>
              <a:t>Eurocan</a:t>
            </a:r>
            <a:r>
              <a:rPr lang="en-CA" dirty="0"/>
              <a:t> (2010</a:t>
            </a:r>
            <a:r>
              <a:rPr lang="en-CA" dirty="0" smtClean="0"/>
              <a:t>) closures </a:t>
            </a:r>
            <a:r>
              <a:rPr lang="en-US" dirty="0" smtClean="0"/>
              <a:t>– loss </a:t>
            </a:r>
            <a:r>
              <a:rPr lang="en-US" dirty="0"/>
              <a:t>of 662 </a:t>
            </a:r>
            <a:r>
              <a:rPr lang="en-US" dirty="0" smtClean="0"/>
              <a:t>jobs</a:t>
            </a:r>
          </a:p>
          <a:p>
            <a:r>
              <a:rPr lang="en-CA" dirty="0"/>
              <a:t>In 2010, Rio Tinto Alcan (RTA) announced the Kitimat Modernization Project  at a cost of $4.8 billion</a:t>
            </a:r>
          </a:p>
          <a:p>
            <a:pPr lvl="1"/>
            <a:r>
              <a:rPr lang="en-CA" dirty="0"/>
              <a:t>Required roughly 3,500 construction </a:t>
            </a:r>
            <a:r>
              <a:rPr lang="en-CA" dirty="0" smtClean="0"/>
              <a:t>workers</a:t>
            </a:r>
          </a:p>
          <a:p>
            <a:pPr lvl="1"/>
            <a:r>
              <a:rPr lang="en-CA" dirty="0" smtClean="0"/>
              <a:t>Roughly </a:t>
            </a:r>
            <a:r>
              <a:rPr lang="en-CA" dirty="0"/>
              <a:t>1,000 permanent </a:t>
            </a:r>
            <a:r>
              <a:rPr lang="en-CA" dirty="0" smtClean="0"/>
              <a:t>jobs</a:t>
            </a:r>
            <a:endParaRPr lang="en-CA" dirty="0"/>
          </a:p>
          <a:p>
            <a:r>
              <a:rPr lang="en-CA" dirty="0" smtClean="0"/>
              <a:t>Other proposed industry projects: </a:t>
            </a:r>
          </a:p>
          <a:p>
            <a:pPr lvl="1"/>
            <a:r>
              <a:rPr lang="en-CA" dirty="0" smtClean="0"/>
              <a:t>Port </a:t>
            </a:r>
            <a:r>
              <a:rPr lang="en-CA" dirty="0"/>
              <a:t>for </a:t>
            </a:r>
            <a:r>
              <a:rPr lang="en-CA" dirty="0" smtClean="0"/>
              <a:t>proposed </a:t>
            </a:r>
            <a:r>
              <a:rPr lang="en-CA" dirty="0"/>
              <a:t>oil / bitumen / condensate pipeline </a:t>
            </a:r>
            <a:r>
              <a:rPr lang="en-CA" dirty="0" smtClean="0"/>
              <a:t>/ LNG projects</a:t>
            </a:r>
            <a:endParaRPr lang="en-US" dirty="0"/>
          </a:p>
        </p:txBody>
      </p:sp>
      <p:sp>
        <p:nvSpPr>
          <p:cNvPr id="3" name="Title 2"/>
          <p:cNvSpPr>
            <a:spLocks noGrp="1"/>
          </p:cNvSpPr>
          <p:nvPr>
            <p:ph type="title"/>
          </p:nvPr>
        </p:nvSpPr>
        <p:spPr/>
        <p:txBody>
          <a:bodyPr/>
          <a:lstStyle/>
          <a:p>
            <a:r>
              <a:rPr lang="en-CA" dirty="0" smtClean="0"/>
              <a:t>Context: Kitimat, BC</a:t>
            </a:r>
            <a:endParaRPr lang="en-US" dirty="0"/>
          </a:p>
        </p:txBody>
      </p:sp>
    </p:spTree>
    <p:extLst>
      <p:ext uri="{BB962C8B-B14F-4D97-AF65-F5344CB8AC3E}">
        <p14:creationId xmlns:p14="http://schemas.microsoft.com/office/powerpoint/2010/main" val="1229006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204864"/>
            <a:ext cx="8964488" cy="4653136"/>
          </a:xfrm>
        </p:spPr>
        <p:txBody>
          <a:bodyPr>
            <a:normAutofit/>
          </a:bodyPr>
          <a:lstStyle/>
          <a:p>
            <a:r>
              <a:rPr lang="en-US" sz="2800" dirty="0"/>
              <a:t>Since 2012, 5</a:t>
            </a:r>
            <a:r>
              <a:rPr lang="en-US" sz="2800" dirty="0" smtClean="0"/>
              <a:t> annual field </a:t>
            </a:r>
            <a:r>
              <a:rPr lang="en-US" sz="2800" dirty="0"/>
              <a:t>research visits </a:t>
            </a:r>
            <a:endParaRPr lang="en-US" sz="2800" dirty="0" smtClean="0"/>
          </a:p>
          <a:p>
            <a:r>
              <a:rPr lang="en-US" sz="2800" dirty="0" smtClean="0"/>
              <a:t>During </a:t>
            </a:r>
            <a:r>
              <a:rPr lang="en-US" sz="2800" dirty="0"/>
              <a:t>each visit, </a:t>
            </a:r>
            <a:r>
              <a:rPr lang="en-US" sz="2800" dirty="0" smtClean="0"/>
              <a:t>conducted </a:t>
            </a:r>
            <a:r>
              <a:rPr lang="en-US" sz="2800" dirty="0"/>
              <a:t>between 37 and 45 interviews, for a total of 204 </a:t>
            </a:r>
            <a:r>
              <a:rPr lang="en-US" sz="2800" dirty="0" smtClean="0"/>
              <a:t>interviews</a:t>
            </a:r>
          </a:p>
          <a:p>
            <a:pPr lvl="1"/>
            <a:r>
              <a:rPr lang="en-US" sz="2400" dirty="0"/>
              <a:t>R</a:t>
            </a:r>
            <a:r>
              <a:rPr lang="en-US" sz="2400" dirty="0" smtClean="0"/>
              <a:t>esidents</a:t>
            </a:r>
            <a:r>
              <a:rPr lang="en-US" sz="2400" dirty="0"/>
              <a:t>, service providers, local government </a:t>
            </a:r>
            <a:r>
              <a:rPr lang="en-US" sz="2400" dirty="0" smtClean="0"/>
              <a:t>leaders / staff, </a:t>
            </a:r>
            <a:r>
              <a:rPr lang="en-US" sz="2400" dirty="0"/>
              <a:t>industry </a:t>
            </a:r>
            <a:r>
              <a:rPr lang="en-US" sz="2400" dirty="0" smtClean="0"/>
              <a:t>reps</a:t>
            </a:r>
            <a:r>
              <a:rPr lang="en-US" sz="2400" dirty="0"/>
              <a:t>, business leaders, and </a:t>
            </a:r>
            <a:r>
              <a:rPr lang="en-US" sz="2400" dirty="0" smtClean="0"/>
              <a:t>community groups </a:t>
            </a:r>
          </a:p>
          <a:p>
            <a:r>
              <a:rPr lang="en-US" sz="2800" dirty="0" smtClean="0"/>
              <a:t>Tracked </a:t>
            </a:r>
            <a:r>
              <a:rPr lang="en-US" sz="2800" dirty="0"/>
              <a:t>changes in </a:t>
            </a:r>
            <a:r>
              <a:rPr lang="en-US" sz="2800" dirty="0" smtClean="0"/>
              <a:t>community </a:t>
            </a:r>
            <a:r>
              <a:rPr lang="en-US" sz="2800" dirty="0"/>
              <a:t>engagement and </a:t>
            </a:r>
            <a:r>
              <a:rPr lang="en-US" sz="2800" dirty="0" smtClean="0"/>
              <a:t>capacity, collaborative </a:t>
            </a:r>
            <a:r>
              <a:rPr lang="en-US" sz="2800" dirty="0"/>
              <a:t>working and governance </a:t>
            </a:r>
            <a:r>
              <a:rPr lang="en-US" sz="2800" dirty="0" smtClean="0"/>
              <a:t>relationships, </a:t>
            </a:r>
            <a:r>
              <a:rPr lang="en-US" sz="2800" dirty="0"/>
              <a:t>and </a:t>
            </a:r>
            <a:r>
              <a:rPr lang="en-US" sz="2800" dirty="0" smtClean="0"/>
              <a:t>strategic </a:t>
            </a:r>
            <a:r>
              <a:rPr lang="en-US" sz="2800" dirty="0"/>
              <a:t>actions and </a:t>
            </a:r>
            <a:r>
              <a:rPr lang="en-US" sz="2800" dirty="0" smtClean="0"/>
              <a:t>investments </a:t>
            </a:r>
          </a:p>
          <a:p>
            <a:r>
              <a:rPr lang="en-US" sz="2800" dirty="0" smtClean="0"/>
              <a:t>Latent </a:t>
            </a:r>
            <a:r>
              <a:rPr lang="en-US" sz="2800" dirty="0"/>
              <a:t>and manifest content </a:t>
            </a:r>
            <a:r>
              <a:rPr lang="en-US" sz="2800" dirty="0" smtClean="0"/>
              <a:t>analysis</a:t>
            </a:r>
            <a:endParaRPr lang="en-US" dirty="0"/>
          </a:p>
        </p:txBody>
      </p:sp>
      <p:sp>
        <p:nvSpPr>
          <p:cNvPr id="3" name="Title 2"/>
          <p:cNvSpPr>
            <a:spLocks noGrp="1"/>
          </p:cNvSpPr>
          <p:nvPr>
            <p:ph type="title"/>
          </p:nvPr>
        </p:nvSpPr>
        <p:spPr/>
        <p:txBody>
          <a:bodyPr/>
          <a:lstStyle/>
          <a:p>
            <a:r>
              <a:rPr lang="en-CA" dirty="0" smtClean="0"/>
              <a:t>Study Design</a:t>
            </a:r>
            <a:endParaRPr lang="en-US" dirty="0"/>
          </a:p>
        </p:txBody>
      </p:sp>
    </p:spTree>
    <p:extLst>
      <p:ext uri="{BB962C8B-B14F-4D97-AF65-F5344CB8AC3E}">
        <p14:creationId xmlns:p14="http://schemas.microsoft.com/office/powerpoint/2010/main" val="46377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694</TotalTime>
  <Words>1324</Words>
  <Application>Microsoft Office PowerPoint</Application>
  <PresentationFormat>On-screen Show (4:3)</PresentationFormat>
  <Paragraphs>166</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Waveform</vt:lpstr>
      <vt:lpstr>Restructuring of Rural Governance in a Rapidly Growing Resource Town: The Case of Kitimat, BC, Canada</vt:lpstr>
      <vt:lpstr>Outline</vt:lpstr>
      <vt:lpstr>Background I</vt:lpstr>
      <vt:lpstr>Background II</vt:lpstr>
      <vt:lpstr>Background III</vt:lpstr>
      <vt:lpstr>Case Study: Kitimat, BC</vt:lpstr>
      <vt:lpstr>PowerPoint Presentation</vt:lpstr>
      <vt:lpstr>Context: Kitimat, BC</vt:lpstr>
      <vt:lpstr>Study Design</vt:lpstr>
      <vt:lpstr>Findings</vt:lpstr>
      <vt:lpstr>Neoliberal Public Policy Shift I</vt:lpstr>
      <vt:lpstr>Neoliberal Public Policy Shift II</vt:lpstr>
      <vt:lpstr>Managerialism to Entrepreneurialism I</vt:lpstr>
      <vt:lpstr>Managerialism to Entrepreneurialism II</vt:lpstr>
      <vt:lpstr>PowerPoint Presentation</vt:lpstr>
      <vt:lpstr>Managerialism to Entrepreneurialism III</vt:lpstr>
      <vt:lpstr>From Government to Governance I</vt:lpstr>
      <vt:lpstr>PowerPoint Presentation</vt:lpstr>
      <vt:lpstr>From Government to Governance II</vt:lpstr>
      <vt:lpstr>From Government to Governance III</vt:lpstr>
      <vt:lpstr>From Government to Governance IV</vt:lpstr>
      <vt:lpstr>Discussion: Senior Government</vt:lpstr>
      <vt:lpstr>Discussion: Community Governance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Restructuring of Rural Governance in a Rapidly Growing Resource Town: The Case of Kitimat, BC, Canada</dc:title>
  <dc:creator>UNBC</dc:creator>
  <cp:lastModifiedBy>setup</cp:lastModifiedBy>
  <cp:revision>43</cp:revision>
  <dcterms:created xsi:type="dcterms:W3CDTF">2017-07-14T17:44:12Z</dcterms:created>
  <dcterms:modified xsi:type="dcterms:W3CDTF">2017-09-20T22:17:31Z</dcterms:modified>
</cp:coreProperties>
</file>