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736" r:id="rId2"/>
    <p:sldId id="630" r:id="rId3"/>
    <p:sldId id="737" r:id="rId4"/>
    <p:sldId id="739" r:id="rId5"/>
    <p:sldId id="741" r:id="rId6"/>
    <p:sldId id="742" r:id="rId7"/>
    <p:sldId id="743" r:id="rId8"/>
    <p:sldId id="745" r:id="rId9"/>
    <p:sldId id="746" r:id="rId10"/>
    <p:sldId id="740" r:id="rId11"/>
    <p:sldId id="806" r:id="rId12"/>
    <p:sldId id="711" r:id="rId13"/>
    <p:sldId id="747" r:id="rId14"/>
    <p:sldId id="773" r:id="rId15"/>
    <p:sldId id="774" r:id="rId16"/>
    <p:sldId id="775" r:id="rId17"/>
    <p:sldId id="776" r:id="rId18"/>
    <p:sldId id="777" r:id="rId19"/>
    <p:sldId id="778" r:id="rId20"/>
    <p:sldId id="779" r:id="rId21"/>
    <p:sldId id="780" r:id="rId22"/>
    <p:sldId id="781" r:id="rId23"/>
    <p:sldId id="782" r:id="rId24"/>
    <p:sldId id="786" r:id="rId25"/>
    <p:sldId id="787" r:id="rId26"/>
    <p:sldId id="790" r:id="rId27"/>
    <p:sldId id="791" r:id="rId28"/>
    <p:sldId id="792" r:id="rId29"/>
    <p:sldId id="803" r:id="rId30"/>
    <p:sldId id="750" r:id="rId31"/>
    <p:sldId id="751" r:id="rId32"/>
    <p:sldId id="752" r:id="rId33"/>
    <p:sldId id="753" r:id="rId34"/>
    <p:sldId id="808" r:id="rId35"/>
    <p:sldId id="760" r:id="rId36"/>
    <p:sldId id="761" r:id="rId37"/>
    <p:sldId id="762" r:id="rId38"/>
    <p:sldId id="763" r:id="rId39"/>
    <p:sldId id="764" r:id="rId40"/>
    <p:sldId id="765" r:id="rId41"/>
    <p:sldId id="766" r:id="rId42"/>
    <p:sldId id="767" r:id="rId43"/>
    <p:sldId id="768" r:id="rId44"/>
    <p:sldId id="769" r:id="rId45"/>
    <p:sldId id="770" r:id="rId46"/>
    <p:sldId id="771" r:id="rId47"/>
    <p:sldId id="772" r:id="rId48"/>
    <p:sldId id="668" r:id="rId49"/>
    <p:sldId id="730" r:id="rId50"/>
    <p:sldId id="731" r:id="rId51"/>
    <p:sldId id="732" r:id="rId52"/>
    <p:sldId id="733" r:id="rId53"/>
    <p:sldId id="729" r:id="rId54"/>
    <p:sldId id="754" r:id="rId55"/>
    <p:sldId id="755" r:id="rId56"/>
    <p:sldId id="756" r:id="rId57"/>
    <p:sldId id="804" r:id="rId58"/>
    <p:sldId id="805" r:id="rId59"/>
  </p:sldIdLst>
  <p:sldSz cx="9144000" cy="6858000" type="screen4x3"/>
  <p:notesSz cx="7010400" cy="92964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9" autoAdjust="0"/>
    <p:restoredTop sz="67890" autoAdjust="0"/>
  </p:normalViewPr>
  <p:slideViewPr>
    <p:cSldViewPr snapToGrid="0" snapToObjects="1">
      <p:cViewPr varScale="1">
        <p:scale>
          <a:sx n="89" d="100"/>
          <a:sy n="89" d="100"/>
        </p:scale>
        <p:origin x="225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Buttle\Desktop\CBRDI\BRE\Regional%20Report\Graphs\Figure%2016%20Biz%20Plan.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JButtle\Desktop\CBRDI\BRE\Regional%20Report\Graphs\Figure%2062%20Site%20adeq.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pieChart>
        <c:varyColors val="1"/>
        <c:ser>
          <c:idx val="0"/>
          <c:order val="0"/>
          <c:cat>
            <c:strRef>
              <c:f>Sheet1!$A$1:$A$3</c:f>
              <c:strCache>
                <c:ptCount val="2"/>
                <c:pt idx="0">
                  <c:v>Yes</c:v>
                </c:pt>
                <c:pt idx="1">
                  <c:v>No</c:v>
                </c:pt>
              </c:strCache>
            </c:strRef>
          </c:cat>
          <c:val>
            <c:numRef>
              <c:f>Sheet1!$B$1:$B$3</c:f>
              <c:numCache>
                <c:formatCode>0%</c:formatCode>
                <c:ptCount val="3"/>
                <c:pt idx="0">
                  <c:v>0.56999999999999995</c:v>
                </c:pt>
                <c:pt idx="1">
                  <c:v>0.43</c:v>
                </c:pt>
              </c:numCache>
            </c:numRef>
          </c:val>
          <c:extLst>
            <c:ext xmlns:c16="http://schemas.microsoft.com/office/drawing/2014/chart" uri="{C3380CC4-5D6E-409C-BE32-E72D297353CC}">
              <c16:uniqueId val="{00000000-6DA2-4D24-88C1-9E09425EAA97}"/>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pieChart>
        <c:varyColors val="1"/>
        <c:ser>
          <c:idx val="0"/>
          <c:order val="0"/>
          <c:dLbls>
            <c:dLbl>
              <c:idx val="1"/>
              <c:layout>
                <c:manualLayout>
                  <c:x val="-0.19695163104611929"/>
                  <c:y val="-5.9678000020112427E-2"/>
                </c:manualLayout>
              </c:layout>
              <c:tx>
                <c:rich>
                  <a:bodyPr/>
                  <a:lstStyle/>
                  <a:p>
                    <a:r>
                      <a:rPr lang="en-US"/>
                      <a:t>66%</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DC-45A0-9EAB-354232044057}"/>
                </c:ext>
              </c:extLst>
            </c:dLbl>
            <c:dLbl>
              <c:idx val="2"/>
              <c:layout>
                <c:manualLayout>
                  <c:x val="0.1178827646544182"/>
                  <c:y val="0.17953520177793869"/>
                </c:manualLayout>
              </c:layout>
              <c:tx>
                <c:rich>
                  <a:bodyPr/>
                  <a:lstStyle/>
                  <a:p>
                    <a:r>
                      <a:rPr lang="en-US"/>
                      <a:t>32%</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DC-45A0-9EAB-354232044057}"/>
                </c:ext>
              </c:extLst>
            </c:dLbl>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Sheet1!$A$1:$A$3</c:f>
              <c:strCache>
                <c:ptCount val="3"/>
                <c:pt idx="0">
                  <c:v>in the next three years?: Is your current site adequate for the proposed expansion?</c:v>
                </c:pt>
                <c:pt idx="1">
                  <c:v>Yes</c:v>
                </c:pt>
                <c:pt idx="2">
                  <c:v>No</c:v>
                </c:pt>
              </c:strCache>
            </c:strRef>
          </c:cat>
          <c:val>
            <c:numRef>
              <c:f>Sheet1!$B$1:$B$3</c:f>
              <c:numCache>
                <c:formatCode>General</c:formatCode>
                <c:ptCount val="3"/>
                <c:pt idx="1">
                  <c:v>227</c:v>
                </c:pt>
                <c:pt idx="2">
                  <c:v>111</c:v>
                </c:pt>
              </c:numCache>
            </c:numRef>
          </c:val>
          <c:extLst>
            <c:ext xmlns:c16="http://schemas.microsoft.com/office/drawing/2014/chart" uri="{C3380CC4-5D6E-409C-BE32-E72D297353CC}">
              <c16:uniqueId val="{00000002-BADC-45A0-9EAB-354232044057}"/>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416318976064201"/>
          <c:y val="0.102230184069234"/>
          <c:w val="0.44524867459296702"/>
          <c:h val="0.77886293874282597"/>
        </c:manualLayout>
      </c:layout>
      <c:radarChart>
        <c:radarStyle val="marker"/>
        <c:varyColors val="0"/>
        <c:ser>
          <c:idx val="0"/>
          <c:order val="0"/>
          <c:tx>
            <c:strRef>
              <c:f>Sheet1!$B$5</c:f>
              <c:strCache>
                <c:ptCount val="1"/>
                <c:pt idx="0">
                  <c:v>EDPs (n=20)</c:v>
                </c:pt>
              </c:strCache>
            </c:strRef>
          </c:tx>
          <c:spPr>
            <a:ln w="66675">
              <a:solidFill>
                <a:schemeClr val="accent1"/>
              </a:solidFill>
            </a:ln>
          </c:spPr>
          <c:marker>
            <c:symbol val="none"/>
          </c:marker>
          <c:cat>
            <c:strRef>
              <c:f>Sheet1!$A$6:$A$18</c:f>
              <c:strCache>
                <c:ptCount val="13"/>
                <c:pt idx="0">
                  <c:v>Shared Vision</c:v>
                </c:pt>
                <c:pt idx="1">
                  <c:v>Current &amp; Connected ED Plan</c:v>
                </c:pt>
                <c:pt idx="2">
                  <c:v>Track Record of ED Success</c:v>
                </c:pt>
                <c:pt idx="3">
                  <c:v>Elected Officials - Strategically Lead</c:v>
                </c:pt>
                <c:pt idx="4">
                  <c:v>LG Staff - Strategically Lead</c:v>
                </c:pt>
                <c:pt idx="5">
                  <c:v>Human &amp; Financial Resources</c:v>
                </c:pt>
                <c:pt idx="6">
                  <c:v>Committed Leadership Advance ED Opportunities</c:v>
                </c:pt>
                <c:pt idx="7">
                  <c:v>Successful, Integrated Projects</c:v>
                </c:pt>
                <c:pt idx="8">
                  <c:v>Connected to Within Region Networks</c:v>
                </c:pt>
                <c:pt idx="9">
                  <c:v>Connected to External Networks</c:v>
                </c:pt>
                <c:pt idx="10">
                  <c:v>Involvement of Diverse Groups</c:v>
                </c:pt>
                <c:pt idx="11">
                  <c:v>High Level of Involvement in ED</c:v>
                </c:pt>
                <c:pt idx="12">
                  <c:v>Businesses Actively Informing ED</c:v>
                </c:pt>
              </c:strCache>
            </c:strRef>
          </c:cat>
          <c:val>
            <c:numRef>
              <c:f>Sheet1!$B$6:$B$18</c:f>
              <c:numCache>
                <c:formatCode>General</c:formatCode>
                <c:ptCount val="13"/>
                <c:pt idx="0">
                  <c:v>54</c:v>
                </c:pt>
                <c:pt idx="1">
                  <c:v>49</c:v>
                </c:pt>
                <c:pt idx="2">
                  <c:v>90</c:v>
                </c:pt>
                <c:pt idx="3">
                  <c:v>15</c:v>
                </c:pt>
                <c:pt idx="4">
                  <c:v>48</c:v>
                </c:pt>
                <c:pt idx="5">
                  <c:v>57</c:v>
                </c:pt>
                <c:pt idx="6">
                  <c:v>67</c:v>
                </c:pt>
                <c:pt idx="7">
                  <c:v>38</c:v>
                </c:pt>
                <c:pt idx="8">
                  <c:v>76</c:v>
                </c:pt>
                <c:pt idx="9">
                  <c:v>47</c:v>
                </c:pt>
                <c:pt idx="10">
                  <c:v>65</c:v>
                </c:pt>
                <c:pt idx="11">
                  <c:v>62</c:v>
                </c:pt>
                <c:pt idx="12">
                  <c:v>50</c:v>
                </c:pt>
              </c:numCache>
            </c:numRef>
          </c:val>
          <c:extLst>
            <c:ext xmlns:c16="http://schemas.microsoft.com/office/drawing/2014/chart" uri="{C3380CC4-5D6E-409C-BE32-E72D297353CC}">
              <c16:uniqueId val="{00000000-CF2E-4290-A3D1-FE01507F5609}"/>
            </c:ext>
          </c:extLst>
        </c:ser>
        <c:ser>
          <c:idx val="1"/>
          <c:order val="1"/>
          <c:tx>
            <c:strRef>
              <c:f>Sheet1!$C$5</c:f>
              <c:strCache>
                <c:ptCount val="1"/>
                <c:pt idx="0">
                  <c:v>Local Government (n=98)</c:v>
                </c:pt>
              </c:strCache>
            </c:strRef>
          </c:tx>
          <c:spPr>
            <a:ln w="66675">
              <a:solidFill>
                <a:schemeClr val="accent3">
                  <a:lumMod val="50000"/>
                </a:schemeClr>
              </a:solidFill>
            </a:ln>
          </c:spPr>
          <c:marker>
            <c:symbol val="none"/>
          </c:marker>
          <c:cat>
            <c:strRef>
              <c:f>Sheet1!$A$6:$A$18</c:f>
              <c:strCache>
                <c:ptCount val="13"/>
                <c:pt idx="0">
                  <c:v>Shared Vision</c:v>
                </c:pt>
                <c:pt idx="1">
                  <c:v>Current &amp; Connected ED Plan</c:v>
                </c:pt>
                <c:pt idx="2">
                  <c:v>Track Record of ED Success</c:v>
                </c:pt>
                <c:pt idx="3">
                  <c:v>Elected Officials - Strategically Lead</c:v>
                </c:pt>
                <c:pt idx="4">
                  <c:v>LG Staff - Strategically Lead</c:v>
                </c:pt>
                <c:pt idx="5">
                  <c:v>Human &amp; Financial Resources</c:v>
                </c:pt>
                <c:pt idx="6">
                  <c:v>Committed Leadership Advance ED Opportunities</c:v>
                </c:pt>
                <c:pt idx="7">
                  <c:v>Successful, Integrated Projects</c:v>
                </c:pt>
                <c:pt idx="8">
                  <c:v>Connected to Within Region Networks</c:v>
                </c:pt>
                <c:pt idx="9">
                  <c:v>Connected to External Networks</c:v>
                </c:pt>
                <c:pt idx="10">
                  <c:v>Involvement of Diverse Groups</c:v>
                </c:pt>
                <c:pt idx="11">
                  <c:v>High Level of Involvement in ED</c:v>
                </c:pt>
                <c:pt idx="12">
                  <c:v>Businesses Actively Informing ED</c:v>
                </c:pt>
              </c:strCache>
            </c:strRef>
          </c:cat>
          <c:val>
            <c:numRef>
              <c:f>Sheet1!$C$6:$C$18</c:f>
              <c:numCache>
                <c:formatCode>General</c:formatCode>
                <c:ptCount val="13"/>
                <c:pt idx="0">
                  <c:v>60</c:v>
                </c:pt>
                <c:pt idx="1">
                  <c:v>39</c:v>
                </c:pt>
                <c:pt idx="2">
                  <c:v>56</c:v>
                </c:pt>
                <c:pt idx="3">
                  <c:v>43</c:v>
                </c:pt>
                <c:pt idx="4">
                  <c:v>56</c:v>
                </c:pt>
                <c:pt idx="5">
                  <c:v>33</c:v>
                </c:pt>
                <c:pt idx="6">
                  <c:v>78</c:v>
                </c:pt>
                <c:pt idx="7">
                  <c:v>47</c:v>
                </c:pt>
                <c:pt idx="8">
                  <c:v>66</c:v>
                </c:pt>
                <c:pt idx="9">
                  <c:v>52</c:v>
                </c:pt>
                <c:pt idx="10">
                  <c:v>45</c:v>
                </c:pt>
                <c:pt idx="11">
                  <c:v>46</c:v>
                </c:pt>
                <c:pt idx="12">
                  <c:v>36</c:v>
                </c:pt>
              </c:numCache>
            </c:numRef>
          </c:val>
          <c:extLst>
            <c:ext xmlns:c16="http://schemas.microsoft.com/office/drawing/2014/chart" uri="{C3380CC4-5D6E-409C-BE32-E72D297353CC}">
              <c16:uniqueId val="{00000001-CF2E-4290-A3D1-FE01507F5609}"/>
            </c:ext>
          </c:extLst>
        </c:ser>
        <c:dLbls>
          <c:showLegendKey val="0"/>
          <c:showVal val="0"/>
          <c:showCatName val="0"/>
          <c:showSerName val="0"/>
          <c:showPercent val="0"/>
          <c:showBubbleSize val="0"/>
        </c:dLbls>
        <c:axId val="388183176"/>
        <c:axId val="388183568"/>
      </c:radarChart>
      <c:catAx>
        <c:axId val="388183176"/>
        <c:scaling>
          <c:orientation val="minMax"/>
        </c:scaling>
        <c:delete val="0"/>
        <c:axPos val="b"/>
        <c:majorGridlines/>
        <c:numFmt formatCode="General" sourceLinked="0"/>
        <c:majorTickMark val="out"/>
        <c:minorTickMark val="none"/>
        <c:tickLblPos val="nextTo"/>
        <c:crossAx val="388183568"/>
        <c:crosses val="autoZero"/>
        <c:auto val="1"/>
        <c:lblAlgn val="ctr"/>
        <c:lblOffset val="100"/>
        <c:noMultiLvlLbl val="0"/>
      </c:catAx>
      <c:valAx>
        <c:axId val="388183568"/>
        <c:scaling>
          <c:orientation val="minMax"/>
          <c:max val="100"/>
        </c:scaling>
        <c:delete val="0"/>
        <c:axPos val="l"/>
        <c:majorGridlines/>
        <c:numFmt formatCode="General" sourceLinked="1"/>
        <c:majorTickMark val="cross"/>
        <c:minorTickMark val="none"/>
        <c:tickLblPos val="nextTo"/>
        <c:crossAx val="388183176"/>
        <c:crosses val="autoZero"/>
        <c:crossBetween val="between"/>
        <c:majorUnit val="20"/>
      </c:valAx>
    </c:plotArea>
    <c:legend>
      <c:legendPos val="r"/>
      <c:layout>
        <c:manualLayout>
          <c:xMode val="edge"/>
          <c:yMode val="edge"/>
          <c:x val="0.72812247074693304"/>
          <c:y val="0.85619480746132304"/>
          <c:w val="0.26627185745208098"/>
          <c:h val="0.117641696352493"/>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5">
            <a:lumMod val="50000"/>
          </a:schemeClr>
        </a:solidFill>
      </dgm:spPr>
      <dgm:t>
        <a:bodyPr/>
        <a:lstStyle/>
        <a:p>
          <a:r>
            <a:rPr lang="en-US" sz="1400" b="1" dirty="0" smtClean="0"/>
            <a:t>Economic Development Capacity</a:t>
          </a:r>
          <a:endParaRPr lang="en-US" sz="14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55CEE528-E0E8-544C-ACCE-D167EABF1CD3}">
      <dgm:prSet phldrT="[Text]" custT="1"/>
      <dgm:spPr/>
      <dgm:t>
        <a:bodyPr/>
        <a:lstStyle/>
        <a:p>
          <a:r>
            <a:rPr lang="en-US" sz="1400" dirty="0" smtClean="0"/>
            <a:t>Planning &amp; Action</a:t>
          </a:r>
          <a:endParaRPr lang="en-US" sz="1400" dirty="0"/>
        </a:p>
      </dgm:t>
    </dgm:pt>
    <dgm:pt modelId="{8BB2F1D5-1B1A-2B49-B6F2-EF34AD5216A5}" type="parTrans" cxnId="{36C25455-4E24-7C4C-A0EB-74A9AA4E099D}">
      <dgm:prSet custT="1"/>
      <dgm:spPr/>
      <dgm:t>
        <a:bodyPr/>
        <a:lstStyle/>
        <a:p>
          <a:endParaRPr lang="en-US" sz="1400"/>
        </a:p>
      </dgm:t>
    </dgm:pt>
    <dgm:pt modelId="{D011376E-2441-204E-8C05-46ADEBE5A54B}" type="sibTrans" cxnId="{36C25455-4E24-7C4C-A0EB-74A9AA4E099D}">
      <dgm:prSet/>
      <dgm:spPr/>
      <dgm:t>
        <a:bodyPr/>
        <a:lstStyle/>
        <a:p>
          <a:endParaRPr lang="en-US" sz="1400"/>
        </a:p>
      </dgm:t>
    </dgm:pt>
    <dgm:pt modelId="{696F2350-FC08-FF49-BC36-E16A1093011D}">
      <dgm:prSet phldrT="[Text]" custT="1"/>
      <dgm:spPr/>
      <dgm:t>
        <a:bodyPr/>
        <a:lstStyle/>
        <a:p>
          <a:r>
            <a:rPr lang="en-US" sz="1400" dirty="0" smtClean="0"/>
            <a:t>Governance &amp; Leadership</a:t>
          </a:r>
          <a:endParaRPr lang="en-US" sz="14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400" dirty="0" smtClean="0"/>
            <a:t>Networks &amp; Linkages</a:t>
          </a:r>
          <a:endParaRPr lang="en-US" sz="14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400" dirty="0" smtClean="0"/>
            <a:t>Engagement</a:t>
          </a:r>
          <a:endParaRPr lang="en-US" sz="14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34471" custScaleY="109293"/>
      <dgm:spPr/>
      <dgm:t>
        <a:bodyPr/>
        <a:lstStyle/>
        <a:p>
          <a:endParaRPr lang="en-US"/>
        </a:p>
      </dgm:t>
    </dgm:pt>
    <dgm:pt modelId="{0D1022E9-82CD-4247-BDFA-390753034DD4}" type="pres">
      <dgm:prSet presAssocID="{8BB2F1D5-1B1A-2B49-B6F2-EF34AD5216A5}" presName="Name9" presStyleLbl="parChTrans1D2" presStyleIdx="0" presStyleCnt="4"/>
      <dgm:spPr/>
      <dgm:t>
        <a:bodyPr/>
        <a:lstStyle/>
        <a:p>
          <a:endParaRPr lang="en-CA"/>
        </a:p>
      </dgm:t>
    </dgm:pt>
    <dgm:pt modelId="{A6B3BF2B-2FB9-9C48-AE87-0FE581D70266}" type="pres">
      <dgm:prSet presAssocID="{8BB2F1D5-1B1A-2B49-B6F2-EF34AD5216A5}" presName="connTx" presStyleLbl="parChTrans1D2" presStyleIdx="0" presStyleCnt="4"/>
      <dgm:spPr/>
      <dgm:t>
        <a:bodyPr/>
        <a:lstStyle/>
        <a:p>
          <a:endParaRPr lang="en-CA"/>
        </a:p>
      </dgm:t>
    </dgm:pt>
    <dgm:pt modelId="{3D5D7DA6-51BF-4B4A-8B08-5445AE471E07}" type="pres">
      <dgm:prSet presAssocID="{55CEE528-E0E8-544C-ACCE-D167EABF1CD3}" presName="node" presStyleLbl="node1" presStyleIdx="0" presStyleCnt="4" custScaleX="123869">
        <dgm:presLayoutVars>
          <dgm:bulletEnabled val="1"/>
        </dgm:presLayoutVars>
      </dgm:prSet>
      <dgm:spPr/>
      <dgm:t>
        <a:bodyPr/>
        <a:lstStyle/>
        <a:p>
          <a:endParaRPr lang="en-US"/>
        </a:p>
      </dgm:t>
    </dgm:pt>
    <dgm:pt modelId="{157D97A3-5045-834C-844F-D13EE88A695C}" type="pres">
      <dgm:prSet presAssocID="{A1755DD3-3248-B34F-9D03-409F214D6B32}" presName="Name9" presStyleLbl="parChTrans1D2" presStyleIdx="1" presStyleCnt="4"/>
      <dgm:spPr/>
      <dgm:t>
        <a:bodyPr/>
        <a:lstStyle/>
        <a:p>
          <a:endParaRPr lang="en-CA"/>
        </a:p>
      </dgm:t>
    </dgm:pt>
    <dgm:pt modelId="{0DFB8922-9B1E-444F-AEAF-DECE1C75837A}" type="pres">
      <dgm:prSet presAssocID="{A1755DD3-3248-B34F-9D03-409F214D6B32}" presName="connTx" presStyleLbl="parChTrans1D2" presStyleIdx="1" presStyleCnt="4"/>
      <dgm:spPr/>
      <dgm:t>
        <a:bodyPr/>
        <a:lstStyle/>
        <a:p>
          <a:endParaRPr lang="en-CA"/>
        </a:p>
      </dgm:t>
    </dgm:pt>
    <dgm:pt modelId="{FE89AE0E-E6DC-D245-B904-1DFB0BB8F751}" type="pres">
      <dgm:prSet presAssocID="{696F2350-FC08-FF49-BC36-E16A1093011D}" presName="node" presStyleLbl="node1" presStyleIdx="1" presStyleCnt="4" custScaleX="115175" custRadScaleRad="128178" custRadScaleInc="5123">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2" presStyleCnt="4"/>
      <dgm:spPr/>
      <dgm:t>
        <a:bodyPr/>
        <a:lstStyle/>
        <a:p>
          <a:endParaRPr lang="en-CA"/>
        </a:p>
      </dgm:t>
    </dgm:pt>
    <dgm:pt modelId="{E12CAA37-D50E-EA4C-912D-FC5A38D4F394}" type="pres">
      <dgm:prSet presAssocID="{69E4A71D-CCE5-8E47-82C0-FC17898FFB46}" presName="connTx" presStyleLbl="parChTrans1D2" presStyleIdx="2" presStyleCnt="4"/>
      <dgm:spPr/>
      <dgm:t>
        <a:bodyPr/>
        <a:lstStyle/>
        <a:p>
          <a:endParaRPr lang="en-CA"/>
        </a:p>
      </dgm:t>
    </dgm:pt>
    <dgm:pt modelId="{65BDE54B-8E53-DF4A-A0A0-5CF1D4ABBACF}" type="pres">
      <dgm:prSet presAssocID="{CB5E0D8E-31CC-2E49-852B-A174FBDD520D}" presName="node" presStyleLbl="node1" presStyleIdx="2" presStyleCnt="4"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3" presStyleCnt="4"/>
      <dgm:spPr/>
      <dgm:t>
        <a:bodyPr/>
        <a:lstStyle/>
        <a:p>
          <a:endParaRPr lang="en-CA"/>
        </a:p>
      </dgm:t>
    </dgm:pt>
    <dgm:pt modelId="{BF68702A-8FB3-D347-8AE7-4371FBBA6480}" type="pres">
      <dgm:prSet presAssocID="{E067DF02-8D03-C442-950F-B43B0D10169C}" presName="connTx" presStyleLbl="parChTrans1D2" presStyleIdx="3" presStyleCnt="4"/>
      <dgm:spPr/>
      <dgm:t>
        <a:bodyPr/>
        <a:lstStyle/>
        <a:p>
          <a:endParaRPr lang="en-CA"/>
        </a:p>
      </dgm:t>
    </dgm:pt>
    <dgm:pt modelId="{1F03144F-F54C-BA46-B244-2A90C66078FD}" type="pres">
      <dgm:prSet presAssocID="{8E311BC6-DF28-9948-B7AC-8FB56AD69123}" presName="node" presStyleLbl="node1" presStyleIdx="3" presStyleCnt="4" custScaleX="118144" custRadScaleRad="120309" custRadScaleInc="1264">
        <dgm:presLayoutVars>
          <dgm:bulletEnabled val="1"/>
        </dgm:presLayoutVars>
      </dgm:prSet>
      <dgm:spPr/>
      <dgm:t>
        <a:bodyPr/>
        <a:lstStyle/>
        <a:p>
          <a:endParaRPr lang="en-US"/>
        </a:p>
      </dgm:t>
    </dgm:pt>
  </dgm:ptLst>
  <dgm:cxnLst>
    <dgm:cxn modelId="{172E15D6-1503-410F-9745-2D911AE0747C}" type="presOf" srcId="{55CEE528-E0E8-544C-ACCE-D167EABF1CD3}" destId="{3D5D7DA6-51BF-4B4A-8B08-5445AE471E07}" srcOrd="0" destOrd="0" presId="urn:microsoft.com/office/officeart/2005/8/layout/radial1"/>
    <dgm:cxn modelId="{BE0D7D2A-B05A-4AD2-B736-CF40E891AA4A}" type="presOf" srcId="{8E311BC6-DF28-9948-B7AC-8FB56AD69123}" destId="{1F03144F-F54C-BA46-B244-2A90C66078FD}" srcOrd="0" destOrd="0" presId="urn:microsoft.com/office/officeart/2005/8/layout/radial1"/>
    <dgm:cxn modelId="{36C25455-4E24-7C4C-A0EB-74A9AA4E099D}" srcId="{562F7F98-9C41-EF40-83A7-A9589D1F9B61}" destId="{55CEE528-E0E8-544C-ACCE-D167EABF1CD3}" srcOrd="0" destOrd="0" parTransId="{8BB2F1D5-1B1A-2B49-B6F2-EF34AD5216A5}" sibTransId="{D011376E-2441-204E-8C05-46ADEBE5A54B}"/>
    <dgm:cxn modelId="{4AF9B88E-E820-45BF-9FC9-E79AF808AB04}" type="presOf" srcId="{69E4A71D-CCE5-8E47-82C0-FC17898FFB46}" destId="{E12CAA37-D50E-EA4C-912D-FC5A38D4F394}" srcOrd="1" destOrd="0" presId="urn:microsoft.com/office/officeart/2005/8/layout/radial1"/>
    <dgm:cxn modelId="{CFA666B0-7458-DF49-8BCE-446785AB08A4}" srcId="{562F7F98-9C41-EF40-83A7-A9589D1F9B61}" destId="{696F2350-FC08-FF49-BC36-E16A1093011D}" srcOrd="1" destOrd="0" parTransId="{A1755DD3-3248-B34F-9D03-409F214D6B32}" sibTransId="{DE6510E9-2838-7B44-B622-4D699338BD02}"/>
    <dgm:cxn modelId="{D2CEF31A-0D3F-49B6-89B4-384A4CCC4C8C}" type="presOf" srcId="{E067DF02-8D03-C442-950F-B43B0D10169C}" destId="{BF68702A-8FB3-D347-8AE7-4371FBBA6480}" srcOrd="1" destOrd="0" presId="urn:microsoft.com/office/officeart/2005/8/layout/radial1"/>
    <dgm:cxn modelId="{F43271EB-0054-3B4A-B830-C2919D1BB16B}" srcId="{562F7F98-9C41-EF40-83A7-A9589D1F9B61}" destId="{8E311BC6-DF28-9948-B7AC-8FB56AD69123}" srcOrd="3" destOrd="0" parTransId="{E067DF02-8D03-C442-950F-B43B0D10169C}" sibTransId="{ABE56317-9EED-8E4C-9EB6-C78C04E551D6}"/>
    <dgm:cxn modelId="{1A6CDEF2-4DC4-4978-B707-B25BEAD122BF}" type="presOf" srcId="{4ACBC3E9-240B-2940-9ABC-324F43A83662}" destId="{0F186A59-1822-9B42-91C7-20364BD642EC}" srcOrd="0" destOrd="0" presId="urn:microsoft.com/office/officeart/2005/8/layout/radial1"/>
    <dgm:cxn modelId="{AFAF9C59-0B5D-4F93-A7D2-F064020B3D0B}" type="presOf" srcId="{A1755DD3-3248-B34F-9D03-409F214D6B32}" destId="{157D97A3-5045-834C-844F-D13EE88A695C}" srcOrd="0" destOrd="0" presId="urn:microsoft.com/office/officeart/2005/8/layout/radial1"/>
    <dgm:cxn modelId="{E478FD6E-510C-4A8E-9EBA-EBBB75F2B5CC}" type="presOf" srcId="{8BB2F1D5-1B1A-2B49-B6F2-EF34AD5216A5}" destId="{0D1022E9-82CD-4247-BDFA-390753034DD4}" srcOrd="0" destOrd="0" presId="urn:microsoft.com/office/officeart/2005/8/layout/radial1"/>
    <dgm:cxn modelId="{D5D19EB5-CDAC-4BC9-85E3-DDC4EDC7A1A4}" type="presOf" srcId="{8BB2F1D5-1B1A-2B49-B6F2-EF34AD5216A5}" destId="{A6B3BF2B-2FB9-9C48-AE87-0FE581D70266}" srcOrd="1" destOrd="0" presId="urn:microsoft.com/office/officeart/2005/8/layout/radial1"/>
    <dgm:cxn modelId="{B9F3BE39-1DB7-4D1E-BE90-41DE71F6E781}" type="presOf" srcId="{E067DF02-8D03-C442-950F-B43B0D10169C}" destId="{6F62AC69-DAF6-D14D-9B97-DFCC35D8E18F}" srcOrd="0"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A65806A0-B432-564F-B529-F6733333873E}" srcId="{562F7F98-9C41-EF40-83A7-A9589D1F9B61}" destId="{CB5E0D8E-31CC-2E49-852B-A174FBDD520D}" srcOrd="2" destOrd="0" parTransId="{69E4A71D-CCE5-8E47-82C0-FC17898FFB46}" sibTransId="{92C850FD-9434-D146-B394-0D70B059D8BF}"/>
    <dgm:cxn modelId="{483BB6B2-6416-49B0-B61E-F1EB018F4D59}" type="presOf" srcId="{696F2350-FC08-FF49-BC36-E16A1093011D}" destId="{FE89AE0E-E6DC-D245-B904-1DFB0BB8F751}" srcOrd="0" destOrd="0" presId="urn:microsoft.com/office/officeart/2005/8/layout/radial1"/>
    <dgm:cxn modelId="{9AD45F31-17C3-4F9D-96C2-E892AA7B897D}" type="presOf" srcId="{562F7F98-9C41-EF40-83A7-A9589D1F9B61}" destId="{99F1AF77-8C88-1041-B5B2-F9366A1C02CC}" srcOrd="0" destOrd="0" presId="urn:microsoft.com/office/officeart/2005/8/layout/radial1"/>
    <dgm:cxn modelId="{46BF9E6B-80D4-44CF-AFE4-788839AD1326}" type="presOf" srcId="{CB5E0D8E-31CC-2E49-852B-A174FBDD520D}" destId="{65BDE54B-8E53-DF4A-A0A0-5CF1D4ABBACF}" srcOrd="0" destOrd="0" presId="urn:microsoft.com/office/officeart/2005/8/layout/radial1"/>
    <dgm:cxn modelId="{D624BD5F-F6DC-4270-ABE4-7F27FB23E948}" type="presOf" srcId="{69E4A71D-CCE5-8E47-82C0-FC17898FFB46}" destId="{77528B35-8F1A-534D-A3E3-AE21146CB587}" srcOrd="0" destOrd="0" presId="urn:microsoft.com/office/officeart/2005/8/layout/radial1"/>
    <dgm:cxn modelId="{36F905DB-9E79-4157-B3EF-0862D997BEC4}" type="presOf" srcId="{A1755DD3-3248-B34F-9D03-409F214D6B32}" destId="{0DFB8922-9B1E-444F-AEAF-DECE1C75837A}" srcOrd="1" destOrd="0" presId="urn:microsoft.com/office/officeart/2005/8/layout/radial1"/>
    <dgm:cxn modelId="{9CC7611B-CA77-476A-9CEC-4EBDF6E13650}" type="presParOf" srcId="{0F186A59-1822-9B42-91C7-20364BD642EC}" destId="{99F1AF77-8C88-1041-B5B2-F9366A1C02CC}" srcOrd="0" destOrd="0" presId="urn:microsoft.com/office/officeart/2005/8/layout/radial1"/>
    <dgm:cxn modelId="{FC970F0A-3FEB-402D-A800-B304525A30EB}" type="presParOf" srcId="{0F186A59-1822-9B42-91C7-20364BD642EC}" destId="{0D1022E9-82CD-4247-BDFA-390753034DD4}" srcOrd="1" destOrd="0" presId="urn:microsoft.com/office/officeart/2005/8/layout/radial1"/>
    <dgm:cxn modelId="{B0BF683F-5F15-445F-846A-202833513498}" type="presParOf" srcId="{0D1022E9-82CD-4247-BDFA-390753034DD4}" destId="{A6B3BF2B-2FB9-9C48-AE87-0FE581D70266}" srcOrd="0" destOrd="0" presId="urn:microsoft.com/office/officeart/2005/8/layout/radial1"/>
    <dgm:cxn modelId="{0A1C298A-FC47-44DC-8F0C-8486E8032FD3}" type="presParOf" srcId="{0F186A59-1822-9B42-91C7-20364BD642EC}" destId="{3D5D7DA6-51BF-4B4A-8B08-5445AE471E07}" srcOrd="2" destOrd="0" presId="urn:microsoft.com/office/officeart/2005/8/layout/radial1"/>
    <dgm:cxn modelId="{CB572F3B-CC48-4637-80AF-1ED4AF6F5070}" type="presParOf" srcId="{0F186A59-1822-9B42-91C7-20364BD642EC}" destId="{157D97A3-5045-834C-844F-D13EE88A695C}" srcOrd="3" destOrd="0" presId="urn:microsoft.com/office/officeart/2005/8/layout/radial1"/>
    <dgm:cxn modelId="{C2BE714D-830B-4BCE-B2D3-797D1A0DEBAF}" type="presParOf" srcId="{157D97A3-5045-834C-844F-D13EE88A695C}" destId="{0DFB8922-9B1E-444F-AEAF-DECE1C75837A}" srcOrd="0" destOrd="0" presId="urn:microsoft.com/office/officeart/2005/8/layout/radial1"/>
    <dgm:cxn modelId="{8DC474CE-D597-4B2A-B464-7A145C68A96C}" type="presParOf" srcId="{0F186A59-1822-9B42-91C7-20364BD642EC}" destId="{FE89AE0E-E6DC-D245-B904-1DFB0BB8F751}" srcOrd="4" destOrd="0" presId="urn:microsoft.com/office/officeart/2005/8/layout/radial1"/>
    <dgm:cxn modelId="{75AD7E2B-12E5-4A7C-8DE9-BFCA4FD765AD}" type="presParOf" srcId="{0F186A59-1822-9B42-91C7-20364BD642EC}" destId="{77528B35-8F1A-534D-A3E3-AE21146CB587}" srcOrd="5" destOrd="0" presId="urn:microsoft.com/office/officeart/2005/8/layout/radial1"/>
    <dgm:cxn modelId="{FB027436-2828-493C-AB3F-E0A2EF79D9BA}" type="presParOf" srcId="{77528B35-8F1A-534D-A3E3-AE21146CB587}" destId="{E12CAA37-D50E-EA4C-912D-FC5A38D4F394}" srcOrd="0" destOrd="0" presId="urn:microsoft.com/office/officeart/2005/8/layout/radial1"/>
    <dgm:cxn modelId="{08411C62-6C30-4DFD-A503-94B905132E22}" type="presParOf" srcId="{0F186A59-1822-9B42-91C7-20364BD642EC}" destId="{65BDE54B-8E53-DF4A-A0A0-5CF1D4ABBACF}" srcOrd="6" destOrd="0" presId="urn:microsoft.com/office/officeart/2005/8/layout/radial1"/>
    <dgm:cxn modelId="{E7CC7D3C-7014-47A3-87A7-FE03C24D6402}" type="presParOf" srcId="{0F186A59-1822-9B42-91C7-20364BD642EC}" destId="{6F62AC69-DAF6-D14D-9B97-DFCC35D8E18F}" srcOrd="7" destOrd="0" presId="urn:microsoft.com/office/officeart/2005/8/layout/radial1"/>
    <dgm:cxn modelId="{DA162ABA-9EBC-443F-BF15-782E56C10774}" type="presParOf" srcId="{6F62AC69-DAF6-D14D-9B97-DFCC35D8E18F}" destId="{BF68702A-8FB3-D347-8AE7-4371FBBA6480}" srcOrd="0" destOrd="0" presId="urn:microsoft.com/office/officeart/2005/8/layout/radial1"/>
    <dgm:cxn modelId="{5C3A3195-C339-41C8-8D5D-68DC1D6A67DC}" type="presParOf" srcId="{0F186A59-1822-9B42-91C7-20364BD642EC}" destId="{1F03144F-F54C-BA46-B244-2A90C66078F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6"/>
        </a:solidFill>
      </dgm:spPr>
      <dgm:t>
        <a:bodyPr/>
        <a:lstStyle/>
        <a:p>
          <a:r>
            <a:rPr lang="en-US" sz="2000" b="1" dirty="0" smtClean="0"/>
            <a:t>Relationship Building</a:t>
          </a:r>
          <a:endParaRPr lang="en-US" sz="20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696F2350-FC08-FF49-BC36-E16A1093011D}">
      <dgm:prSet phldrT="[Text]" custT="1"/>
      <dgm:spPr/>
      <dgm:t>
        <a:bodyPr/>
        <a:lstStyle/>
        <a:p>
          <a:r>
            <a:rPr lang="en-US" sz="1600" dirty="0" smtClean="0"/>
            <a:t>Government  &lt;</a:t>
          </a:r>
          <a:r>
            <a:rPr lang="en-US" sz="1600" dirty="0" smtClean="0">
              <a:sym typeface="Wingdings" panose="05000000000000000000" pitchFamily="2" charset="2"/>
            </a:rPr>
            <a:t> Business</a:t>
          </a:r>
          <a:endParaRPr lang="en-US" sz="16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600" dirty="0" smtClean="0"/>
            <a:t>EDPs &lt;</a:t>
          </a:r>
          <a:r>
            <a:rPr lang="en-US" sz="1600" dirty="0" smtClean="0">
              <a:sym typeface="Wingdings" panose="05000000000000000000" pitchFamily="2" charset="2"/>
            </a:rPr>
            <a:t> Government</a:t>
          </a:r>
          <a:endParaRPr lang="en-US" sz="16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600" dirty="0" smtClean="0"/>
            <a:t>EDPs &lt;</a:t>
          </a:r>
          <a:r>
            <a:rPr lang="en-US" sz="1600" dirty="0" smtClean="0">
              <a:sym typeface="Wingdings" panose="05000000000000000000" pitchFamily="2" charset="2"/>
            </a:rPr>
            <a:t>  Business </a:t>
          </a:r>
          <a:endParaRPr lang="en-US" sz="16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69229" custScaleY="78271" custLinFactNeighborY="-5633"/>
      <dgm:spPr/>
      <dgm:t>
        <a:bodyPr/>
        <a:lstStyle/>
        <a:p>
          <a:endParaRPr lang="en-US"/>
        </a:p>
      </dgm:t>
    </dgm:pt>
    <dgm:pt modelId="{157D97A3-5045-834C-844F-D13EE88A695C}" type="pres">
      <dgm:prSet presAssocID="{A1755DD3-3248-B34F-9D03-409F214D6B32}" presName="Name9" presStyleLbl="parChTrans1D2" presStyleIdx="0" presStyleCnt="3"/>
      <dgm:spPr/>
      <dgm:t>
        <a:bodyPr/>
        <a:lstStyle/>
        <a:p>
          <a:endParaRPr lang="en-CA"/>
        </a:p>
      </dgm:t>
    </dgm:pt>
    <dgm:pt modelId="{0DFB8922-9B1E-444F-AEAF-DECE1C75837A}" type="pres">
      <dgm:prSet presAssocID="{A1755DD3-3248-B34F-9D03-409F214D6B32}" presName="connTx" presStyleLbl="parChTrans1D2" presStyleIdx="0" presStyleCnt="3"/>
      <dgm:spPr/>
      <dgm:t>
        <a:bodyPr/>
        <a:lstStyle/>
        <a:p>
          <a:endParaRPr lang="en-CA"/>
        </a:p>
      </dgm:t>
    </dgm:pt>
    <dgm:pt modelId="{FE89AE0E-E6DC-D245-B904-1DFB0BB8F751}" type="pres">
      <dgm:prSet presAssocID="{696F2350-FC08-FF49-BC36-E16A1093011D}" presName="node" presStyleLbl="node1" presStyleIdx="0" presStyleCnt="3" custScaleX="115175" custRadScaleRad="100907" custRadScaleInc="-604">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1" presStyleCnt="3"/>
      <dgm:spPr/>
      <dgm:t>
        <a:bodyPr/>
        <a:lstStyle/>
        <a:p>
          <a:endParaRPr lang="en-CA"/>
        </a:p>
      </dgm:t>
    </dgm:pt>
    <dgm:pt modelId="{E12CAA37-D50E-EA4C-912D-FC5A38D4F394}" type="pres">
      <dgm:prSet presAssocID="{69E4A71D-CCE5-8E47-82C0-FC17898FFB46}" presName="connTx" presStyleLbl="parChTrans1D2" presStyleIdx="1" presStyleCnt="3"/>
      <dgm:spPr/>
      <dgm:t>
        <a:bodyPr/>
        <a:lstStyle/>
        <a:p>
          <a:endParaRPr lang="en-CA"/>
        </a:p>
      </dgm:t>
    </dgm:pt>
    <dgm:pt modelId="{65BDE54B-8E53-DF4A-A0A0-5CF1D4ABBACF}" type="pres">
      <dgm:prSet presAssocID="{CB5E0D8E-31CC-2E49-852B-A174FBDD520D}" presName="node" presStyleLbl="node1" presStyleIdx="1" presStyleCnt="3"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2" presStyleCnt="3"/>
      <dgm:spPr/>
      <dgm:t>
        <a:bodyPr/>
        <a:lstStyle/>
        <a:p>
          <a:endParaRPr lang="en-CA"/>
        </a:p>
      </dgm:t>
    </dgm:pt>
    <dgm:pt modelId="{BF68702A-8FB3-D347-8AE7-4371FBBA6480}" type="pres">
      <dgm:prSet presAssocID="{E067DF02-8D03-C442-950F-B43B0D10169C}" presName="connTx" presStyleLbl="parChTrans1D2" presStyleIdx="2" presStyleCnt="3"/>
      <dgm:spPr/>
      <dgm:t>
        <a:bodyPr/>
        <a:lstStyle/>
        <a:p>
          <a:endParaRPr lang="en-CA"/>
        </a:p>
      </dgm:t>
    </dgm:pt>
    <dgm:pt modelId="{1F03144F-F54C-BA46-B244-2A90C66078FD}" type="pres">
      <dgm:prSet presAssocID="{8E311BC6-DF28-9948-B7AC-8FB56AD69123}" presName="node" presStyleLbl="node1" presStyleIdx="2" presStyleCnt="3" custScaleX="118144" custRadScaleRad="120309" custRadScaleInc="1264">
        <dgm:presLayoutVars>
          <dgm:bulletEnabled val="1"/>
        </dgm:presLayoutVars>
      </dgm:prSet>
      <dgm:spPr/>
      <dgm:t>
        <a:bodyPr/>
        <a:lstStyle/>
        <a:p>
          <a:endParaRPr lang="en-US"/>
        </a:p>
      </dgm:t>
    </dgm:pt>
  </dgm:ptLst>
  <dgm:cxnLst>
    <dgm:cxn modelId="{FDDF89CD-9194-41EA-A6FE-EBCD0CC70652}" type="presOf" srcId="{8E311BC6-DF28-9948-B7AC-8FB56AD69123}" destId="{1F03144F-F54C-BA46-B244-2A90C66078FD}" srcOrd="0" destOrd="0" presId="urn:microsoft.com/office/officeart/2005/8/layout/radial1"/>
    <dgm:cxn modelId="{901E486C-DCC8-4A0A-B009-49C7D52DF378}" type="presOf" srcId="{E067DF02-8D03-C442-950F-B43B0D10169C}" destId="{BF68702A-8FB3-D347-8AE7-4371FBBA6480}" srcOrd="1" destOrd="0" presId="urn:microsoft.com/office/officeart/2005/8/layout/radial1"/>
    <dgm:cxn modelId="{F5327113-F070-43B1-80F8-82ED39BD7C59}" type="presOf" srcId="{69E4A71D-CCE5-8E47-82C0-FC17898FFB46}" destId="{77528B35-8F1A-534D-A3E3-AE21146CB587}" srcOrd="0" destOrd="0" presId="urn:microsoft.com/office/officeart/2005/8/layout/radial1"/>
    <dgm:cxn modelId="{CFA666B0-7458-DF49-8BCE-446785AB08A4}" srcId="{562F7F98-9C41-EF40-83A7-A9589D1F9B61}" destId="{696F2350-FC08-FF49-BC36-E16A1093011D}" srcOrd="0" destOrd="0" parTransId="{A1755DD3-3248-B34F-9D03-409F214D6B32}" sibTransId="{DE6510E9-2838-7B44-B622-4D699338BD02}"/>
    <dgm:cxn modelId="{3058C8E6-E8B0-4C6E-8728-E297A210FD9B}" type="presOf" srcId="{69E4A71D-CCE5-8E47-82C0-FC17898FFB46}" destId="{E12CAA37-D50E-EA4C-912D-FC5A38D4F394}" srcOrd="1" destOrd="0" presId="urn:microsoft.com/office/officeart/2005/8/layout/radial1"/>
    <dgm:cxn modelId="{E5F5A099-FB0B-4F2C-A2B7-46A105B51F45}" type="presOf" srcId="{562F7F98-9C41-EF40-83A7-A9589D1F9B61}" destId="{99F1AF77-8C88-1041-B5B2-F9366A1C02CC}" srcOrd="0" destOrd="0" presId="urn:microsoft.com/office/officeart/2005/8/layout/radial1"/>
    <dgm:cxn modelId="{D07C5A73-C792-4F80-9DC6-1871D53B2638}" type="presOf" srcId="{A1755DD3-3248-B34F-9D03-409F214D6B32}" destId="{157D97A3-5045-834C-844F-D13EE88A695C}" srcOrd="0" destOrd="0" presId="urn:microsoft.com/office/officeart/2005/8/layout/radial1"/>
    <dgm:cxn modelId="{D474A74C-EAB6-4DCB-A834-7D8C4574A311}" type="presOf" srcId="{CB5E0D8E-31CC-2E49-852B-A174FBDD520D}" destId="{65BDE54B-8E53-DF4A-A0A0-5CF1D4ABBACF}" srcOrd="0" destOrd="0" presId="urn:microsoft.com/office/officeart/2005/8/layout/radial1"/>
    <dgm:cxn modelId="{F43271EB-0054-3B4A-B830-C2919D1BB16B}" srcId="{562F7F98-9C41-EF40-83A7-A9589D1F9B61}" destId="{8E311BC6-DF28-9948-B7AC-8FB56AD69123}" srcOrd="2" destOrd="0" parTransId="{E067DF02-8D03-C442-950F-B43B0D10169C}" sibTransId="{ABE56317-9EED-8E4C-9EB6-C78C04E551D6}"/>
    <dgm:cxn modelId="{8FCCFBD5-04ED-4B49-BB20-3AA7263E7B01}" type="presOf" srcId="{4ACBC3E9-240B-2940-9ABC-324F43A83662}" destId="{0F186A59-1822-9B42-91C7-20364BD642EC}" srcOrd="0" destOrd="0" presId="urn:microsoft.com/office/officeart/2005/8/layout/radial1"/>
    <dgm:cxn modelId="{E2196180-04D3-4B66-8F89-5A9D3F3BFA4F}" type="presOf" srcId="{696F2350-FC08-FF49-BC36-E16A1093011D}" destId="{FE89AE0E-E6DC-D245-B904-1DFB0BB8F751}" srcOrd="0" destOrd="0" presId="urn:microsoft.com/office/officeart/2005/8/layout/radial1"/>
    <dgm:cxn modelId="{A65806A0-B432-564F-B529-F6733333873E}" srcId="{562F7F98-9C41-EF40-83A7-A9589D1F9B61}" destId="{CB5E0D8E-31CC-2E49-852B-A174FBDD520D}" srcOrd="1" destOrd="0" parTransId="{69E4A71D-CCE5-8E47-82C0-FC17898FFB46}" sibTransId="{92C850FD-9434-D146-B394-0D70B059D8BF}"/>
    <dgm:cxn modelId="{5D5A9397-9E2B-EB45-A61D-B4346BE71E61}" srcId="{4ACBC3E9-240B-2940-9ABC-324F43A83662}" destId="{562F7F98-9C41-EF40-83A7-A9589D1F9B61}" srcOrd="0" destOrd="0" parTransId="{30A2A904-AE2C-604C-B7B2-CE2788F80EAD}" sibTransId="{5E02E24A-0E04-1C41-A1F8-729B2289C9B5}"/>
    <dgm:cxn modelId="{7A8D2B6A-D946-4182-82DB-9E7698D3F40F}" type="presOf" srcId="{E067DF02-8D03-C442-950F-B43B0D10169C}" destId="{6F62AC69-DAF6-D14D-9B97-DFCC35D8E18F}" srcOrd="0" destOrd="0" presId="urn:microsoft.com/office/officeart/2005/8/layout/radial1"/>
    <dgm:cxn modelId="{0AB7E43A-EC64-4B4B-AEB3-85E4A1BB4B83}" type="presOf" srcId="{A1755DD3-3248-B34F-9D03-409F214D6B32}" destId="{0DFB8922-9B1E-444F-AEAF-DECE1C75837A}" srcOrd="1" destOrd="0" presId="urn:microsoft.com/office/officeart/2005/8/layout/radial1"/>
    <dgm:cxn modelId="{204BEC05-EAD9-404B-BB26-C87B5D43AC33}" type="presParOf" srcId="{0F186A59-1822-9B42-91C7-20364BD642EC}" destId="{99F1AF77-8C88-1041-B5B2-F9366A1C02CC}" srcOrd="0" destOrd="0" presId="urn:microsoft.com/office/officeart/2005/8/layout/radial1"/>
    <dgm:cxn modelId="{71F9D2BA-721D-4B17-9A51-7422A6AB46AC}" type="presParOf" srcId="{0F186A59-1822-9B42-91C7-20364BD642EC}" destId="{157D97A3-5045-834C-844F-D13EE88A695C}" srcOrd="1" destOrd="0" presId="urn:microsoft.com/office/officeart/2005/8/layout/radial1"/>
    <dgm:cxn modelId="{E5BA40B8-9D2A-4936-85EB-B02F1F500203}" type="presParOf" srcId="{157D97A3-5045-834C-844F-D13EE88A695C}" destId="{0DFB8922-9B1E-444F-AEAF-DECE1C75837A}" srcOrd="0" destOrd="0" presId="urn:microsoft.com/office/officeart/2005/8/layout/radial1"/>
    <dgm:cxn modelId="{CC631BC0-CBDB-4A1F-AF8C-983C431DDD1D}" type="presParOf" srcId="{0F186A59-1822-9B42-91C7-20364BD642EC}" destId="{FE89AE0E-E6DC-D245-B904-1DFB0BB8F751}" srcOrd="2" destOrd="0" presId="urn:microsoft.com/office/officeart/2005/8/layout/radial1"/>
    <dgm:cxn modelId="{0F035FD8-CC58-46FE-AE1F-D93FE4DF26EF}" type="presParOf" srcId="{0F186A59-1822-9B42-91C7-20364BD642EC}" destId="{77528B35-8F1A-534D-A3E3-AE21146CB587}" srcOrd="3" destOrd="0" presId="urn:microsoft.com/office/officeart/2005/8/layout/radial1"/>
    <dgm:cxn modelId="{9FFD1618-719E-4D50-A945-658894F070B4}" type="presParOf" srcId="{77528B35-8F1A-534D-A3E3-AE21146CB587}" destId="{E12CAA37-D50E-EA4C-912D-FC5A38D4F394}" srcOrd="0" destOrd="0" presId="urn:microsoft.com/office/officeart/2005/8/layout/radial1"/>
    <dgm:cxn modelId="{53D7880E-ACC8-40CA-84B3-A198D1ACD685}" type="presParOf" srcId="{0F186A59-1822-9B42-91C7-20364BD642EC}" destId="{65BDE54B-8E53-DF4A-A0A0-5CF1D4ABBACF}" srcOrd="4" destOrd="0" presId="urn:microsoft.com/office/officeart/2005/8/layout/radial1"/>
    <dgm:cxn modelId="{876B20F3-8268-4C84-BAB2-BB985C5C9302}" type="presParOf" srcId="{0F186A59-1822-9B42-91C7-20364BD642EC}" destId="{6F62AC69-DAF6-D14D-9B97-DFCC35D8E18F}" srcOrd="5" destOrd="0" presId="urn:microsoft.com/office/officeart/2005/8/layout/radial1"/>
    <dgm:cxn modelId="{25E9B692-3B5C-46ED-870E-C2BC9E896B07}" type="presParOf" srcId="{6F62AC69-DAF6-D14D-9B97-DFCC35D8E18F}" destId="{BF68702A-8FB3-D347-8AE7-4371FBBA6480}" srcOrd="0" destOrd="0" presId="urn:microsoft.com/office/officeart/2005/8/layout/radial1"/>
    <dgm:cxn modelId="{E4570DD7-AFC1-47D1-A112-8FF66CDA2087}" type="presParOf" srcId="{0F186A59-1822-9B42-91C7-20364BD642EC}" destId="{1F03144F-F54C-BA46-B244-2A90C66078FD}"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6"/>
        </a:solidFill>
      </dgm:spPr>
      <dgm:t>
        <a:bodyPr/>
        <a:lstStyle/>
        <a:p>
          <a:r>
            <a:rPr lang="en-US" sz="2000" b="1" dirty="0" smtClean="0"/>
            <a:t>Links </a:t>
          </a:r>
          <a:r>
            <a:rPr lang="en-US" sz="2000" b="1" smtClean="0"/>
            <a:t>to Policy, Planning &amp; Action</a:t>
          </a:r>
          <a:endParaRPr lang="en-US" sz="20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696F2350-FC08-FF49-BC36-E16A1093011D}">
      <dgm:prSet phldrT="[Text]" custT="1"/>
      <dgm:spPr/>
      <dgm:t>
        <a:bodyPr/>
        <a:lstStyle/>
        <a:p>
          <a:r>
            <a:rPr lang="en-US" sz="1600" dirty="0" smtClean="0"/>
            <a:t>Economic Development Plans</a:t>
          </a:r>
          <a:endParaRPr lang="en-US" sz="16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600" dirty="0" smtClean="0"/>
            <a:t>Municipal Policy</a:t>
          </a:r>
          <a:endParaRPr lang="en-US" sz="16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600" dirty="0" smtClean="0"/>
            <a:t>If no plan, still informing actions</a:t>
          </a:r>
          <a:endParaRPr lang="en-US" sz="16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69229" custScaleY="78271" custLinFactNeighborY="-5633"/>
      <dgm:spPr/>
      <dgm:t>
        <a:bodyPr/>
        <a:lstStyle/>
        <a:p>
          <a:endParaRPr lang="en-US"/>
        </a:p>
      </dgm:t>
    </dgm:pt>
    <dgm:pt modelId="{157D97A3-5045-834C-844F-D13EE88A695C}" type="pres">
      <dgm:prSet presAssocID="{A1755DD3-3248-B34F-9D03-409F214D6B32}" presName="Name9" presStyleLbl="parChTrans1D2" presStyleIdx="0" presStyleCnt="3"/>
      <dgm:spPr/>
      <dgm:t>
        <a:bodyPr/>
        <a:lstStyle/>
        <a:p>
          <a:endParaRPr lang="en-CA"/>
        </a:p>
      </dgm:t>
    </dgm:pt>
    <dgm:pt modelId="{0DFB8922-9B1E-444F-AEAF-DECE1C75837A}" type="pres">
      <dgm:prSet presAssocID="{A1755DD3-3248-B34F-9D03-409F214D6B32}" presName="connTx" presStyleLbl="parChTrans1D2" presStyleIdx="0" presStyleCnt="3"/>
      <dgm:spPr/>
      <dgm:t>
        <a:bodyPr/>
        <a:lstStyle/>
        <a:p>
          <a:endParaRPr lang="en-CA"/>
        </a:p>
      </dgm:t>
    </dgm:pt>
    <dgm:pt modelId="{FE89AE0E-E6DC-D245-B904-1DFB0BB8F751}" type="pres">
      <dgm:prSet presAssocID="{696F2350-FC08-FF49-BC36-E16A1093011D}" presName="node" presStyleLbl="node1" presStyleIdx="0" presStyleCnt="3" custScaleX="115175" custRadScaleRad="100907" custRadScaleInc="-604">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1" presStyleCnt="3"/>
      <dgm:spPr/>
      <dgm:t>
        <a:bodyPr/>
        <a:lstStyle/>
        <a:p>
          <a:endParaRPr lang="en-CA"/>
        </a:p>
      </dgm:t>
    </dgm:pt>
    <dgm:pt modelId="{E12CAA37-D50E-EA4C-912D-FC5A38D4F394}" type="pres">
      <dgm:prSet presAssocID="{69E4A71D-CCE5-8E47-82C0-FC17898FFB46}" presName="connTx" presStyleLbl="parChTrans1D2" presStyleIdx="1" presStyleCnt="3"/>
      <dgm:spPr/>
      <dgm:t>
        <a:bodyPr/>
        <a:lstStyle/>
        <a:p>
          <a:endParaRPr lang="en-CA"/>
        </a:p>
      </dgm:t>
    </dgm:pt>
    <dgm:pt modelId="{65BDE54B-8E53-DF4A-A0A0-5CF1D4ABBACF}" type="pres">
      <dgm:prSet presAssocID="{CB5E0D8E-31CC-2E49-852B-A174FBDD520D}" presName="node" presStyleLbl="node1" presStyleIdx="1" presStyleCnt="3"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2" presStyleCnt="3"/>
      <dgm:spPr/>
      <dgm:t>
        <a:bodyPr/>
        <a:lstStyle/>
        <a:p>
          <a:endParaRPr lang="en-CA"/>
        </a:p>
      </dgm:t>
    </dgm:pt>
    <dgm:pt modelId="{BF68702A-8FB3-D347-8AE7-4371FBBA6480}" type="pres">
      <dgm:prSet presAssocID="{E067DF02-8D03-C442-950F-B43B0D10169C}" presName="connTx" presStyleLbl="parChTrans1D2" presStyleIdx="2" presStyleCnt="3"/>
      <dgm:spPr/>
      <dgm:t>
        <a:bodyPr/>
        <a:lstStyle/>
        <a:p>
          <a:endParaRPr lang="en-CA"/>
        </a:p>
      </dgm:t>
    </dgm:pt>
    <dgm:pt modelId="{1F03144F-F54C-BA46-B244-2A90C66078FD}" type="pres">
      <dgm:prSet presAssocID="{8E311BC6-DF28-9948-B7AC-8FB56AD69123}" presName="node" presStyleLbl="node1" presStyleIdx="2" presStyleCnt="3" custScaleX="118144" custRadScaleRad="120309" custRadScaleInc="1264">
        <dgm:presLayoutVars>
          <dgm:bulletEnabled val="1"/>
        </dgm:presLayoutVars>
      </dgm:prSet>
      <dgm:spPr/>
      <dgm:t>
        <a:bodyPr/>
        <a:lstStyle/>
        <a:p>
          <a:endParaRPr lang="en-US"/>
        </a:p>
      </dgm:t>
    </dgm:pt>
  </dgm:ptLst>
  <dgm:cxnLst>
    <dgm:cxn modelId="{CFA666B0-7458-DF49-8BCE-446785AB08A4}" srcId="{562F7F98-9C41-EF40-83A7-A9589D1F9B61}" destId="{696F2350-FC08-FF49-BC36-E16A1093011D}" srcOrd="0" destOrd="0" parTransId="{A1755DD3-3248-B34F-9D03-409F214D6B32}" sibTransId="{DE6510E9-2838-7B44-B622-4D699338BD02}"/>
    <dgm:cxn modelId="{8B2BFACE-78A2-4002-8D2A-7505BDA398C1}" type="presOf" srcId="{E067DF02-8D03-C442-950F-B43B0D10169C}" destId="{6F62AC69-DAF6-D14D-9B97-DFCC35D8E18F}" srcOrd="0" destOrd="0" presId="urn:microsoft.com/office/officeart/2005/8/layout/radial1"/>
    <dgm:cxn modelId="{4895B8ED-2671-4599-8F8E-16AB46744BEE}" type="presOf" srcId="{4ACBC3E9-240B-2940-9ABC-324F43A83662}" destId="{0F186A59-1822-9B42-91C7-20364BD642EC}" srcOrd="0" destOrd="0" presId="urn:microsoft.com/office/officeart/2005/8/layout/radial1"/>
    <dgm:cxn modelId="{D88EBDE0-743B-4632-9ECB-1FDA7B23CBA9}" type="presOf" srcId="{69E4A71D-CCE5-8E47-82C0-FC17898FFB46}" destId="{E12CAA37-D50E-EA4C-912D-FC5A38D4F394}" srcOrd="1" destOrd="0" presId="urn:microsoft.com/office/officeart/2005/8/layout/radial1"/>
    <dgm:cxn modelId="{F43271EB-0054-3B4A-B830-C2919D1BB16B}" srcId="{562F7F98-9C41-EF40-83A7-A9589D1F9B61}" destId="{8E311BC6-DF28-9948-B7AC-8FB56AD69123}" srcOrd="2" destOrd="0" parTransId="{E067DF02-8D03-C442-950F-B43B0D10169C}" sibTransId="{ABE56317-9EED-8E4C-9EB6-C78C04E551D6}"/>
    <dgm:cxn modelId="{47DBECE7-C4A2-428A-8492-C55567745745}" type="presOf" srcId="{69E4A71D-CCE5-8E47-82C0-FC17898FFB46}" destId="{77528B35-8F1A-534D-A3E3-AE21146CB587}" srcOrd="0" destOrd="0" presId="urn:microsoft.com/office/officeart/2005/8/layout/radial1"/>
    <dgm:cxn modelId="{D66C7F8F-B37D-4DE4-8A0C-38817D350AD4}" type="presOf" srcId="{CB5E0D8E-31CC-2E49-852B-A174FBDD520D}" destId="{65BDE54B-8E53-DF4A-A0A0-5CF1D4ABBACF}" srcOrd="0" destOrd="0" presId="urn:microsoft.com/office/officeart/2005/8/layout/radial1"/>
    <dgm:cxn modelId="{5E38FEA2-6ACF-49EF-A032-47D8F13DCD43}" type="presOf" srcId="{562F7F98-9C41-EF40-83A7-A9589D1F9B61}" destId="{99F1AF77-8C88-1041-B5B2-F9366A1C02CC}" srcOrd="0" destOrd="0" presId="urn:microsoft.com/office/officeart/2005/8/layout/radial1"/>
    <dgm:cxn modelId="{4D04C6A6-B1AE-49B8-8323-BFB3FE0DD722}" type="presOf" srcId="{8E311BC6-DF28-9948-B7AC-8FB56AD69123}" destId="{1F03144F-F54C-BA46-B244-2A90C66078FD}" srcOrd="0" destOrd="0" presId="urn:microsoft.com/office/officeart/2005/8/layout/radial1"/>
    <dgm:cxn modelId="{A65806A0-B432-564F-B529-F6733333873E}" srcId="{562F7F98-9C41-EF40-83A7-A9589D1F9B61}" destId="{CB5E0D8E-31CC-2E49-852B-A174FBDD520D}" srcOrd="1" destOrd="0" parTransId="{69E4A71D-CCE5-8E47-82C0-FC17898FFB46}" sibTransId="{92C850FD-9434-D146-B394-0D70B059D8BF}"/>
    <dgm:cxn modelId="{5D5A9397-9E2B-EB45-A61D-B4346BE71E61}" srcId="{4ACBC3E9-240B-2940-9ABC-324F43A83662}" destId="{562F7F98-9C41-EF40-83A7-A9589D1F9B61}" srcOrd="0" destOrd="0" parTransId="{30A2A904-AE2C-604C-B7B2-CE2788F80EAD}" sibTransId="{5E02E24A-0E04-1C41-A1F8-729B2289C9B5}"/>
    <dgm:cxn modelId="{2195E620-B56B-4425-B327-F8BF6246CB3E}" type="presOf" srcId="{696F2350-FC08-FF49-BC36-E16A1093011D}" destId="{FE89AE0E-E6DC-D245-B904-1DFB0BB8F751}" srcOrd="0" destOrd="0" presId="urn:microsoft.com/office/officeart/2005/8/layout/radial1"/>
    <dgm:cxn modelId="{E3848832-D079-46A8-A103-3CB95ADF5762}" type="presOf" srcId="{A1755DD3-3248-B34F-9D03-409F214D6B32}" destId="{0DFB8922-9B1E-444F-AEAF-DECE1C75837A}" srcOrd="1" destOrd="0" presId="urn:microsoft.com/office/officeart/2005/8/layout/radial1"/>
    <dgm:cxn modelId="{D6FF9049-5EEF-454A-B02B-73BB362AF956}" type="presOf" srcId="{E067DF02-8D03-C442-950F-B43B0D10169C}" destId="{BF68702A-8FB3-D347-8AE7-4371FBBA6480}" srcOrd="1" destOrd="0" presId="urn:microsoft.com/office/officeart/2005/8/layout/radial1"/>
    <dgm:cxn modelId="{99950F0A-D111-4D62-8B49-F46199183CD3}" type="presOf" srcId="{A1755DD3-3248-B34F-9D03-409F214D6B32}" destId="{157D97A3-5045-834C-844F-D13EE88A695C}" srcOrd="0" destOrd="0" presId="urn:microsoft.com/office/officeart/2005/8/layout/radial1"/>
    <dgm:cxn modelId="{5AEEBA8C-85A3-4F60-BD70-644318D40B63}" type="presParOf" srcId="{0F186A59-1822-9B42-91C7-20364BD642EC}" destId="{99F1AF77-8C88-1041-B5B2-F9366A1C02CC}" srcOrd="0" destOrd="0" presId="urn:microsoft.com/office/officeart/2005/8/layout/radial1"/>
    <dgm:cxn modelId="{4E476A6A-A263-41CC-8BA1-237E118B21F0}" type="presParOf" srcId="{0F186A59-1822-9B42-91C7-20364BD642EC}" destId="{157D97A3-5045-834C-844F-D13EE88A695C}" srcOrd="1" destOrd="0" presId="urn:microsoft.com/office/officeart/2005/8/layout/radial1"/>
    <dgm:cxn modelId="{7E89553C-3CB2-4A32-A96D-D55C98DA7B95}" type="presParOf" srcId="{157D97A3-5045-834C-844F-D13EE88A695C}" destId="{0DFB8922-9B1E-444F-AEAF-DECE1C75837A}" srcOrd="0" destOrd="0" presId="urn:microsoft.com/office/officeart/2005/8/layout/radial1"/>
    <dgm:cxn modelId="{0F2338DC-B9B6-4C5F-BEA2-1A6DC11E41B8}" type="presParOf" srcId="{0F186A59-1822-9B42-91C7-20364BD642EC}" destId="{FE89AE0E-E6DC-D245-B904-1DFB0BB8F751}" srcOrd="2" destOrd="0" presId="urn:microsoft.com/office/officeart/2005/8/layout/radial1"/>
    <dgm:cxn modelId="{DB7FE19C-C297-468F-867D-C1527C3BB60B}" type="presParOf" srcId="{0F186A59-1822-9B42-91C7-20364BD642EC}" destId="{77528B35-8F1A-534D-A3E3-AE21146CB587}" srcOrd="3" destOrd="0" presId="urn:microsoft.com/office/officeart/2005/8/layout/radial1"/>
    <dgm:cxn modelId="{A9639923-29E4-482C-96D3-0363A49F99B8}" type="presParOf" srcId="{77528B35-8F1A-534D-A3E3-AE21146CB587}" destId="{E12CAA37-D50E-EA4C-912D-FC5A38D4F394}" srcOrd="0" destOrd="0" presId="urn:microsoft.com/office/officeart/2005/8/layout/radial1"/>
    <dgm:cxn modelId="{A1B57F71-DC1D-4486-9B85-1E1A6F61CAC9}" type="presParOf" srcId="{0F186A59-1822-9B42-91C7-20364BD642EC}" destId="{65BDE54B-8E53-DF4A-A0A0-5CF1D4ABBACF}" srcOrd="4" destOrd="0" presId="urn:microsoft.com/office/officeart/2005/8/layout/radial1"/>
    <dgm:cxn modelId="{5A01AA61-6634-41F6-A5AF-3D5F4BF3E24A}" type="presParOf" srcId="{0F186A59-1822-9B42-91C7-20364BD642EC}" destId="{6F62AC69-DAF6-D14D-9B97-DFCC35D8E18F}" srcOrd="5" destOrd="0" presId="urn:microsoft.com/office/officeart/2005/8/layout/radial1"/>
    <dgm:cxn modelId="{7BD5FF69-7CA5-4C07-82FE-EF2C45859204}" type="presParOf" srcId="{6F62AC69-DAF6-D14D-9B97-DFCC35D8E18F}" destId="{BF68702A-8FB3-D347-8AE7-4371FBBA6480}" srcOrd="0" destOrd="0" presId="urn:microsoft.com/office/officeart/2005/8/layout/radial1"/>
    <dgm:cxn modelId="{773F5E7A-5B8A-4A8D-9BC0-52E78D058407}" type="presParOf" srcId="{0F186A59-1822-9B42-91C7-20364BD642EC}" destId="{1F03144F-F54C-BA46-B244-2A90C66078FD}"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6"/>
        </a:solidFill>
      </dgm:spPr>
      <dgm:t>
        <a:bodyPr/>
        <a:lstStyle/>
        <a:p>
          <a:r>
            <a:rPr lang="en-US" sz="2000" b="1" dirty="0" smtClean="0"/>
            <a:t>Skills Training</a:t>
          </a:r>
          <a:endParaRPr lang="en-US" sz="20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696F2350-FC08-FF49-BC36-E16A1093011D}">
      <dgm:prSet phldrT="[Text]" custT="1"/>
      <dgm:spPr/>
      <dgm:t>
        <a:bodyPr/>
        <a:lstStyle/>
        <a:p>
          <a:r>
            <a:rPr lang="en-US" sz="1600" dirty="0" smtClean="0"/>
            <a:t>Hospitality ‘Tourism Ambassador Program’</a:t>
          </a:r>
          <a:endParaRPr lang="en-US" sz="16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600" dirty="0" smtClean="0"/>
            <a:t>Management / Technical Skills Workshops / Finance trade show</a:t>
          </a:r>
          <a:endParaRPr lang="en-US" sz="16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600" dirty="0" smtClean="0"/>
            <a:t>Resource-based ‘Bridging to Employment’ training</a:t>
          </a:r>
          <a:endParaRPr lang="en-US" sz="16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69229" custScaleY="78271" custLinFactNeighborY="-5633"/>
      <dgm:spPr/>
      <dgm:t>
        <a:bodyPr/>
        <a:lstStyle/>
        <a:p>
          <a:endParaRPr lang="en-US"/>
        </a:p>
      </dgm:t>
    </dgm:pt>
    <dgm:pt modelId="{157D97A3-5045-834C-844F-D13EE88A695C}" type="pres">
      <dgm:prSet presAssocID="{A1755DD3-3248-B34F-9D03-409F214D6B32}" presName="Name9" presStyleLbl="parChTrans1D2" presStyleIdx="0" presStyleCnt="3"/>
      <dgm:spPr/>
      <dgm:t>
        <a:bodyPr/>
        <a:lstStyle/>
        <a:p>
          <a:endParaRPr lang="en-CA"/>
        </a:p>
      </dgm:t>
    </dgm:pt>
    <dgm:pt modelId="{0DFB8922-9B1E-444F-AEAF-DECE1C75837A}" type="pres">
      <dgm:prSet presAssocID="{A1755DD3-3248-B34F-9D03-409F214D6B32}" presName="connTx" presStyleLbl="parChTrans1D2" presStyleIdx="0" presStyleCnt="3"/>
      <dgm:spPr/>
      <dgm:t>
        <a:bodyPr/>
        <a:lstStyle/>
        <a:p>
          <a:endParaRPr lang="en-CA"/>
        </a:p>
      </dgm:t>
    </dgm:pt>
    <dgm:pt modelId="{FE89AE0E-E6DC-D245-B904-1DFB0BB8F751}" type="pres">
      <dgm:prSet presAssocID="{696F2350-FC08-FF49-BC36-E16A1093011D}" presName="node" presStyleLbl="node1" presStyleIdx="0" presStyleCnt="3" custScaleX="139753" custRadScaleRad="100907" custRadScaleInc="-604">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1" presStyleCnt="3"/>
      <dgm:spPr/>
      <dgm:t>
        <a:bodyPr/>
        <a:lstStyle/>
        <a:p>
          <a:endParaRPr lang="en-CA"/>
        </a:p>
      </dgm:t>
    </dgm:pt>
    <dgm:pt modelId="{E12CAA37-D50E-EA4C-912D-FC5A38D4F394}" type="pres">
      <dgm:prSet presAssocID="{69E4A71D-CCE5-8E47-82C0-FC17898FFB46}" presName="connTx" presStyleLbl="parChTrans1D2" presStyleIdx="1" presStyleCnt="3"/>
      <dgm:spPr/>
      <dgm:t>
        <a:bodyPr/>
        <a:lstStyle/>
        <a:p>
          <a:endParaRPr lang="en-CA"/>
        </a:p>
      </dgm:t>
    </dgm:pt>
    <dgm:pt modelId="{65BDE54B-8E53-DF4A-A0A0-5CF1D4ABBACF}" type="pres">
      <dgm:prSet presAssocID="{CB5E0D8E-31CC-2E49-852B-A174FBDD520D}" presName="node" presStyleLbl="node1" presStyleIdx="1" presStyleCnt="3"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2" presStyleCnt="3"/>
      <dgm:spPr/>
      <dgm:t>
        <a:bodyPr/>
        <a:lstStyle/>
        <a:p>
          <a:endParaRPr lang="en-CA"/>
        </a:p>
      </dgm:t>
    </dgm:pt>
    <dgm:pt modelId="{BF68702A-8FB3-D347-8AE7-4371FBBA6480}" type="pres">
      <dgm:prSet presAssocID="{E067DF02-8D03-C442-950F-B43B0D10169C}" presName="connTx" presStyleLbl="parChTrans1D2" presStyleIdx="2" presStyleCnt="3"/>
      <dgm:spPr/>
      <dgm:t>
        <a:bodyPr/>
        <a:lstStyle/>
        <a:p>
          <a:endParaRPr lang="en-CA"/>
        </a:p>
      </dgm:t>
    </dgm:pt>
    <dgm:pt modelId="{1F03144F-F54C-BA46-B244-2A90C66078FD}" type="pres">
      <dgm:prSet presAssocID="{8E311BC6-DF28-9948-B7AC-8FB56AD69123}" presName="node" presStyleLbl="node1" presStyleIdx="2" presStyleCnt="3" custScaleX="146988" custRadScaleRad="125944" custRadScaleInc="5067">
        <dgm:presLayoutVars>
          <dgm:bulletEnabled val="1"/>
        </dgm:presLayoutVars>
      </dgm:prSet>
      <dgm:spPr/>
      <dgm:t>
        <a:bodyPr/>
        <a:lstStyle/>
        <a:p>
          <a:endParaRPr lang="en-US"/>
        </a:p>
      </dgm:t>
    </dgm:pt>
  </dgm:ptLst>
  <dgm:cxnLst>
    <dgm:cxn modelId="{1F7B1FA2-733A-4F8D-9E80-DE13B101F1DC}" type="presOf" srcId="{69E4A71D-CCE5-8E47-82C0-FC17898FFB46}" destId="{E12CAA37-D50E-EA4C-912D-FC5A38D4F394}" srcOrd="1" destOrd="0" presId="urn:microsoft.com/office/officeart/2005/8/layout/radial1"/>
    <dgm:cxn modelId="{CFA666B0-7458-DF49-8BCE-446785AB08A4}" srcId="{562F7F98-9C41-EF40-83A7-A9589D1F9B61}" destId="{696F2350-FC08-FF49-BC36-E16A1093011D}" srcOrd="0" destOrd="0" parTransId="{A1755DD3-3248-B34F-9D03-409F214D6B32}" sibTransId="{DE6510E9-2838-7B44-B622-4D699338BD02}"/>
    <dgm:cxn modelId="{67061F90-7927-4C09-B30B-E75A679D2790}" type="presOf" srcId="{E067DF02-8D03-C442-950F-B43B0D10169C}" destId="{BF68702A-8FB3-D347-8AE7-4371FBBA6480}" srcOrd="1" destOrd="0" presId="urn:microsoft.com/office/officeart/2005/8/layout/radial1"/>
    <dgm:cxn modelId="{F43271EB-0054-3B4A-B830-C2919D1BB16B}" srcId="{562F7F98-9C41-EF40-83A7-A9589D1F9B61}" destId="{8E311BC6-DF28-9948-B7AC-8FB56AD69123}" srcOrd="2" destOrd="0" parTransId="{E067DF02-8D03-C442-950F-B43B0D10169C}" sibTransId="{ABE56317-9EED-8E4C-9EB6-C78C04E551D6}"/>
    <dgm:cxn modelId="{70C46273-68D3-4C83-85B1-141238593029}" type="presOf" srcId="{69E4A71D-CCE5-8E47-82C0-FC17898FFB46}" destId="{77528B35-8F1A-534D-A3E3-AE21146CB587}" srcOrd="0"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A65806A0-B432-564F-B529-F6733333873E}" srcId="{562F7F98-9C41-EF40-83A7-A9589D1F9B61}" destId="{CB5E0D8E-31CC-2E49-852B-A174FBDD520D}" srcOrd="1" destOrd="0" parTransId="{69E4A71D-CCE5-8E47-82C0-FC17898FFB46}" sibTransId="{92C850FD-9434-D146-B394-0D70B059D8BF}"/>
    <dgm:cxn modelId="{5F5BF05B-5FB8-412E-9715-0370A0164DB6}" type="presOf" srcId="{696F2350-FC08-FF49-BC36-E16A1093011D}" destId="{FE89AE0E-E6DC-D245-B904-1DFB0BB8F751}" srcOrd="0" destOrd="0" presId="urn:microsoft.com/office/officeart/2005/8/layout/radial1"/>
    <dgm:cxn modelId="{60B795C4-E845-4D0B-BFDD-8C58A65C7264}" type="presOf" srcId="{562F7F98-9C41-EF40-83A7-A9589D1F9B61}" destId="{99F1AF77-8C88-1041-B5B2-F9366A1C02CC}" srcOrd="0" destOrd="0" presId="urn:microsoft.com/office/officeart/2005/8/layout/radial1"/>
    <dgm:cxn modelId="{B3CA8062-DE9B-402E-AFC3-98383B1A7A76}" type="presOf" srcId="{A1755DD3-3248-B34F-9D03-409F214D6B32}" destId="{157D97A3-5045-834C-844F-D13EE88A695C}" srcOrd="0" destOrd="0" presId="urn:microsoft.com/office/officeart/2005/8/layout/radial1"/>
    <dgm:cxn modelId="{EEF42A10-475B-4750-82DA-E48D41FB2A45}" type="presOf" srcId="{E067DF02-8D03-C442-950F-B43B0D10169C}" destId="{6F62AC69-DAF6-D14D-9B97-DFCC35D8E18F}" srcOrd="0" destOrd="0" presId="urn:microsoft.com/office/officeart/2005/8/layout/radial1"/>
    <dgm:cxn modelId="{873BC7CC-83EF-4139-8E3A-C62E7DE8C1F6}" type="presOf" srcId="{8E311BC6-DF28-9948-B7AC-8FB56AD69123}" destId="{1F03144F-F54C-BA46-B244-2A90C66078FD}" srcOrd="0" destOrd="0" presId="urn:microsoft.com/office/officeart/2005/8/layout/radial1"/>
    <dgm:cxn modelId="{87A98599-260C-437F-8B11-FA4691E66EDA}" type="presOf" srcId="{CB5E0D8E-31CC-2E49-852B-A174FBDD520D}" destId="{65BDE54B-8E53-DF4A-A0A0-5CF1D4ABBACF}" srcOrd="0" destOrd="0" presId="urn:microsoft.com/office/officeart/2005/8/layout/radial1"/>
    <dgm:cxn modelId="{2C864FBC-BEC3-40C0-8B81-E70EEA0A0ED4}" type="presOf" srcId="{A1755DD3-3248-B34F-9D03-409F214D6B32}" destId="{0DFB8922-9B1E-444F-AEAF-DECE1C75837A}" srcOrd="1" destOrd="0" presId="urn:microsoft.com/office/officeart/2005/8/layout/radial1"/>
    <dgm:cxn modelId="{1A70FAAD-9490-4488-B756-4850CDD789E8}" type="presOf" srcId="{4ACBC3E9-240B-2940-9ABC-324F43A83662}" destId="{0F186A59-1822-9B42-91C7-20364BD642EC}" srcOrd="0" destOrd="0" presId="urn:microsoft.com/office/officeart/2005/8/layout/radial1"/>
    <dgm:cxn modelId="{39748611-BDF5-4E5C-82F5-3356EA89E350}" type="presParOf" srcId="{0F186A59-1822-9B42-91C7-20364BD642EC}" destId="{99F1AF77-8C88-1041-B5B2-F9366A1C02CC}" srcOrd="0" destOrd="0" presId="urn:microsoft.com/office/officeart/2005/8/layout/radial1"/>
    <dgm:cxn modelId="{08EC52B1-80D2-468D-A262-E632A092DF44}" type="presParOf" srcId="{0F186A59-1822-9B42-91C7-20364BD642EC}" destId="{157D97A3-5045-834C-844F-D13EE88A695C}" srcOrd="1" destOrd="0" presId="urn:microsoft.com/office/officeart/2005/8/layout/radial1"/>
    <dgm:cxn modelId="{6057C167-8CA1-48C1-80F0-A853212C3164}" type="presParOf" srcId="{157D97A3-5045-834C-844F-D13EE88A695C}" destId="{0DFB8922-9B1E-444F-AEAF-DECE1C75837A}" srcOrd="0" destOrd="0" presId="urn:microsoft.com/office/officeart/2005/8/layout/radial1"/>
    <dgm:cxn modelId="{75FEB877-173D-42A1-95F8-DC23EBAF6762}" type="presParOf" srcId="{0F186A59-1822-9B42-91C7-20364BD642EC}" destId="{FE89AE0E-E6DC-D245-B904-1DFB0BB8F751}" srcOrd="2" destOrd="0" presId="urn:microsoft.com/office/officeart/2005/8/layout/radial1"/>
    <dgm:cxn modelId="{AE07DD9D-548C-4498-888A-1D178079F903}" type="presParOf" srcId="{0F186A59-1822-9B42-91C7-20364BD642EC}" destId="{77528B35-8F1A-534D-A3E3-AE21146CB587}" srcOrd="3" destOrd="0" presId="urn:microsoft.com/office/officeart/2005/8/layout/radial1"/>
    <dgm:cxn modelId="{350A0BA3-A4BE-40DE-B028-6BD58A2248F8}" type="presParOf" srcId="{77528B35-8F1A-534D-A3E3-AE21146CB587}" destId="{E12CAA37-D50E-EA4C-912D-FC5A38D4F394}" srcOrd="0" destOrd="0" presId="urn:microsoft.com/office/officeart/2005/8/layout/radial1"/>
    <dgm:cxn modelId="{071E3086-731A-4E7B-B945-7B7A0DBDCF67}" type="presParOf" srcId="{0F186A59-1822-9B42-91C7-20364BD642EC}" destId="{65BDE54B-8E53-DF4A-A0A0-5CF1D4ABBACF}" srcOrd="4" destOrd="0" presId="urn:microsoft.com/office/officeart/2005/8/layout/radial1"/>
    <dgm:cxn modelId="{B3EF59ED-1F05-40E5-8E4E-3225799B15C6}" type="presParOf" srcId="{0F186A59-1822-9B42-91C7-20364BD642EC}" destId="{6F62AC69-DAF6-D14D-9B97-DFCC35D8E18F}" srcOrd="5" destOrd="0" presId="urn:microsoft.com/office/officeart/2005/8/layout/radial1"/>
    <dgm:cxn modelId="{D2394A0B-5EDC-45CD-8C48-E372B2234A44}" type="presParOf" srcId="{6F62AC69-DAF6-D14D-9B97-DFCC35D8E18F}" destId="{BF68702A-8FB3-D347-8AE7-4371FBBA6480}" srcOrd="0" destOrd="0" presId="urn:microsoft.com/office/officeart/2005/8/layout/radial1"/>
    <dgm:cxn modelId="{0EED53EA-9569-4D71-A18B-3A2B85F78CE9}" type="presParOf" srcId="{0F186A59-1822-9B42-91C7-20364BD642EC}" destId="{1F03144F-F54C-BA46-B244-2A90C66078FD}"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6"/>
        </a:solidFill>
      </dgm:spPr>
      <dgm:t>
        <a:bodyPr/>
        <a:lstStyle/>
        <a:p>
          <a:r>
            <a:rPr lang="en-US" sz="2000" b="1" dirty="0" smtClean="0"/>
            <a:t>Business Development</a:t>
          </a:r>
          <a:endParaRPr lang="en-US" sz="20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696F2350-FC08-FF49-BC36-E16A1093011D}">
      <dgm:prSet phldrT="[Text]" custT="1"/>
      <dgm:spPr/>
      <dgm:t>
        <a:bodyPr/>
        <a:lstStyle/>
        <a:p>
          <a:r>
            <a:rPr lang="en-US" sz="1600" dirty="0" smtClean="0"/>
            <a:t>Succession Planning</a:t>
          </a:r>
          <a:endParaRPr lang="en-US" sz="16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600" dirty="0" smtClean="0"/>
            <a:t>Shared business support delivery models</a:t>
          </a:r>
          <a:endParaRPr lang="en-US" sz="16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600" dirty="0" smtClean="0"/>
            <a:t>Business Climate… learning more</a:t>
          </a:r>
          <a:endParaRPr lang="en-US" sz="16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69229" custScaleY="78271" custLinFactNeighborY="-5633"/>
      <dgm:spPr/>
      <dgm:t>
        <a:bodyPr/>
        <a:lstStyle/>
        <a:p>
          <a:endParaRPr lang="en-US"/>
        </a:p>
      </dgm:t>
    </dgm:pt>
    <dgm:pt modelId="{157D97A3-5045-834C-844F-D13EE88A695C}" type="pres">
      <dgm:prSet presAssocID="{A1755DD3-3248-B34F-9D03-409F214D6B32}" presName="Name9" presStyleLbl="parChTrans1D2" presStyleIdx="0" presStyleCnt="3"/>
      <dgm:spPr/>
      <dgm:t>
        <a:bodyPr/>
        <a:lstStyle/>
        <a:p>
          <a:endParaRPr lang="en-CA"/>
        </a:p>
      </dgm:t>
    </dgm:pt>
    <dgm:pt modelId="{0DFB8922-9B1E-444F-AEAF-DECE1C75837A}" type="pres">
      <dgm:prSet presAssocID="{A1755DD3-3248-B34F-9D03-409F214D6B32}" presName="connTx" presStyleLbl="parChTrans1D2" presStyleIdx="0" presStyleCnt="3"/>
      <dgm:spPr/>
      <dgm:t>
        <a:bodyPr/>
        <a:lstStyle/>
        <a:p>
          <a:endParaRPr lang="en-CA"/>
        </a:p>
      </dgm:t>
    </dgm:pt>
    <dgm:pt modelId="{FE89AE0E-E6DC-D245-B904-1DFB0BB8F751}" type="pres">
      <dgm:prSet presAssocID="{696F2350-FC08-FF49-BC36-E16A1093011D}" presName="node" presStyleLbl="node1" presStyleIdx="0" presStyleCnt="3" custScaleX="115175" custRadScaleRad="100907" custRadScaleInc="-604">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1" presStyleCnt="3"/>
      <dgm:spPr/>
      <dgm:t>
        <a:bodyPr/>
        <a:lstStyle/>
        <a:p>
          <a:endParaRPr lang="en-CA"/>
        </a:p>
      </dgm:t>
    </dgm:pt>
    <dgm:pt modelId="{E12CAA37-D50E-EA4C-912D-FC5A38D4F394}" type="pres">
      <dgm:prSet presAssocID="{69E4A71D-CCE5-8E47-82C0-FC17898FFB46}" presName="connTx" presStyleLbl="parChTrans1D2" presStyleIdx="1" presStyleCnt="3"/>
      <dgm:spPr/>
      <dgm:t>
        <a:bodyPr/>
        <a:lstStyle/>
        <a:p>
          <a:endParaRPr lang="en-CA"/>
        </a:p>
      </dgm:t>
    </dgm:pt>
    <dgm:pt modelId="{65BDE54B-8E53-DF4A-A0A0-5CF1D4ABBACF}" type="pres">
      <dgm:prSet presAssocID="{CB5E0D8E-31CC-2E49-852B-A174FBDD520D}" presName="node" presStyleLbl="node1" presStyleIdx="1" presStyleCnt="3"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2" presStyleCnt="3"/>
      <dgm:spPr/>
      <dgm:t>
        <a:bodyPr/>
        <a:lstStyle/>
        <a:p>
          <a:endParaRPr lang="en-CA"/>
        </a:p>
      </dgm:t>
    </dgm:pt>
    <dgm:pt modelId="{BF68702A-8FB3-D347-8AE7-4371FBBA6480}" type="pres">
      <dgm:prSet presAssocID="{E067DF02-8D03-C442-950F-B43B0D10169C}" presName="connTx" presStyleLbl="parChTrans1D2" presStyleIdx="2" presStyleCnt="3"/>
      <dgm:spPr/>
      <dgm:t>
        <a:bodyPr/>
        <a:lstStyle/>
        <a:p>
          <a:endParaRPr lang="en-CA"/>
        </a:p>
      </dgm:t>
    </dgm:pt>
    <dgm:pt modelId="{1F03144F-F54C-BA46-B244-2A90C66078FD}" type="pres">
      <dgm:prSet presAssocID="{8E311BC6-DF28-9948-B7AC-8FB56AD69123}" presName="node" presStyleLbl="node1" presStyleIdx="2" presStyleCnt="3" custScaleX="118144" custRadScaleRad="120309" custRadScaleInc="1264">
        <dgm:presLayoutVars>
          <dgm:bulletEnabled val="1"/>
        </dgm:presLayoutVars>
      </dgm:prSet>
      <dgm:spPr/>
      <dgm:t>
        <a:bodyPr/>
        <a:lstStyle/>
        <a:p>
          <a:endParaRPr lang="en-US"/>
        </a:p>
      </dgm:t>
    </dgm:pt>
  </dgm:ptLst>
  <dgm:cxnLst>
    <dgm:cxn modelId="{C8AF209D-7413-48BE-B6D3-4A056A4271EA}" type="presOf" srcId="{A1755DD3-3248-B34F-9D03-409F214D6B32}" destId="{157D97A3-5045-834C-844F-D13EE88A695C}" srcOrd="0" destOrd="0" presId="urn:microsoft.com/office/officeart/2005/8/layout/radial1"/>
    <dgm:cxn modelId="{0FDDB2A2-E651-41EB-9511-69BA196A6321}" type="presOf" srcId="{E067DF02-8D03-C442-950F-B43B0D10169C}" destId="{6F62AC69-DAF6-D14D-9B97-DFCC35D8E18F}" srcOrd="0" destOrd="0" presId="urn:microsoft.com/office/officeart/2005/8/layout/radial1"/>
    <dgm:cxn modelId="{CFA666B0-7458-DF49-8BCE-446785AB08A4}" srcId="{562F7F98-9C41-EF40-83A7-A9589D1F9B61}" destId="{696F2350-FC08-FF49-BC36-E16A1093011D}" srcOrd="0" destOrd="0" parTransId="{A1755DD3-3248-B34F-9D03-409F214D6B32}" sibTransId="{DE6510E9-2838-7B44-B622-4D699338BD02}"/>
    <dgm:cxn modelId="{06B91508-438A-4B71-AD21-1F5EF8BE113D}" type="presOf" srcId="{69E4A71D-CCE5-8E47-82C0-FC17898FFB46}" destId="{77528B35-8F1A-534D-A3E3-AE21146CB587}" srcOrd="0" destOrd="0" presId="urn:microsoft.com/office/officeart/2005/8/layout/radial1"/>
    <dgm:cxn modelId="{C24C4CA6-09CB-46A0-9748-A472B5B64FF7}" type="presOf" srcId="{562F7F98-9C41-EF40-83A7-A9589D1F9B61}" destId="{99F1AF77-8C88-1041-B5B2-F9366A1C02CC}" srcOrd="0" destOrd="0" presId="urn:microsoft.com/office/officeart/2005/8/layout/radial1"/>
    <dgm:cxn modelId="{F43271EB-0054-3B4A-B830-C2919D1BB16B}" srcId="{562F7F98-9C41-EF40-83A7-A9589D1F9B61}" destId="{8E311BC6-DF28-9948-B7AC-8FB56AD69123}" srcOrd="2" destOrd="0" parTransId="{E067DF02-8D03-C442-950F-B43B0D10169C}" sibTransId="{ABE56317-9EED-8E4C-9EB6-C78C04E551D6}"/>
    <dgm:cxn modelId="{C0B77C54-93C3-4D04-90C7-A0ED33843E73}" type="presOf" srcId="{8E311BC6-DF28-9948-B7AC-8FB56AD69123}" destId="{1F03144F-F54C-BA46-B244-2A90C66078FD}" srcOrd="0" destOrd="0" presId="urn:microsoft.com/office/officeart/2005/8/layout/radial1"/>
    <dgm:cxn modelId="{0DFC5E26-6E7C-4EBD-BE7C-275812331E0D}" type="presOf" srcId="{CB5E0D8E-31CC-2E49-852B-A174FBDD520D}" destId="{65BDE54B-8E53-DF4A-A0A0-5CF1D4ABBACF}" srcOrd="0" destOrd="0" presId="urn:microsoft.com/office/officeart/2005/8/layout/radial1"/>
    <dgm:cxn modelId="{1F117C6B-6D90-4F56-81E3-FE423EA22291}" type="presOf" srcId="{69E4A71D-CCE5-8E47-82C0-FC17898FFB46}" destId="{E12CAA37-D50E-EA4C-912D-FC5A38D4F394}" srcOrd="1" destOrd="0" presId="urn:microsoft.com/office/officeart/2005/8/layout/radial1"/>
    <dgm:cxn modelId="{B2055B95-2109-4CB7-975E-87349821D839}" type="presOf" srcId="{E067DF02-8D03-C442-950F-B43B0D10169C}" destId="{BF68702A-8FB3-D347-8AE7-4371FBBA6480}" srcOrd="1" destOrd="0" presId="urn:microsoft.com/office/officeart/2005/8/layout/radial1"/>
    <dgm:cxn modelId="{99B7E6D1-F972-4C53-AC34-81C1EB401111}" type="presOf" srcId="{A1755DD3-3248-B34F-9D03-409F214D6B32}" destId="{0DFB8922-9B1E-444F-AEAF-DECE1C75837A}" srcOrd="1"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A65806A0-B432-564F-B529-F6733333873E}" srcId="{562F7F98-9C41-EF40-83A7-A9589D1F9B61}" destId="{CB5E0D8E-31CC-2E49-852B-A174FBDD520D}" srcOrd="1" destOrd="0" parTransId="{69E4A71D-CCE5-8E47-82C0-FC17898FFB46}" sibTransId="{92C850FD-9434-D146-B394-0D70B059D8BF}"/>
    <dgm:cxn modelId="{D151A67F-0440-4707-BEA2-7A961B6304A2}" type="presOf" srcId="{696F2350-FC08-FF49-BC36-E16A1093011D}" destId="{FE89AE0E-E6DC-D245-B904-1DFB0BB8F751}" srcOrd="0" destOrd="0" presId="urn:microsoft.com/office/officeart/2005/8/layout/radial1"/>
    <dgm:cxn modelId="{F49B8939-2DF1-4376-A3D5-54D2135C6B2F}" type="presOf" srcId="{4ACBC3E9-240B-2940-9ABC-324F43A83662}" destId="{0F186A59-1822-9B42-91C7-20364BD642EC}" srcOrd="0" destOrd="0" presId="urn:microsoft.com/office/officeart/2005/8/layout/radial1"/>
    <dgm:cxn modelId="{F5834D1A-2522-411D-A6A9-10E6524AD808}" type="presParOf" srcId="{0F186A59-1822-9B42-91C7-20364BD642EC}" destId="{99F1AF77-8C88-1041-B5B2-F9366A1C02CC}" srcOrd="0" destOrd="0" presId="urn:microsoft.com/office/officeart/2005/8/layout/radial1"/>
    <dgm:cxn modelId="{9AB3B7FE-084E-473F-803C-892B5D1099FE}" type="presParOf" srcId="{0F186A59-1822-9B42-91C7-20364BD642EC}" destId="{157D97A3-5045-834C-844F-D13EE88A695C}" srcOrd="1" destOrd="0" presId="urn:microsoft.com/office/officeart/2005/8/layout/radial1"/>
    <dgm:cxn modelId="{48AB4897-C957-4B0C-87BD-A4335FDB8032}" type="presParOf" srcId="{157D97A3-5045-834C-844F-D13EE88A695C}" destId="{0DFB8922-9B1E-444F-AEAF-DECE1C75837A}" srcOrd="0" destOrd="0" presId="urn:microsoft.com/office/officeart/2005/8/layout/radial1"/>
    <dgm:cxn modelId="{33279D0F-B6D1-4D09-9292-8A93191DDCEC}" type="presParOf" srcId="{0F186A59-1822-9B42-91C7-20364BD642EC}" destId="{FE89AE0E-E6DC-D245-B904-1DFB0BB8F751}" srcOrd="2" destOrd="0" presId="urn:microsoft.com/office/officeart/2005/8/layout/radial1"/>
    <dgm:cxn modelId="{0AB58D4B-D955-4B49-AE1C-43E51E46E0F4}" type="presParOf" srcId="{0F186A59-1822-9B42-91C7-20364BD642EC}" destId="{77528B35-8F1A-534D-A3E3-AE21146CB587}" srcOrd="3" destOrd="0" presId="urn:microsoft.com/office/officeart/2005/8/layout/radial1"/>
    <dgm:cxn modelId="{319FB0C6-0551-448D-802A-5D2ACAF6C25F}" type="presParOf" srcId="{77528B35-8F1A-534D-A3E3-AE21146CB587}" destId="{E12CAA37-D50E-EA4C-912D-FC5A38D4F394}" srcOrd="0" destOrd="0" presId="urn:microsoft.com/office/officeart/2005/8/layout/radial1"/>
    <dgm:cxn modelId="{0BE7DCE7-EFDE-489A-82A2-70F2F7D417C5}" type="presParOf" srcId="{0F186A59-1822-9B42-91C7-20364BD642EC}" destId="{65BDE54B-8E53-DF4A-A0A0-5CF1D4ABBACF}" srcOrd="4" destOrd="0" presId="urn:microsoft.com/office/officeart/2005/8/layout/radial1"/>
    <dgm:cxn modelId="{9F18DBE2-114C-4455-9342-4550128D94E9}" type="presParOf" srcId="{0F186A59-1822-9B42-91C7-20364BD642EC}" destId="{6F62AC69-DAF6-D14D-9B97-DFCC35D8E18F}" srcOrd="5" destOrd="0" presId="urn:microsoft.com/office/officeart/2005/8/layout/radial1"/>
    <dgm:cxn modelId="{CC889172-11B0-4043-81CA-44B3C54335B9}" type="presParOf" srcId="{6F62AC69-DAF6-D14D-9B97-DFCC35D8E18F}" destId="{BF68702A-8FB3-D347-8AE7-4371FBBA6480}" srcOrd="0" destOrd="0" presId="urn:microsoft.com/office/officeart/2005/8/layout/radial1"/>
    <dgm:cxn modelId="{25CE6FD3-2CA7-46F3-A50F-2308F147D761}" type="presParOf" srcId="{0F186A59-1822-9B42-91C7-20364BD642EC}" destId="{1F03144F-F54C-BA46-B244-2A90C66078FD}"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6"/>
        </a:solidFill>
      </dgm:spPr>
      <dgm:t>
        <a:bodyPr/>
        <a:lstStyle/>
        <a:p>
          <a:r>
            <a:rPr lang="en-US" sz="2000" b="1" dirty="0" smtClean="0"/>
            <a:t>Marketing &amp; Communications</a:t>
          </a:r>
          <a:endParaRPr lang="en-US" sz="20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696F2350-FC08-FF49-BC36-E16A1093011D}">
      <dgm:prSet phldrT="[Text]" custT="1"/>
      <dgm:spPr/>
      <dgm:t>
        <a:bodyPr/>
        <a:lstStyle/>
        <a:p>
          <a:r>
            <a:rPr lang="en-US" sz="1600" dirty="0" smtClean="0"/>
            <a:t>Debunking myths… the story is good</a:t>
          </a:r>
          <a:endParaRPr lang="en-US" sz="16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600" dirty="0" smtClean="0"/>
            <a:t>Celebrating successes and keeping momentum moving</a:t>
          </a:r>
          <a:endParaRPr lang="en-US" sz="16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600" dirty="0" smtClean="0"/>
            <a:t>Using ‘good news’ for investment attraction </a:t>
          </a:r>
          <a:endParaRPr lang="en-US" sz="16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69229" custScaleY="78271" custLinFactNeighborY="-5633"/>
      <dgm:spPr/>
      <dgm:t>
        <a:bodyPr/>
        <a:lstStyle/>
        <a:p>
          <a:endParaRPr lang="en-US"/>
        </a:p>
      </dgm:t>
    </dgm:pt>
    <dgm:pt modelId="{157D97A3-5045-834C-844F-D13EE88A695C}" type="pres">
      <dgm:prSet presAssocID="{A1755DD3-3248-B34F-9D03-409F214D6B32}" presName="Name9" presStyleLbl="parChTrans1D2" presStyleIdx="0" presStyleCnt="3"/>
      <dgm:spPr/>
      <dgm:t>
        <a:bodyPr/>
        <a:lstStyle/>
        <a:p>
          <a:endParaRPr lang="en-CA"/>
        </a:p>
      </dgm:t>
    </dgm:pt>
    <dgm:pt modelId="{0DFB8922-9B1E-444F-AEAF-DECE1C75837A}" type="pres">
      <dgm:prSet presAssocID="{A1755DD3-3248-B34F-9D03-409F214D6B32}" presName="connTx" presStyleLbl="parChTrans1D2" presStyleIdx="0" presStyleCnt="3"/>
      <dgm:spPr/>
      <dgm:t>
        <a:bodyPr/>
        <a:lstStyle/>
        <a:p>
          <a:endParaRPr lang="en-CA"/>
        </a:p>
      </dgm:t>
    </dgm:pt>
    <dgm:pt modelId="{FE89AE0E-E6DC-D245-B904-1DFB0BB8F751}" type="pres">
      <dgm:prSet presAssocID="{696F2350-FC08-FF49-BC36-E16A1093011D}" presName="node" presStyleLbl="node1" presStyleIdx="0" presStyleCnt="3" custScaleX="139753" custRadScaleRad="100907" custRadScaleInc="-604">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1" presStyleCnt="3"/>
      <dgm:spPr/>
      <dgm:t>
        <a:bodyPr/>
        <a:lstStyle/>
        <a:p>
          <a:endParaRPr lang="en-CA"/>
        </a:p>
      </dgm:t>
    </dgm:pt>
    <dgm:pt modelId="{E12CAA37-D50E-EA4C-912D-FC5A38D4F394}" type="pres">
      <dgm:prSet presAssocID="{69E4A71D-CCE5-8E47-82C0-FC17898FFB46}" presName="connTx" presStyleLbl="parChTrans1D2" presStyleIdx="1" presStyleCnt="3"/>
      <dgm:spPr/>
      <dgm:t>
        <a:bodyPr/>
        <a:lstStyle/>
        <a:p>
          <a:endParaRPr lang="en-CA"/>
        </a:p>
      </dgm:t>
    </dgm:pt>
    <dgm:pt modelId="{65BDE54B-8E53-DF4A-A0A0-5CF1D4ABBACF}" type="pres">
      <dgm:prSet presAssocID="{CB5E0D8E-31CC-2E49-852B-A174FBDD520D}" presName="node" presStyleLbl="node1" presStyleIdx="1" presStyleCnt="3"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2" presStyleCnt="3"/>
      <dgm:spPr/>
      <dgm:t>
        <a:bodyPr/>
        <a:lstStyle/>
        <a:p>
          <a:endParaRPr lang="en-CA"/>
        </a:p>
      </dgm:t>
    </dgm:pt>
    <dgm:pt modelId="{BF68702A-8FB3-D347-8AE7-4371FBBA6480}" type="pres">
      <dgm:prSet presAssocID="{E067DF02-8D03-C442-950F-B43B0D10169C}" presName="connTx" presStyleLbl="parChTrans1D2" presStyleIdx="2" presStyleCnt="3"/>
      <dgm:spPr/>
      <dgm:t>
        <a:bodyPr/>
        <a:lstStyle/>
        <a:p>
          <a:endParaRPr lang="en-CA"/>
        </a:p>
      </dgm:t>
    </dgm:pt>
    <dgm:pt modelId="{1F03144F-F54C-BA46-B244-2A90C66078FD}" type="pres">
      <dgm:prSet presAssocID="{8E311BC6-DF28-9948-B7AC-8FB56AD69123}" presName="node" presStyleLbl="node1" presStyleIdx="2" presStyleCnt="3" custScaleX="146988" custRadScaleRad="125944" custRadScaleInc="5067">
        <dgm:presLayoutVars>
          <dgm:bulletEnabled val="1"/>
        </dgm:presLayoutVars>
      </dgm:prSet>
      <dgm:spPr/>
      <dgm:t>
        <a:bodyPr/>
        <a:lstStyle/>
        <a:p>
          <a:endParaRPr lang="en-US"/>
        </a:p>
      </dgm:t>
    </dgm:pt>
  </dgm:ptLst>
  <dgm:cxnLst>
    <dgm:cxn modelId="{BDD11A28-4C10-4E6D-9D4E-B6016DF908D3}" type="presOf" srcId="{CB5E0D8E-31CC-2E49-852B-A174FBDD520D}" destId="{65BDE54B-8E53-DF4A-A0A0-5CF1D4ABBACF}" srcOrd="0" destOrd="0" presId="urn:microsoft.com/office/officeart/2005/8/layout/radial1"/>
    <dgm:cxn modelId="{CFA666B0-7458-DF49-8BCE-446785AB08A4}" srcId="{562F7F98-9C41-EF40-83A7-A9589D1F9B61}" destId="{696F2350-FC08-FF49-BC36-E16A1093011D}" srcOrd="0" destOrd="0" parTransId="{A1755DD3-3248-B34F-9D03-409F214D6B32}" sibTransId="{DE6510E9-2838-7B44-B622-4D699338BD02}"/>
    <dgm:cxn modelId="{33ACD03E-FE89-413D-ABF9-43F1F38526BA}" type="presOf" srcId="{E067DF02-8D03-C442-950F-B43B0D10169C}" destId="{6F62AC69-DAF6-D14D-9B97-DFCC35D8E18F}" srcOrd="0" destOrd="0" presId="urn:microsoft.com/office/officeart/2005/8/layout/radial1"/>
    <dgm:cxn modelId="{313FC29A-B838-480A-BF70-C3EBDA925BD4}" type="presOf" srcId="{696F2350-FC08-FF49-BC36-E16A1093011D}" destId="{FE89AE0E-E6DC-D245-B904-1DFB0BB8F751}" srcOrd="0" destOrd="0" presId="urn:microsoft.com/office/officeart/2005/8/layout/radial1"/>
    <dgm:cxn modelId="{4989CC21-9993-43AB-BA9C-1764C6743E8A}" type="presOf" srcId="{69E4A71D-CCE5-8E47-82C0-FC17898FFB46}" destId="{E12CAA37-D50E-EA4C-912D-FC5A38D4F394}" srcOrd="1" destOrd="0" presId="urn:microsoft.com/office/officeart/2005/8/layout/radial1"/>
    <dgm:cxn modelId="{F43271EB-0054-3B4A-B830-C2919D1BB16B}" srcId="{562F7F98-9C41-EF40-83A7-A9589D1F9B61}" destId="{8E311BC6-DF28-9948-B7AC-8FB56AD69123}" srcOrd="2" destOrd="0" parTransId="{E067DF02-8D03-C442-950F-B43B0D10169C}" sibTransId="{ABE56317-9EED-8E4C-9EB6-C78C04E551D6}"/>
    <dgm:cxn modelId="{DB6B5183-2894-4583-BF1C-71EC3C54E23B}" type="presOf" srcId="{4ACBC3E9-240B-2940-9ABC-324F43A83662}" destId="{0F186A59-1822-9B42-91C7-20364BD642EC}" srcOrd="0" destOrd="0" presId="urn:microsoft.com/office/officeart/2005/8/layout/radial1"/>
    <dgm:cxn modelId="{19AE3F53-BD49-4893-A992-3DEF82A1FF3B}" type="presOf" srcId="{8E311BC6-DF28-9948-B7AC-8FB56AD69123}" destId="{1F03144F-F54C-BA46-B244-2A90C66078FD}" srcOrd="0" destOrd="0" presId="urn:microsoft.com/office/officeart/2005/8/layout/radial1"/>
    <dgm:cxn modelId="{B3E18709-0F21-4891-AECB-8EADDAF349A3}" type="presOf" srcId="{E067DF02-8D03-C442-950F-B43B0D10169C}" destId="{BF68702A-8FB3-D347-8AE7-4371FBBA6480}" srcOrd="1" destOrd="0" presId="urn:microsoft.com/office/officeart/2005/8/layout/radial1"/>
    <dgm:cxn modelId="{9BCBB2FA-C8FF-4DB9-8730-9AA153C54142}" type="presOf" srcId="{562F7F98-9C41-EF40-83A7-A9589D1F9B61}" destId="{99F1AF77-8C88-1041-B5B2-F9366A1C02CC}" srcOrd="0" destOrd="0" presId="urn:microsoft.com/office/officeart/2005/8/layout/radial1"/>
    <dgm:cxn modelId="{4BDE606B-A417-46B6-A9A1-B430AAF04DF1}" type="presOf" srcId="{A1755DD3-3248-B34F-9D03-409F214D6B32}" destId="{0DFB8922-9B1E-444F-AEAF-DECE1C75837A}" srcOrd="1" destOrd="0" presId="urn:microsoft.com/office/officeart/2005/8/layout/radial1"/>
    <dgm:cxn modelId="{6B1F8427-D038-40AB-93BA-BF3CF1878FBF}" type="presOf" srcId="{A1755DD3-3248-B34F-9D03-409F214D6B32}" destId="{157D97A3-5045-834C-844F-D13EE88A695C}" srcOrd="0"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A65806A0-B432-564F-B529-F6733333873E}" srcId="{562F7F98-9C41-EF40-83A7-A9589D1F9B61}" destId="{CB5E0D8E-31CC-2E49-852B-A174FBDD520D}" srcOrd="1" destOrd="0" parTransId="{69E4A71D-CCE5-8E47-82C0-FC17898FFB46}" sibTransId="{92C850FD-9434-D146-B394-0D70B059D8BF}"/>
    <dgm:cxn modelId="{936E0A96-6331-4608-9215-186BCEB91776}" type="presOf" srcId="{69E4A71D-CCE5-8E47-82C0-FC17898FFB46}" destId="{77528B35-8F1A-534D-A3E3-AE21146CB587}" srcOrd="0" destOrd="0" presId="urn:microsoft.com/office/officeart/2005/8/layout/radial1"/>
    <dgm:cxn modelId="{970B5B94-EC77-4077-A128-00E1A0849229}" type="presParOf" srcId="{0F186A59-1822-9B42-91C7-20364BD642EC}" destId="{99F1AF77-8C88-1041-B5B2-F9366A1C02CC}" srcOrd="0" destOrd="0" presId="urn:microsoft.com/office/officeart/2005/8/layout/radial1"/>
    <dgm:cxn modelId="{8DBA6DB7-8B56-4F48-B148-3CA39C777CE6}" type="presParOf" srcId="{0F186A59-1822-9B42-91C7-20364BD642EC}" destId="{157D97A3-5045-834C-844F-D13EE88A695C}" srcOrd="1" destOrd="0" presId="urn:microsoft.com/office/officeart/2005/8/layout/radial1"/>
    <dgm:cxn modelId="{248BBC3D-72C6-4B19-8A3C-39214267321E}" type="presParOf" srcId="{157D97A3-5045-834C-844F-D13EE88A695C}" destId="{0DFB8922-9B1E-444F-AEAF-DECE1C75837A}" srcOrd="0" destOrd="0" presId="urn:microsoft.com/office/officeart/2005/8/layout/radial1"/>
    <dgm:cxn modelId="{6521C3CF-1C28-4E97-9732-A7E06F432EC9}" type="presParOf" srcId="{0F186A59-1822-9B42-91C7-20364BD642EC}" destId="{FE89AE0E-E6DC-D245-B904-1DFB0BB8F751}" srcOrd="2" destOrd="0" presId="urn:microsoft.com/office/officeart/2005/8/layout/radial1"/>
    <dgm:cxn modelId="{5645E1A2-BA9F-43AF-A8F1-0ADEECAB6903}" type="presParOf" srcId="{0F186A59-1822-9B42-91C7-20364BD642EC}" destId="{77528B35-8F1A-534D-A3E3-AE21146CB587}" srcOrd="3" destOrd="0" presId="urn:microsoft.com/office/officeart/2005/8/layout/radial1"/>
    <dgm:cxn modelId="{3111F0D0-A729-4FC8-BBAE-D79784C8B318}" type="presParOf" srcId="{77528B35-8F1A-534D-A3E3-AE21146CB587}" destId="{E12CAA37-D50E-EA4C-912D-FC5A38D4F394}" srcOrd="0" destOrd="0" presId="urn:microsoft.com/office/officeart/2005/8/layout/radial1"/>
    <dgm:cxn modelId="{5F171EBC-8E91-49D4-AD8C-DA182AD088BA}" type="presParOf" srcId="{0F186A59-1822-9B42-91C7-20364BD642EC}" destId="{65BDE54B-8E53-DF4A-A0A0-5CF1D4ABBACF}" srcOrd="4" destOrd="0" presId="urn:microsoft.com/office/officeart/2005/8/layout/radial1"/>
    <dgm:cxn modelId="{C1B081DC-8B44-4A5A-B5A3-567B6CCB5728}" type="presParOf" srcId="{0F186A59-1822-9B42-91C7-20364BD642EC}" destId="{6F62AC69-DAF6-D14D-9B97-DFCC35D8E18F}" srcOrd="5" destOrd="0" presId="urn:microsoft.com/office/officeart/2005/8/layout/radial1"/>
    <dgm:cxn modelId="{588198BF-3CE0-4643-85B8-62285E994146}" type="presParOf" srcId="{6F62AC69-DAF6-D14D-9B97-DFCC35D8E18F}" destId="{BF68702A-8FB3-D347-8AE7-4371FBBA6480}" srcOrd="0" destOrd="0" presId="urn:microsoft.com/office/officeart/2005/8/layout/radial1"/>
    <dgm:cxn modelId="{52479124-4DAA-4339-A8E6-647DE1680542}" type="presParOf" srcId="{0F186A59-1822-9B42-91C7-20364BD642EC}" destId="{1F03144F-F54C-BA46-B244-2A90C66078FD}"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584002" y="1942077"/>
          <a:ext cx="1848850" cy="1502676"/>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Economic Development Capacity</a:t>
          </a:r>
          <a:endParaRPr lang="en-US" sz="1400" b="1" kern="1200" dirty="0"/>
        </a:p>
      </dsp:txBody>
      <dsp:txXfrm>
        <a:off x="1854760" y="2162139"/>
        <a:ext cx="1307334" cy="1062552"/>
      </dsp:txXfrm>
    </dsp:sp>
    <dsp:sp modelId="{0D1022E9-82CD-4247-BDFA-390753034DD4}">
      <dsp:nvSpPr>
        <dsp:cNvPr id="0" name=""/>
        <dsp:cNvSpPr/>
      </dsp:nvSpPr>
      <dsp:spPr>
        <a:xfrm rot="16200000">
          <a:off x="2332419" y="1741303"/>
          <a:ext cx="352017" cy="49531"/>
        </a:xfrm>
        <a:custGeom>
          <a:avLst/>
          <a:gdLst/>
          <a:ahLst/>
          <a:cxnLst/>
          <a:rect l="0" t="0" r="0" b="0"/>
          <a:pathLst>
            <a:path>
              <a:moveTo>
                <a:pt x="0" y="24765"/>
              </a:moveTo>
              <a:lnTo>
                <a:pt x="352017"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2499627" y="1757268"/>
        <a:ext cx="17600" cy="17600"/>
      </dsp:txXfrm>
    </dsp:sp>
    <dsp:sp modelId="{3D5D7DA6-51BF-4B4A-8B08-5445AE471E07}">
      <dsp:nvSpPr>
        <dsp:cNvPr id="0" name=""/>
        <dsp:cNvSpPr/>
      </dsp:nvSpPr>
      <dsp:spPr>
        <a:xfrm>
          <a:off x="1656886" y="215153"/>
          <a:ext cx="1703083"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Planning &amp; Action</a:t>
          </a:r>
          <a:endParaRPr lang="en-US" sz="1400" kern="1200" dirty="0"/>
        </a:p>
      </dsp:txBody>
      <dsp:txXfrm>
        <a:off x="1906297" y="416503"/>
        <a:ext cx="1204261" cy="972206"/>
      </dsp:txXfrm>
    </dsp:sp>
    <dsp:sp modelId="{157D97A3-5045-834C-844F-D13EE88A695C}">
      <dsp:nvSpPr>
        <dsp:cNvPr id="0" name=""/>
        <dsp:cNvSpPr/>
      </dsp:nvSpPr>
      <dsp:spPr>
        <a:xfrm rot="177092">
          <a:off x="3430946" y="2718224"/>
          <a:ext cx="77959" cy="49531"/>
        </a:xfrm>
        <a:custGeom>
          <a:avLst/>
          <a:gdLst/>
          <a:ahLst/>
          <a:cxnLst/>
          <a:rect l="0" t="0" r="0" b="0"/>
          <a:pathLst>
            <a:path>
              <a:moveTo>
                <a:pt x="0" y="24765"/>
              </a:moveTo>
              <a:lnTo>
                <a:pt x="77959"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467977" y="2741041"/>
        <a:ext cx="3897" cy="3897"/>
      </dsp:txXfrm>
    </dsp:sp>
    <dsp:sp modelId="{FE89AE0E-E6DC-D245-B904-1DFB0BB8F751}">
      <dsp:nvSpPr>
        <dsp:cNvPr id="0" name=""/>
        <dsp:cNvSpPr/>
      </dsp:nvSpPr>
      <dsp:spPr>
        <a:xfrm>
          <a:off x="3507462" y="2098296"/>
          <a:ext cx="1583548"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Governance &amp; Leadership</a:t>
          </a:r>
          <a:endParaRPr lang="en-US" sz="1400" kern="1200" dirty="0"/>
        </a:p>
      </dsp:txBody>
      <dsp:txXfrm>
        <a:off x="3739367" y="2299646"/>
        <a:ext cx="1119738" cy="972206"/>
      </dsp:txXfrm>
    </dsp:sp>
    <dsp:sp modelId="{77528B35-8F1A-534D-A3E3-AE21146CB587}">
      <dsp:nvSpPr>
        <dsp:cNvPr id="0" name=""/>
        <dsp:cNvSpPr/>
      </dsp:nvSpPr>
      <dsp:spPr>
        <a:xfrm rot="5355855">
          <a:off x="2272788" y="3668405"/>
          <a:ext cx="496956" cy="49531"/>
        </a:xfrm>
        <a:custGeom>
          <a:avLst/>
          <a:gdLst/>
          <a:ahLst/>
          <a:cxnLst/>
          <a:rect l="0" t="0" r="0" b="0"/>
          <a:pathLst>
            <a:path>
              <a:moveTo>
                <a:pt x="0" y="24765"/>
              </a:moveTo>
              <a:lnTo>
                <a:pt x="496956"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2508842" y="3680747"/>
        <a:ext cx="24847" cy="24847"/>
      </dsp:txXfrm>
    </dsp:sp>
    <dsp:sp modelId="{65BDE54B-8E53-DF4A-A0A0-5CF1D4ABBACF}">
      <dsp:nvSpPr>
        <dsp:cNvPr id="0" name=""/>
        <dsp:cNvSpPr/>
      </dsp:nvSpPr>
      <dsp:spPr>
        <a:xfrm>
          <a:off x="1628500" y="3941595"/>
          <a:ext cx="1809569"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Networks &amp; Linkages</a:t>
          </a:r>
          <a:endParaRPr lang="en-US" sz="1400" kern="1200" dirty="0"/>
        </a:p>
      </dsp:txBody>
      <dsp:txXfrm>
        <a:off x="1893505" y="4142945"/>
        <a:ext cx="1279559" cy="972206"/>
      </dsp:txXfrm>
    </dsp:sp>
    <dsp:sp modelId="{6F62AC69-DAF6-D14D-9B97-DFCC35D8E18F}">
      <dsp:nvSpPr>
        <dsp:cNvPr id="0" name=""/>
        <dsp:cNvSpPr/>
      </dsp:nvSpPr>
      <dsp:spPr>
        <a:xfrm rot="10841056">
          <a:off x="1529720" y="2657285"/>
          <a:ext cx="54383" cy="49531"/>
        </a:xfrm>
        <a:custGeom>
          <a:avLst/>
          <a:gdLst/>
          <a:ahLst/>
          <a:cxnLst/>
          <a:rect l="0" t="0" r="0" b="0"/>
          <a:pathLst>
            <a:path>
              <a:moveTo>
                <a:pt x="0" y="24765"/>
              </a:moveTo>
              <a:lnTo>
                <a:pt x="54383"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555552" y="2680692"/>
        <a:ext cx="2719" cy="2719"/>
      </dsp:txXfrm>
    </dsp:sp>
    <dsp:sp modelId="{1F03144F-F54C-BA46-B244-2A90C66078FD}">
      <dsp:nvSpPr>
        <dsp:cNvPr id="0" name=""/>
        <dsp:cNvSpPr/>
      </dsp:nvSpPr>
      <dsp:spPr>
        <a:xfrm>
          <a:off x="-94566" y="1984574"/>
          <a:ext cx="1624369"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Engagement</a:t>
          </a:r>
          <a:endParaRPr lang="en-US" sz="1400" kern="1200" dirty="0"/>
        </a:p>
      </dsp:txBody>
      <dsp:txXfrm>
        <a:off x="143317" y="2185924"/>
        <a:ext cx="1148603" cy="972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420667" y="1962170"/>
          <a:ext cx="2600560" cy="1202799"/>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Relationship Building</a:t>
          </a:r>
          <a:endParaRPr lang="en-US" sz="2000" b="1" kern="1200" dirty="0"/>
        </a:p>
      </dsp:txBody>
      <dsp:txXfrm>
        <a:off x="1801510" y="2138316"/>
        <a:ext cx="1838874" cy="850507"/>
      </dsp:txXfrm>
    </dsp:sp>
    <dsp:sp modelId="{157D97A3-5045-834C-844F-D13EE88A695C}">
      <dsp:nvSpPr>
        <dsp:cNvPr id="0" name=""/>
        <dsp:cNvSpPr/>
      </dsp:nvSpPr>
      <dsp:spPr>
        <a:xfrm rot="16175523">
          <a:off x="2502912" y="1724996"/>
          <a:ext cx="424486" cy="49880"/>
        </a:xfrm>
        <a:custGeom>
          <a:avLst/>
          <a:gdLst/>
          <a:ahLst/>
          <a:cxnLst/>
          <a:rect l="0" t="0" r="0" b="0"/>
          <a:pathLst>
            <a:path>
              <a:moveTo>
                <a:pt x="0" y="24940"/>
              </a:moveTo>
              <a:lnTo>
                <a:pt x="424486"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704542" y="1739324"/>
        <a:ext cx="21224" cy="21224"/>
      </dsp:txXfrm>
    </dsp:sp>
    <dsp:sp modelId="{FE89AE0E-E6DC-D245-B904-1DFB0BB8F751}">
      <dsp:nvSpPr>
        <dsp:cNvPr id="0" name=""/>
        <dsp:cNvSpPr/>
      </dsp:nvSpPr>
      <dsp:spPr>
        <a:xfrm>
          <a:off x="1823219" y="1002"/>
          <a:ext cx="1769907"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Government  &lt;</a:t>
          </a:r>
          <a:r>
            <a:rPr lang="en-US" sz="1600" kern="1200" dirty="0" smtClean="0">
              <a:sym typeface="Wingdings" panose="05000000000000000000" pitchFamily="2" charset="2"/>
            </a:rPr>
            <a:t> Business</a:t>
          </a:r>
          <a:endParaRPr lang="en-US" sz="1600" kern="1200" dirty="0"/>
        </a:p>
      </dsp:txBody>
      <dsp:txXfrm>
        <a:off x="2082416" y="226048"/>
        <a:ext cx="1251513" cy="1086619"/>
      </dsp:txXfrm>
    </dsp:sp>
    <dsp:sp modelId="{77528B35-8F1A-534D-A3E3-AE21146CB587}">
      <dsp:nvSpPr>
        <dsp:cNvPr id="0" name=""/>
        <dsp:cNvSpPr/>
      </dsp:nvSpPr>
      <dsp:spPr>
        <a:xfrm rot="2069034">
          <a:off x="3411317" y="3153128"/>
          <a:ext cx="408538" cy="49880"/>
        </a:xfrm>
        <a:custGeom>
          <a:avLst/>
          <a:gdLst/>
          <a:ahLst/>
          <a:cxnLst/>
          <a:rect l="0" t="0" r="0" b="0"/>
          <a:pathLst>
            <a:path>
              <a:moveTo>
                <a:pt x="0" y="24940"/>
              </a:moveTo>
              <a:lnTo>
                <a:pt x="408538"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605373" y="3167855"/>
        <a:ext cx="20426" cy="20426"/>
      </dsp:txXfrm>
    </dsp:sp>
    <dsp:sp modelId="{65BDE54B-8E53-DF4A-A0A0-5CF1D4ABBACF}">
      <dsp:nvSpPr>
        <dsp:cNvPr id="0" name=""/>
        <dsp:cNvSpPr/>
      </dsp:nvSpPr>
      <dsp:spPr>
        <a:xfrm>
          <a:off x="3522867" y="3040630"/>
          <a:ext cx="2022526"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EDPs &lt;</a:t>
          </a:r>
          <a:r>
            <a:rPr lang="en-US" sz="1600" kern="1200" dirty="0" smtClean="0">
              <a:sym typeface="Wingdings" panose="05000000000000000000" pitchFamily="2" charset="2"/>
            </a:rPr>
            <a:t> Government</a:t>
          </a:r>
          <a:endParaRPr lang="en-US" sz="1600" kern="1200" dirty="0"/>
        </a:p>
      </dsp:txBody>
      <dsp:txXfrm>
        <a:off x="3819059" y="3265676"/>
        <a:ext cx="1430142" cy="1086619"/>
      </dsp:txXfrm>
    </dsp:sp>
    <dsp:sp modelId="{6F62AC69-DAF6-D14D-9B97-DFCC35D8E18F}">
      <dsp:nvSpPr>
        <dsp:cNvPr id="0" name=""/>
        <dsp:cNvSpPr/>
      </dsp:nvSpPr>
      <dsp:spPr>
        <a:xfrm rot="8730966">
          <a:off x="1571922" y="3168682"/>
          <a:ext cx="463483" cy="49880"/>
        </a:xfrm>
        <a:custGeom>
          <a:avLst/>
          <a:gdLst/>
          <a:ahLst/>
          <a:cxnLst/>
          <a:rect l="0" t="0" r="0" b="0"/>
          <a:pathLst>
            <a:path>
              <a:moveTo>
                <a:pt x="0" y="24940"/>
              </a:moveTo>
              <a:lnTo>
                <a:pt x="463483"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792077" y="3182035"/>
        <a:ext cx="23174" cy="23174"/>
      </dsp:txXfrm>
    </dsp:sp>
    <dsp:sp modelId="{1F03144F-F54C-BA46-B244-2A90C66078FD}">
      <dsp:nvSpPr>
        <dsp:cNvPr id="0" name=""/>
        <dsp:cNvSpPr/>
      </dsp:nvSpPr>
      <dsp:spPr>
        <a:xfrm>
          <a:off x="0" y="3040630"/>
          <a:ext cx="1815531"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EDPs &lt;</a:t>
          </a:r>
          <a:r>
            <a:rPr lang="en-US" sz="1600" kern="1200" dirty="0" smtClean="0">
              <a:sym typeface="Wingdings" panose="05000000000000000000" pitchFamily="2" charset="2"/>
            </a:rPr>
            <a:t>  Business </a:t>
          </a:r>
          <a:endParaRPr lang="en-US" sz="1600" kern="1200" dirty="0"/>
        </a:p>
      </dsp:txBody>
      <dsp:txXfrm>
        <a:off x="265878" y="3265676"/>
        <a:ext cx="1283775" cy="1086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420667" y="1962170"/>
          <a:ext cx="2600560" cy="1202799"/>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Links </a:t>
          </a:r>
          <a:r>
            <a:rPr lang="en-US" sz="2000" b="1" kern="1200" smtClean="0"/>
            <a:t>to Policy, Planning &amp; Action</a:t>
          </a:r>
          <a:endParaRPr lang="en-US" sz="2000" b="1" kern="1200" dirty="0"/>
        </a:p>
      </dsp:txBody>
      <dsp:txXfrm>
        <a:off x="1801510" y="2138316"/>
        <a:ext cx="1838874" cy="850507"/>
      </dsp:txXfrm>
    </dsp:sp>
    <dsp:sp modelId="{157D97A3-5045-834C-844F-D13EE88A695C}">
      <dsp:nvSpPr>
        <dsp:cNvPr id="0" name=""/>
        <dsp:cNvSpPr/>
      </dsp:nvSpPr>
      <dsp:spPr>
        <a:xfrm rot="16175523">
          <a:off x="2502912" y="1724996"/>
          <a:ext cx="424486" cy="49880"/>
        </a:xfrm>
        <a:custGeom>
          <a:avLst/>
          <a:gdLst/>
          <a:ahLst/>
          <a:cxnLst/>
          <a:rect l="0" t="0" r="0" b="0"/>
          <a:pathLst>
            <a:path>
              <a:moveTo>
                <a:pt x="0" y="24940"/>
              </a:moveTo>
              <a:lnTo>
                <a:pt x="424486"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704542" y="1739324"/>
        <a:ext cx="21224" cy="21224"/>
      </dsp:txXfrm>
    </dsp:sp>
    <dsp:sp modelId="{FE89AE0E-E6DC-D245-B904-1DFB0BB8F751}">
      <dsp:nvSpPr>
        <dsp:cNvPr id="0" name=""/>
        <dsp:cNvSpPr/>
      </dsp:nvSpPr>
      <dsp:spPr>
        <a:xfrm>
          <a:off x="1823219" y="1002"/>
          <a:ext cx="1769907"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Economic Development Plans</a:t>
          </a:r>
          <a:endParaRPr lang="en-US" sz="1600" kern="1200" dirty="0"/>
        </a:p>
      </dsp:txBody>
      <dsp:txXfrm>
        <a:off x="2082416" y="226048"/>
        <a:ext cx="1251513" cy="1086619"/>
      </dsp:txXfrm>
    </dsp:sp>
    <dsp:sp modelId="{77528B35-8F1A-534D-A3E3-AE21146CB587}">
      <dsp:nvSpPr>
        <dsp:cNvPr id="0" name=""/>
        <dsp:cNvSpPr/>
      </dsp:nvSpPr>
      <dsp:spPr>
        <a:xfrm rot="2069034">
          <a:off x="3411317" y="3153128"/>
          <a:ext cx="408538" cy="49880"/>
        </a:xfrm>
        <a:custGeom>
          <a:avLst/>
          <a:gdLst/>
          <a:ahLst/>
          <a:cxnLst/>
          <a:rect l="0" t="0" r="0" b="0"/>
          <a:pathLst>
            <a:path>
              <a:moveTo>
                <a:pt x="0" y="24940"/>
              </a:moveTo>
              <a:lnTo>
                <a:pt x="408538"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605373" y="3167855"/>
        <a:ext cx="20426" cy="20426"/>
      </dsp:txXfrm>
    </dsp:sp>
    <dsp:sp modelId="{65BDE54B-8E53-DF4A-A0A0-5CF1D4ABBACF}">
      <dsp:nvSpPr>
        <dsp:cNvPr id="0" name=""/>
        <dsp:cNvSpPr/>
      </dsp:nvSpPr>
      <dsp:spPr>
        <a:xfrm>
          <a:off x="3522867" y="3040630"/>
          <a:ext cx="2022526"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Municipal Policy</a:t>
          </a:r>
          <a:endParaRPr lang="en-US" sz="1600" kern="1200" dirty="0"/>
        </a:p>
      </dsp:txBody>
      <dsp:txXfrm>
        <a:off x="3819059" y="3265676"/>
        <a:ext cx="1430142" cy="1086619"/>
      </dsp:txXfrm>
    </dsp:sp>
    <dsp:sp modelId="{6F62AC69-DAF6-D14D-9B97-DFCC35D8E18F}">
      <dsp:nvSpPr>
        <dsp:cNvPr id="0" name=""/>
        <dsp:cNvSpPr/>
      </dsp:nvSpPr>
      <dsp:spPr>
        <a:xfrm rot="8730966">
          <a:off x="1571922" y="3168682"/>
          <a:ext cx="463483" cy="49880"/>
        </a:xfrm>
        <a:custGeom>
          <a:avLst/>
          <a:gdLst/>
          <a:ahLst/>
          <a:cxnLst/>
          <a:rect l="0" t="0" r="0" b="0"/>
          <a:pathLst>
            <a:path>
              <a:moveTo>
                <a:pt x="0" y="24940"/>
              </a:moveTo>
              <a:lnTo>
                <a:pt x="463483"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792077" y="3182035"/>
        <a:ext cx="23174" cy="23174"/>
      </dsp:txXfrm>
    </dsp:sp>
    <dsp:sp modelId="{1F03144F-F54C-BA46-B244-2A90C66078FD}">
      <dsp:nvSpPr>
        <dsp:cNvPr id="0" name=""/>
        <dsp:cNvSpPr/>
      </dsp:nvSpPr>
      <dsp:spPr>
        <a:xfrm>
          <a:off x="0" y="3040630"/>
          <a:ext cx="1815531"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If no plan, still informing actions</a:t>
          </a:r>
          <a:endParaRPr lang="en-US" sz="1600" kern="1200" dirty="0"/>
        </a:p>
      </dsp:txBody>
      <dsp:txXfrm>
        <a:off x="265878" y="3265676"/>
        <a:ext cx="1283775" cy="1086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708475" y="1961809"/>
          <a:ext cx="2603256" cy="1204045"/>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Skills Training</a:t>
          </a:r>
          <a:endParaRPr lang="en-US" sz="2000" b="1" kern="1200" dirty="0"/>
        </a:p>
      </dsp:txBody>
      <dsp:txXfrm>
        <a:off x="2089713" y="2138137"/>
        <a:ext cx="1840780" cy="851389"/>
      </dsp:txXfrm>
    </dsp:sp>
    <dsp:sp modelId="{157D97A3-5045-834C-844F-D13EE88A695C}">
      <dsp:nvSpPr>
        <dsp:cNvPr id="0" name=""/>
        <dsp:cNvSpPr/>
      </dsp:nvSpPr>
      <dsp:spPr>
        <a:xfrm rot="16175506">
          <a:off x="2792540" y="1726595"/>
          <a:ext cx="423529" cy="46915"/>
        </a:xfrm>
        <a:custGeom>
          <a:avLst/>
          <a:gdLst/>
          <a:ahLst/>
          <a:cxnLst/>
          <a:rect l="0" t="0" r="0" b="0"/>
          <a:pathLst>
            <a:path>
              <a:moveTo>
                <a:pt x="0" y="23457"/>
              </a:moveTo>
              <a:lnTo>
                <a:pt x="423529"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993717" y="1739465"/>
        <a:ext cx="21176" cy="21176"/>
      </dsp:txXfrm>
    </dsp:sp>
    <dsp:sp modelId="{FE89AE0E-E6DC-D245-B904-1DFB0BB8F751}">
      <dsp:nvSpPr>
        <dsp:cNvPr id="0" name=""/>
        <dsp:cNvSpPr/>
      </dsp:nvSpPr>
      <dsp:spPr>
        <a:xfrm>
          <a:off x="1922403" y="0"/>
          <a:ext cx="2149826"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Hospitality ‘Tourism Ambassador Program’</a:t>
          </a:r>
          <a:endParaRPr lang="en-US" sz="1600" kern="1200" dirty="0"/>
        </a:p>
      </dsp:txBody>
      <dsp:txXfrm>
        <a:off x="2237238" y="225279"/>
        <a:ext cx="1520156" cy="1087746"/>
      </dsp:txXfrm>
    </dsp:sp>
    <dsp:sp modelId="{77528B35-8F1A-534D-A3E3-AE21146CB587}">
      <dsp:nvSpPr>
        <dsp:cNvPr id="0" name=""/>
        <dsp:cNvSpPr/>
      </dsp:nvSpPr>
      <dsp:spPr>
        <a:xfrm rot="2010401">
          <a:off x="3718582" y="3156667"/>
          <a:ext cx="444802" cy="46915"/>
        </a:xfrm>
        <a:custGeom>
          <a:avLst/>
          <a:gdLst/>
          <a:ahLst/>
          <a:cxnLst/>
          <a:rect l="0" t="0" r="0" b="0"/>
          <a:pathLst>
            <a:path>
              <a:moveTo>
                <a:pt x="0" y="23457"/>
              </a:moveTo>
              <a:lnTo>
                <a:pt x="444802"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929863" y="3169004"/>
        <a:ext cx="22240" cy="22240"/>
      </dsp:txXfrm>
    </dsp:sp>
    <dsp:sp modelId="{65BDE54B-8E53-DF4A-A0A0-5CF1D4ABBACF}">
      <dsp:nvSpPr>
        <dsp:cNvPr id="0" name=""/>
        <dsp:cNvSpPr/>
      </dsp:nvSpPr>
      <dsp:spPr>
        <a:xfrm>
          <a:off x="3877334" y="3039037"/>
          <a:ext cx="2024623"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Management / Technical Skills Workshops / Finance trade show</a:t>
          </a:r>
          <a:endParaRPr lang="en-US" sz="1600" kern="1200" dirty="0"/>
        </a:p>
      </dsp:txBody>
      <dsp:txXfrm>
        <a:off x="4173833" y="3264316"/>
        <a:ext cx="1431625" cy="1087746"/>
      </dsp:txXfrm>
    </dsp:sp>
    <dsp:sp modelId="{6F62AC69-DAF6-D14D-9B97-DFCC35D8E18F}">
      <dsp:nvSpPr>
        <dsp:cNvPr id="0" name=""/>
        <dsp:cNvSpPr/>
      </dsp:nvSpPr>
      <dsp:spPr>
        <a:xfrm rot="8789599">
          <a:off x="1908523" y="3141103"/>
          <a:ext cx="388416" cy="46915"/>
        </a:xfrm>
        <a:custGeom>
          <a:avLst/>
          <a:gdLst/>
          <a:ahLst/>
          <a:cxnLst/>
          <a:rect l="0" t="0" r="0" b="0"/>
          <a:pathLst>
            <a:path>
              <a:moveTo>
                <a:pt x="0" y="23457"/>
              </a:moveTo>
              <a:lnTo>
                <a:pt x="388416"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093021" y="3154850"/>
        <a:ext cx="19420" cy="19420"/>
      </dsp:txXfrm>
    </dsp:sp>
    <dsp:sp modelId="{1F03144F-F54C-BA46-B244-2A90C66078FD}">
      <dsp:nvSpPr>
        <dsp:cNvPr id="0" name=""/>
        <dsp:cNvSpPr/>
      </dsp:nvSpPr>
      <dsp:spPr>
        <a:xfrm>
          <a:off x="0" y="3039037"/>
          <a:ext cx="2261122"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Resource-based ‘Bridging to Employment’ training</a:t>
          </a:r>
          <a:endParaRPr lang="en-US" sz="1600" kern="1200" dirty="0"/>
        </a:p>
      </dsp:txBody>
      <dsp:txXfrm>
        <a:off x="331134" y="3264316"/>
        <a:ext cx="1598854" cy="10877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420667" y="1962170"/>
          <a:ext cx="2600560" cy="1202799"/>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Business Development</a:t>
          </a:r>
          <a:endParaRPr lang="en-US" sz="2000" b="1" kern="1200" dirty="0"/>
        </a:p>
      </dsp:txBody>
      <dsp:txXfrm>
        <a:off x="1801510" y="2138316"/>
        <a:ext cx="1838874" cy="850507"/>
      </dsp:txXfrm>
    </dsp:sp>
    <dsp:sp modelId="{157D97A3-5045-834C-844F-D13EE88A695C}">
      <dsp:nvSpPr>
        <dsp:cNvPr id="0" name=""/>
        <dsp:cNvSpPr/>
      </dsp:nvSpPr>
      <dsp:spPr>
        <a:xfrm rot="16175523">
          <a:off x="2502912" y="1724996"/>
          <a:ext cx="424486" cy="49880"/>
        </a:xfrm>
        <a:custGeom>
          <a:avLst/>
          <a:gdLst/>
          <a:ahLst/>
          <a:cxnLst/>
          <a:rect l="0" t="0" r="0" b="0"/>
          <a:pathLst>
            <a:path>
              <a:moveTo>
                <a:pt x="0" y="24940"/>
              </a:moveTo>
              <a:lnTo>
                <a:pt x="424486"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704542" y="1739324"/>
        <a:ext cx="21224" cy="21224"/>
      </dsp:txXfrm>
    </dsp:sp>
    <dsp:sp modelId="{FE89AE0E-E6DC-D245-B904-1DFB0BB8F751}">
      <dsp:nvSpPr>
        <dsp:cNvPr id="0" name=""/>
        <dsp:cNvSpPr/>
      </dsp:nvSpPr>
      <dsp:spPr>
        <a:xfrm>
          <a:off x="1823219" y="1002"/>
          <a:ext cx="1769907"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Succession Planning</a:t>
          </a:r>
          <a:endParaRPr lang="en-US" sz="1600" kern="1200" dirty="0"/>
        </a:p>
      </dsp:txBody>
      <dsp:txXfrm>
        <a:off x="2082416" y="226048"/>
        <a:ext cx="1251513" cy="1086619"/>
      </dsp:txXfrm>
    </dsp:sp>
    <dsp:sp modelId="{77528B35-8F1A-534D-A3E3-AE21146CB587}">
      <dsp:nvSpPr>
        <dsp:cNvPr id="0" name=""/>
        <dsp:cNvSpPr/>
      </dsp:nvSpPr>
      <dsp:spPr>
        <a:xfrm rot="2069034">
          <a:off x="3411317" y="3153128"/>
          <a:ext cx="408538" cy="49880"/>
        </a:xfrm>
        <a:custGeom>
          <a:avLst/>
          <a:gdLst/>
          <a:ahLst/>
          <a:cxnLst/>
          <a:rect l="0" t="0" r="0" b="0"/>
          <a:pathLst>
            <a:path>
              <a:moveTo>
                <a:pt x="0" y="24940"/>
              </a:moveTo>
              <a:lnTo>
                <a:pt x="408538"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605373" y="3167855"/>
        <a:ext cx="20426" cy="20426"/>
      </dsp:txXfrm>
    </dsp:sp>
    <dsp:sp modelId="{65BDE54B-8E53-DF4A-A0A0-5CF1D4ABBACF}">
      <dsp:nvSpPr>
        <dsp:cNvPr id="0" name=""/>
        <dsp:cNvSpPr/>
      </dsp:nvSpPr>
      <dsp:spPr>
        <a:xfrm>
          <a:off x="3522867" y="3040630"/>
          <a:ext cx="2022526"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Shared business support delivery models</a:t>
          </a:r>
          <a:endParaRPr lang="en-US" sz="1600" kern="1200" dirty="0"/>
        </a:p>
      </dsp:txBody>
      <dsp:txXfrm>
        <a:off x="3819059" y="3265676"/>
        <a:ext cx="1430142" cy="1086619"/>
      </dsp:txXfrm>
    </dsp:sp>
    <dsp:sp modelId="{6F62AC69-DAF6-D14D-9B97-DFCC35D8E18F}">
      <dsp:nvSpPr>
        <dsp:cNvPr id="0" name=""/>
        <dsp:cNvSpPr/>
      </dsp:nvSpPr>
      <dsp:spPr>
        <a:xfrm rot="8730966">
          <a:off x="1571922" y="3168682"/>
          <a:ext cx="463483" cy="49880"/>
        </a:xfrm>
        <a:custGeom>
          <a:avLst/>
          <a:gdLst/>
          <a:ahLst/>
          <a:cxnLst/>
          <a:rect l="0" t="0" r="0" b="0"/>
          <a:pathLst>
            <a:path>
              <a:moveTo>
                <a:pt x="0" y="24940"/>
              </a:moveTo>
              <a:lnTo>
                <a:pt x="463483" y="2494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792077" y="3182035"/>
        <a:ext cx="23174" cy="23174"/>
      </dsp:txXfrm>
    </dsp:sp>
    <dsp:sp modelId="{1F03144F-F54C-BA46-B244-2A90C66078FD}">
      <dsp:nvSpPr>
        <dsp:cNvPr id="0" name=""/>
        <dsp:cNvSpPr/>
      </dsp:nvSpPr>
      <dsp:spPr>
        <a:xfrm>
          <a:off x="0" y="3040630"/>
          <a:ext cx="1815531" cy="153671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Business Climate… learning more</a:t>
          </a:r>
          <a:endParaRPr lang="en-US" sz="1600" kern="1200" dirty="0"/>
        </a:p>
      </dsp:txBody>
      <dsp:txXfrm>
        <a:off x="265878" y="3265676"/>
        <a:ext cx="1283775" cy="10866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708475" y="1961809"/>
          <a:ext cx="2603256" cy="1204045"/>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Marketing &amp; Communications</a:t>
          </a:r>
          <a:endParaRPr lang="en-US" sz="2000" b="1" kern="1200" dirty="0"/>
        </a:p>
      </dsp:txBody>
      <dsp:txXfrm>
        <a:off x="2089713" y="2138137"/>
        <a:ext cx="1840780" cy="851389"/>
      </dsp:txXfrm>
    </dsp:sp>
    <dsp:sp modelId="{157D97A3-5045-834C-844F-D13EE88A695C}">
      <dsp:nvSpPr>
        <dsp:cNvPr id="0" name=""/>
        <dsp:cNvSpPr/>
      </dsp:nvSpPr>
      <dsp:spPr>
        <a:xfrm rot="16175506">
          <a:off x="2792540" y="1726595"/>
          <a:ext cx="423529" cy="46915"/>
        </a:xfrm>
        <a:custGeom>
          <a:avLst/>
          <a:gdLst/>
          <a:ahLst/>
          <a:cxnLst/>
          <a:rect l="0" t="0" r="0" b="0"/>
          <a:pathLst>
            <a:path>
              <a:moveTo>
                <a:pt x="0" y="23457"/>
              </a:moveTo>
              <a:lnTo>
                <a:pt x="423529"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993717" y="1739465"/>
        <a:ext cx="21176" cy="21176"/>
      </dsp:txXfrm>
    </dsp:sp>
    <dsp:sp modelId="{FE89AE0E-E6DC-D245-B904-1DFB0BB8F751}">
      <dsp:nvSpPr>
        <dsp:cNvPr id="0" name=""/>
        <dsp:cNvSpPr/>
      </dsp:nvSpPr>
      <dsp:spPr>
        <a:xfrm>
          <a:off x="1922403" y="0"/>
          <a:ext cx="2149826"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Debunking myths… the story is good</a:t>
          </a:r>
          <a:endParaRPr lang="en-US" sz="1600" kern="1200" dirty="0"/>
        </a:p>
      </dsp:txBody>
      <dsp:txXfrm>
        <a:off x="2237238" y="225279"/>
        <a:ext cx="1520156" cy="1087746"/>
      </dsp:txXfrm>
    </dsp:sp>
    <dsp:sp modelId="{77528B35-8F1A-534D-A3E3-AE21146CB587}">
      <dsp:nvSpPr>
        <dsp:cNvPr id="0" name=""/>
        <dsp:cNvSpPr/>
      </dsp:nvSpPr>
      <dsp:spPr>
        <a:xfrm rot="2010401">
          <a:off x="3718582" y="3156667"/>
          <a:ext cx="444802" cy="46915"/>
        </a:xfrm>
        <a:custGeom>
          <a:avLst/>
          <a:gdLst/>
          <a:ahLst/>
          <a:cxnLst/>
          <a:rect l="0" t="0" r="0" b="0"/>
          <a:pathLst>
            <a:path>
              <a:moveTo>
                <a:pt x="0" y="23457"/>
              </a:moveTo>
              <a:lnTo>
                <a:pt x="444802"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929863" y="3169004"/>
        <a:ext cx="22240" cy="22240"/>
      </dsp:txXfrm>
    </dsp:sp>
    <dsp:sp modelId="{65BDE54B-8E53-DF4A-A0A0-5CF1D4ABBACF}">
      <dsp:nvSpPr>
        <dsp:cNvPr id="0" name=""/>
        <dsp:cNvSpPr/>
      </dsp:nvSpPr>
      <dsp:spPr>
        <a:xfrm>
          <a:off x="3877334" y="3039037"/>
          <a:ext cx="2024623"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Celebrating successes and keeping momentum moving</a:t>
          </a:r>
          <a:endParaRPr lang="en-US" sz="1600" kern="1200" dirty="0"/>
        </a:p>
      </dsp:txBody>
      <dsp:txXfrm>
        <a:off x="4173833" y="3264316"/>
        <a:ext cx="1431625" cy="1087746"/>
      </dsp:txXfrm>
    </dsp:sp>
    <dsp:sp modelId="{6F62AC69-DAF6-D14D-9B97-DFCC35D8E18F}">
      <dsp:nvSpPr>
        <dsp:cNvPr id="0" name=""/>
        <dsp:cNvSpPr/>
      </dsp:nvSpPr>
      <dsp:spPr>
        <a:xfrm rot="8789599">
          <a:off x="1908523" y="3141103"/>
          <a:ext cx="388416" cy="46915"/>
        </a:xfrm>
        <a:custGeom>
          <a:avLst/>
          <a:gdLst/>
          <a:ahLst/>
          <a:cxnLst/>
          <a:rect l="0" t="0" r="0" b="0"/>
          <a:pathLst>
            <a:path>
              <a:moveTo>
                <a:pt x="0" y="23457"/>
              </a:moveTo>
              <a:lnTo>
                <a:pt x="388416" y="2345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093021" y="3154850"/>
        <a:ext cx="19420" cy="19420"/>
      </dsp:txXfrm>
    </dsp:sp>
    <dsp:sp modelId="{1F03144F-F54C-BA46-B244-2A90C66078FD}">
      <dsp:nvSpPr>
        <dsp:cNvPr id="0" name=""/>
        <dsp:cNvSpPr/>
      </dsp:nvSpPr>
      <dsp:spPr>
        <a:xfrm>
          <a:off x="0" y="3039037"/>
          <a:ext cx="2261122" cy="15383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Using ‘good news’ for investment attraction </a:t>
          </a:r>
          <a:endParaRPr lang="en-US" sz="1600" kern="1200" dirty="0"/>
        </a:p>
      </dsp:txBody>
      <dsp:txXfrm>
        <a:off x="331134" y="3264316"/>
        <a:ext cx="1598854" cy="108774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0.59896</cdr:x>
      <cdr:y>0.39757</cdr:y>
    </cdr:from>
    <cdr:to>
      <cdr:x>0.69688</cdr:x>
      <cdr:y>0.57465</cdr:y>
    </cdr:to>
    <cdr:sp macro="" textlink="">
      <cdr:nvSpPr>
        <cdr:cNvPr id="2" name="TextBox 1"/>
        <cdr:cNvSpPr txBox="1"/>
      </cdr:nvSpPr>
      <cdr:spPr>
        <a:xfrm xmlns:a="http://schemas.openxmlformats.org/drawingml/2006/main">
          <a:off x="2738430" y="1090608"/>
          <a:ext cx="447690" cy="4857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Yes</a:t>
          </a:r>
        </a:p>
        <a:p xmlns:a="http://schemas.openxmlformats.org/drawingml/2006/main">
          <a:r>
            <a:rPr lang="en-US" sz="1100"/>
            <a:t>57%</a:t>
          </a:r>
        </a:p>
      </cdr:txBody>
    </cdr:sp>
  </cdr:relSizeAnchor>
  <cdr:relSizeAnchor xmlns:cdr="http://schemas.openxmlformats.org/drawingml/2006/chartDrawing">
    <cdr:from>
      <cdr:x>0.30903</cdr:x>
      <cdr:y>0.39005</cdr:y>
    </cdr:from>
    <cdr:to>
      <cdr:x>0.40695</cdr:x>
      <cdr:y>0.58507</cdr:y>
    </cdr:to>
    <cdr:sp macro="" textlink="">
      <cdr:nvSpPr>
        <cdr:cNvPr id="4" name="TextBox 1"/>
        <cdr:cNvSpPr txBox="1"/>
      </cdr:nvSpPr>
      <cdr:spPr>
        <a:xfrm xmlns:a="http://schemas.openxmlformats.org/drawingml/2006/main">
          <a:off x="1412870" y="1069976"/>
          <a:ext cx="447690" cy="534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No</a:t>
          </a:r>
        </a:p>
        <a:p xmlns:a="http://schemas.openxmlformats.org/drawingml/2006/main">
          <a:r>
            <a:rPr lang="en-US" sz="1100"/>
            <a:t>43%</a:t>
          </a:r>
        </a:p>
      </cdr:txBody>
    </cdr:sp>
  </cdr:relSizeAnchor>
</c:userShapes>
</file>

<file path=ppt/drawings/drawing2.xml><?xml version="1.0" encoding="utf-8"?>
<c:userShapes xmlns:c="http://schemas.openxmlformats.org/drawingml/2006/chart">
  <cdr:relSizeAnchor xmlns:cdr="http://schemas.openxmlformats.org/drawingml/2006/chartDrawing">
    <cdr:from>
      <cdr:x>0.47899</cdr:x>
      <cdr:y>0.54133</cdr:y>
    </cdr:from>
    <cdr:to>
      <cdr:x>0.67381</cdr:x>
      <cdr:y>0.65244</cdr:y>
    </cdr:to>
    <cdr:sp macro="" textlink="">
      <cdr:nvSpPr>
        <cdr:cNvPr id="2" name="TextBox 1"/>
        <cdr:cNvSpPr txBox="1"/>
      </cdr:nvSpPr>
      <cdr:spPr>
        <a:xfrm xmlns:a="http://schemas.openxmlformats.org/drawingml/2006/main">
          <a:off x="1916199" y="1345760"/>
          <a:ext cx="779376" cy="276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Adequate</a:t>
          </a:r>
        </a:p>
      </cdr:txBody>
    </cdr:sp>
  </cdr:relSizeAnchor>
  <cdr:relSizeAnchor xmlns:cdr="http://schemas.openxmlformats.org/drawingml/2006/chartDrawing">
    <cdr:from>
      <cdr:x>0.30278</cdr:x>
      <cdr:y>0.26771</cdr:y>
    </cdr:from>
    <cdr:to>
      <cdr:x>0.5119</cdr:x>
      <cdr:y>0.47355</cdr:y>
    </cdr:to>
    <cdr:sp macro="" textlink="">
      <cdr:nvSpPr>
        <cdr:cNvPr id="3" name="TextBox 1"/>
        <cdr:cNvSpPr txBox="1"/>
      </cdr:nvSpPr>
      <cdr:spPr>
        <a:xfrm xmlns:a="http://schemas.openxmlformats.org/drawingml/2006/main">
          <a:off x="1211258" y="665541"/>
          <a:ext cx="836617" cy="511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Not Adequate</a:t>
          </a:r>
        </a:p>
      </cdr:txBody>
    </cdr:sp>
  </cdr:relSizeAnchor>
  <cdr:relSizeAnchor xmlns:cdr="http://schemas.openxmlformats.org/drawingml/2006/chartDrawing">
    <cdr:from>
      <cdr:x>0.39861</cdr:x>
      <cdr:y>0.69213</cdr:y>
    </cdr:from>
    <cdr:to>
      <cdr:x>0.49653</cdr:x>
      <cdr:y>0.80324</cdr:y>
    </cdr:to>
    <cdr:sp macro="" textlink="">
      <cdr:nvSpPr>
        <cdr:cNvPr id="4" name="TextBox 1"/>
        <cdr:cNvSpPr txBox="1"/>
      </cdr:nvSpPr>
      <cdr:spPr>
        <a:xfrm xmlns:a="http://schemas.openxmlformats.org/drawingml/2006/main">
          <a:off x="1822450" y="1898650"/>
          <a:ext cx="447675"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0.67009</cdr:x>
      <cdr:y>0.40779</cdr:y>
    </cdr:from>
    <cdr:to>
      <cdr:x>0.93509</cdr:x>
      <cdr:y>0.50113</cdr:y>
    </cdr:to>
    <cdr:sp macro="" textlink="">
      <cdr:nvSpPr>
        <cdr:cNvPr id="3" name="Oval 2"/>
        <cdr:cNvSpPr/>
      </cdr:nvSpPr>
      <cdr:spPr>
        <a:xfrm xmlns:a="http://schemas.openxmlformats.org/drawingml/2006/main">
          <a:off x="5774928" y="2187109"/>
          <a:ext cx="2283834" cy="500603"/>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0F9FC8-9FD5-479E-AE37-734B78CF3BEF}" type="datetimeFigureOut">
              <a:rPr lang="en-CA" smtClean="0"/>
              <a:t>2017-02-16</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B706F3A-B211-4597-8DB0-6DD281C1DBB1}" type="slidenum">
              <a:rPr lang="en-CA" smtClean="0"/>
              <a:t>‹#›</a:t>
            </a:fld>
            <a:endParaRPr lang="en-CA"/>
          </a:p>
        </p:txBody>
      </p:sp>
    </p:spTree>
    <p:extLst>
      <p:ext uri="{BB962C8B-B14F-4D97-AF65-F5344CB8AC3E}">
        <p14:creationId xmlns:p14="http://schemas.microsoft.com/office/powerpoint/2010/main" val="2995100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3DCBC7-8616-DB4F-974E-3B82AEFAAB79}" type="datetimeFigureOut">
              <a:rPr lang="en-US" smtClean="0"/>
              <a:t>2/16/2017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A44329-E521-4B4D-A00E-CF8CB4F83A7A}" type="slidenum">
              <a:rPr lang="en-US" smtClean="0"/>
              <a:t>‹#›</a:t>
            </a:fld>
            <a:endParaRPr lang="en-US"/>
          </a:p>
        </p:txBody>
      </p:sp>
    </p:spTree>
    <p:extLst>
      <p:ext uri="{BB962C8B-B14F-4D97-AF65-F5344CB8AC3E}">
        <p14:creationId xmlns:p14="http://schemas.microsoft.com/office/powerpoint/2010/main" val="1248279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1</a:t>
            </a:fld>
            <a:endParaRPr lang="en-CA" dirty="0"/>
          </a:p>
        </p:txBody>
      </p:sp>
    </p:spTree>
    <p:extLst>
      <p:ext uri="{BB962C8B-B14F-4D97-AF65-F5344CB8AC3E}">
        <p14:creationId xmlns:p14="http://schemas.microsoft.com/office/powerpoint/2010/main" val="172314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32</a:t>
            </a:fld>
            <a:endParaRPr lang="en-US" dirty="0"/>
          </a:p>
        </p:txBody>
      </p:sp>
    </p:spTree>
    <p:extLst>
      <p:ext uri="{BB962C8B-B14F-4D97-AF65-F5344CB8AC3E}">
        <p14:creationId xmlns:p14="http://schemas.microsoft.com/office/powerpoint/2010/main" val="327912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33</a:t>
            </a:fld>
            <a:endParaRPr lang="en-CA" dirty="0"/>
          </a:p>
        </p:txBody>
      </p:sp>
    </p:spTree>
    <p:extLst>
      <p:ext uri="{BB962C8B-B14F-4D97-AF65-F5344CB8AC3E}">
        <p14:creationId xmlns:p14="http://schemas.microsoft.com/office/powerpoint/2010/main" val="392523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34</a:t>
            </a:fld>
            <a:endParaRPr lang="en-US"/>
          </a:p>
        </p:txBody>
      </p:sp>
    </p:spTree>
    <p:extLst>
      <p:ext uri="{BB962C8B-B14F-4D97-AF65-F5344CB8AC3E}">
        <p14:creationId xmlns:p14="http://schemas.microsoft.com/office/powerpoint/2010/main" val="300637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community has a shared vision for our long-term future. (priorities identified across economic, social, cultural and environmental priorities)</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35</a:t>
            </a:fld>
            <a:endParaRPr lang="en-US"/>
          </a:p>
        </p:txBody>
      </p:sp>
    </p:spTree>
    <p:extLst>
      <p:ext uri="{BB962C8B-B14F-4D97-AF65-F5344CB8AC3E}">
        <p14:creationId xmlns:p14="http://schemas.microsoft.com/office/powerpoint/2010/main" val="3568968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community has a current economic development plan and it is connected to broader planning and related action. (ED priorities aligned with social, cultural and environmental priorities)</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36</a:t>
            </a:fld>
            <a:endParaRPr lang="en-US"/>
          </a:p>
        </p:txBody>
      </p:sp>
    </p:spTree>
    <p:extLst>
      <p:ext uri="{BB962C8B-B14F-4D97-AF65-F5344CB8AC3E}">
        <p14:creationId xmlns:p14="http://schemas.microsoft.com/office/powerpoint/2010/main" val="242524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Economic development initiatives have been successful (as measured using pre-defined metrics).</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37</a:t>
            </a:fld>
            <a:endParaRPr lang="en-US"/>
          </a:p>
        </p:txBody>
      </p:sp>
    </p:spTree>
    <p:extLst>
      <p:ext uri="{BB962C8B-B14F-4D97-AF65-F5344CB8AC3E}">
        <p14:creationId xmlns:p14="http://schemas.microsoft.com/office/powerpoint/2010/main" val="17349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Elected officials understand how to participate and strategically lead efforts aimed at local and regional economic development. (elected officials knowledge)</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38</a:t>
            </a:fld>
            <a:endParaRPr lang="en-US"/>
          </a:p>
        </p:txBody>
      </p:sp>
    </p:spTree>
    <p:extLst>
      <p:ext uri="{BB962C8B-B14F-4D97-AF65-F5344CB8AC3E}">
        <p14:creationId xmlns:p14="http://schemas.microsoft.com/office/powerpoint/2010/main" val="3794119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Local government staff understands how to participate and strategically lead efforts aimed at local and regional economic development. (local </a:t>
            </a:r>
            <a:r>
              <a:rPr lang="en-US" sz="1200" kern="1200" dirty="0" err="1" smtClean="0">
                <a:solidFill>
                  <a:schemeClr val="tx1"/>
                </a:solidFill>
                <a:effectLst/>
                <a:latin typeface="+mn-lt"/>
                <a:ea typeface="+mn-ea"/>
                <a:cs typeface="+mn-cs"/>
              </a:rPr>
              <a:t>gvt</a:t>
            </a:r>
            <a:r>
              <a:rPr lang="en-US" sz="1200" kern="1200" dirty="0" smtClean="0">
                <a:solidFill>
                  <a:schemeClr val="tx1"/>
                </a:solidFill>
                <a:effectLst/>
                <a:latin typeface="+mn-lt"/>
                <a:ea typeface="+mn-ea"/>
                <a:cs typeface="+mn-cs"/>
              </a:rPr>
              <a:t>. staff knowledge)</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39</a:t>
            </a:fld>
            <a:endParaRPr lang="en-US"/>
          </a:p>
        </p:txBody>
      </p:sp>
    </p:spTree>
    <p:extLst>
      <p:ext uri="{BB962C8B-B14F-4D97-AF65-F5344CB8AC3E}">
        <p14:creationId xmlns:p14="http://schemas.microsoft.com/office/powerpoint/2010/main" val="316339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Human and financial resources are in place to advance economic development priorities. (resources are in place)</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40</a:t>
            </a:fld>
            <a:endParaRPr lang="en-US"/>
          </a:p>
        </p:txBody>
      </p:sp>
    </p:spTree>
    <p:extLst>
      <p:ext uri="{BB962C8B-B14F-4D97-AF65-F5344CB8AC3E}">
        <p14:creationId xmlns:p14="http://schemas.microsoft.com/office/powerpoint/2010/main" val="2475279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community leaders are committed to actively advancing economic development opportunities, i.e. findings resulting from BRE. (commitment to advancing prioritizes) </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41</a:t>
            </a:fld>
            <a:endParaRPr lang="en-US"/>
          </a:p>
        </p:txBody>
      </p:sp>
    </p:spTree>
    <p:extLst>
      <p:ext uri="{BB962C8B-B14F-4D97-AF65-F5344CB8AC3E}">
        <p14:creationId xmlns:p14="http://schemas.microsoft.com/office/powerpoint/2010/main" val="322158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2</a:t>
            </a:fld>
            <a:endParaRPr lang="en-US"/>
          </a:p>
        </p:txBody>
      </p:sp>
    </p:spTree>
    <p:extLst>
      <p:ext uri="{BB962C8B-B14F-4D97-AF65-F5344CB8AC3E}">
        <p14:creationId xmlns:p14="http://schemas.microsoft.com/office/powerpoint/2010/main" val="3766334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Economic, social, cultural and environmental groups work together on successful community projects. (healthy relationships / integration of sectors/ priorities)</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42</a:t>
            </a:fld>
            <a:endParaRPr lang="en-US"/>
          </a:p>
        </p:txBody>
      </p:sp>
    </p:spTree>
    <p:extLst>
      <p:ext uri="{BB962C8B-B14F-4D97-AF65-F5344CB8AC3E}">
        <p14:creationId xmlns:p14="http://schemas.microsoft.com/office/powerpoint/2010/main" val="3329846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community is connected to the networks and supports available within our region. (i.e. CF, credit unions, employment service provider, colleges)  (connectivity regionally)</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43</a:t>
            </a:fld>
            <a:endParaRPr lang="en-US"/>
          </a:p>
        </p:txBody>
      </p:sp>
    </p:spTree>
    <p:extLst>
      <p:ext uri="{BB962C8B-B14F-4D97-AF65-F5344CB8AC3E}">
        <p14:creationId xmlns:p14="http://schemas.microsoft.com/office/powerpoint/2010/main" val="1560323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community is connected to the networks and supports external to our region (provincial / federal government / industry associations).  (connectivity beyond our region)</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44</a:t>
            </a:fld>
            <a:endParaRPr lang="en-US"/>
          </a:p>
        </p:txBody>
      </p:sp>
    </p:spTree>
    <p:extLst>
      <p:ext uri="{BB962C8B-B14F-4D97-AF65-F5344CB8AC3E}">
        <p14:creationId xmlns:p14="http://schemas.microsoft.com/office/powerpoint/2010/main" val="1335811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diverse group of stakeholders are involved in economic development planning and action. (diversity of actors involved)</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45</a:t>
            </a:fld>
            <a:endParaRPr lang="en-US"/>
          </a:p>
        </p:txBody>
      </p:sp>
    </p:spTree>
    <p:extLst>
      <p:ext uri="{BB962C8B-B14F-4D97-AF65-F5344CB8AC3E}">
        <p14:creationId xmlns:p14="http://schemas.microsoft.com/office/powerpoint/2010/main" val="2154591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a high level of involvement by stakeholders in economic development. (level of involvement)</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46</a:t>
            </a:fld>
            <a:endParaRPr lang="en-US"/>
          </a:p>
        </p:txBody>
      </p:sp>
    </p:spTree>
    <p:extLst>
      <p:ext uri="{BB962C8B-B14F-4D97-AF65-F5344CB8AC3E}">
        <p14:creationId xmlns:p14="http://schemas.microsoft.com/office/powerpoint/2010/main" val="176771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business community is actively involved in informing economic development. (alignment with business community)</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47</a:t>
            </a:fld>
            <a:endParaRPr lang="en-US"/>
          </a:p>
        </p:txBody>
      </p:sp>
    </p:spTree>
    <p:extLst>
      <p:ext uri="{BB962C8B-B14F-4D97-AF65-F5344CB8AC3E}">
        <p14:creationId xmlns:p14="http://schemas.microsoft.com/office/powerpoint/2010/main" val="42989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most cases, the BRE is an important tool to increase communication between these various stakeholders.</a:t>
            </a:r>
          </a:p>
          <a:p>
            <a:endParaRPr lang="en-US" baseline="0" dirty="0" smtClean="0"/>
          </a:p>
          <a:p>
            <a:r>
              <a:rPr lang="en-US" baseline="0" dirty="0" smtClean="0"/>
              <a:t>Government has an important opportunity to hear the concerns of the business community.</a:t>
            </a:r>
          </a:p>
          <a:p>
            <a:endParaRPr lang="en-US" baseline="0" dirty="0" smtClean="0"/>
          </a:p>
          <a:p>
            <a:r>
              <a:rPr lang="en-US" baseline="0" dirty="0" smtClean="0"/>
              <a:t>Discussions between stakeholders expedite all future actions -&gt; this is the foundation…</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48</a:t>
            </a:fld>
            <a:endParaRPr lang="en-US"/>
          </a:p>
        </p:txBody>
      </p:sp>
    </p:spTree>
    <p:extLst>
      <p:ext uri="{BB962C8B-B14F-4D97-AF65-F5344CB8AC3E}">
        <p14:creationId xmlns:p14="http://schemas.microsoft.com/office/powerpoint/2010/main" val="1589294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CA" sz="1200" dirty="0" smtClean="0"/>
              <a:t>BRE data consideration for discussions on other issues (i.e. zoning, OCP, logistics)</a:t>
            </a:r>
          </a:p>
          <a:p>
            <a:pPr>
              <a:spcBef>
                <a:spcPts val="0"/>
              </a:spcBef>
              <a:defRPr/>
            </a:pPr>
            <a:endParaRPr lang="en-CA" sz="1200" dirty="0" smtClean="0"/>
          </a:p>
          <a:p>
            <a:pPr>
              <a:spcBef>
                <a:spcPts val="0"/>
              </a:spcBef>
              <a:defRPr/>
            </a:pPr>
            <a:r>
              <a:rPr lang="en-CA" sz="1200" dirty="0" smtClean="0"/>
              <a:t>BRE data encouraging discussions on emerging retention and expansion issues (i.e. workforce)</a:t>
            </a:r>
          </a:p>
        </p:txBody>
      </p:sp>
      <p:sp>
        <p:nvSpPr>
          <p:cNvPr id="4" name="Slide Number Placeholder 3"/>
          <p:cNvSpPr>
            <a:spLocks noGrp="1"/>
          </p:cNvSpPr>
          <p:nvPr>
            <p:ph type="sldNum" sz="quarter" idx="10"/>
          </p:nvPr>
        </p:nvSpPr>
        <p:spPr/>
        <p:txBody>
          <a:bodyPr/>
          <a:lstStyle/>
          <a:p>
            <a:fld id="{17A44329-E521-4B4D-A00E-CF8CB4F83A7A}" type="slidenum">
              <a:rPr lang="en-US" smtClean="0"/>
              <a:t>49</a:t>
            </a:fld>
            <a:endParaRPr lang="en-US"/>
          </a:p>
        </p:txBody>
      </p:sp>
    </p:spTree>
    <p:extLst>
      <p:ext uri="{BB962C8B-B14F-4D97-AF65-F5344CB8AC3E}">
        <p14:creationId xmlns:p14="http://schemas.microsoft.com/office/powerpoint/2010/main" val="1589294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hospitality to heavy machinery operation,</a:t>
            </a:r>
            <a:r>
              <a:rPr lang="en-US" baseline="0" dirty="0" smtClean="0"/>
              <a:t> training programs have been delivered in various communities in response to data from BRE</a:t>
            </a:r>
          </a:p>
        </p:txBody>
      </p:sp>
      <p:sp>
        <p:nvSpPr>
          <p:cNvPr id="4" name="Slide Number Placeholder 3"/>
          <p:cNvSpPr>
            <a:spLocks noGrp="1"/>
          </p:cNvSpPr>
          <p:nvPr>
            <p:ph type="sldNum" sz="quarter" idx="10"/>
          </p:nvPr>
        </p:nvSpPr>
        <p:spPr/>
        <p:txBody>
          <a:bodyPr/>
          <a:lstStyle/>
          <a:p>
            <a:fld id="{17A44329-E521-4B4D-A00E-CF8CB4F83A7A}" type="slidenum">
              <a:rPr lang="en-US" smtClean="0"/>
              <a:t>50</a:t>
            </a:fld>
            <a:endParaRPr lang="en-US"/>
          </a:p>
        </p:txBody>
      </p:sp>
    </p:spTree>
    <p:extLst>
      <p:ext uri="{BB962C8B-B14F-4D97-AF65-F5344CB8AC3E}">
        <p14:creationId xmlns:p14="http://schemas.microsoft.com/office/powerpoint/2010/main" val="1589294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Succession planning, small business finance, and</a:t>
            </a:r>
            <a:r>
              <a:rPr lang="en-US" baseline="0" dirty="0" smtClean="0"/>
              <a:t> computer skills are all examples of educational programming activities that have fallen out of the BRE:</a:t>
            </a:r>
          </a:p>
          <a:p>
            <a:r>
              <a:rPr lang="en-US" baseline="0" dirty="0" smtClean="0"/>
              <a:t> - small business finance trade show</a:t>
            </a:r>
          </a:p>
          <a:p>
            <a:r>
              <a:rPr lang="en-US" baseline="0" dirty="0" smtClean="0"/>
              <a:t> - service evaluation (investor) by third party</a:t>
            </a:r>
          </a:p>
          <a:p>
            <a:r>
              <a:rPr lang="en-US" baseline="0" dirty="0" smtClean="0"/>
              <a:t> - business support organizations working together on shared delivery models and streamlining location of services</a:t>
            </a:r>
          </a:p>
          <a:p>
            <a:endParaRPr lang="en-US" baseline="0" dirty="0" smtClean="0"/>
          </a:p>
          <a:p>
            <a:r>
              <a:rPr lang="en-US" baseline="0" dirty="0" smtClean="0"/>
              <a:t>Some business support services are self-evaluating and trying to streamline service provision.</a:t>
            </a:r>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51</a:t>
            </a:fld>
            <a:endParaRPr lang="en-US"/>
          </a:p>
        </p:txBody>
      </p:sp>
    </p:spTree>
    <p:extLst>
      <p:ext uri="{BB962C8B-B14F-4D97-AF65-F5344CB8AC3E}">
        <p14:creationId xmlns:p14="http://schemas.microsoft.com/office/powerpoint/2010/main" val="158929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0B7BE8-2A0C-44B2-BC49-2E75E31AF639}" type="slidenum">
              <a:rPr lang="en-CA" smtClean="0"/>
              <a:t>3</a:t>
            </a:fld>
            <a:endParaRPr lang="en-CA" dirty="0"/>
          </a:p>
        </p:txBody>
      </p:sp>
    </p:spTree>
    <p:extLst>
      <p:ext uri="{BB962C8B-B14F-4D97-AF65-F5344CB8AC3E}">
        <p14:creationId xmlns:p14="http://schemas.microsoft.com/office/powerpoint/2010/main" val="4163575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BRE leads / EDPs have</a:t>
            </a:r>
            <a:r>
              <a:rPr lang="en-US" baseline="0" dirty="0" smtClean="0"/>
              <a:t> expressed surprise at the positive business climate indicated by BRE results.  This flies in the face of much anecdotal opinion that the business climate in small towns is weak and business is poor.</a:t>
            </a:r>
            <a:endParaRPr lang="en-US" dirty="0" smtClean="0"/>
          </a:p>
          <a:p>
            <a:endParaRPr lang="en-US" dirty="0" smtClean="0"/>
          </a:p>
          <a:p>
            <a:r>
              <a:rPr lang="en-US" dirty="0" smtClean="0"/>
              <a:t>Cities are using BRE data</a:t>
            </a:r>
            <a:r>
              <a:rPr lang="en-US" baseline="0" dirty="0" smtClean="0"/>
              <a:t> to inform their communications, through web sites.</a:t>
            </a:r>
          </a:p>
          <a:p>
            <a:endParaRPr lang="en-US" baseline="0" dirty="0" smtClean="0"/>
          </a:p>
          <a:p>
            <a:r>
              <a:rPr lang="en-US" baseline="0" dirty="0" smtClean="0"/>
              <a:t>Invest Kootenay then has stats to back up investment attraction </a:t>
            </a:r>
            <a:r>
              <a:rPr lang="en-US" baseline="0" dirty="0" err="1" smtClean="0"/>
              <a:t>activitiesl</a:t>
            </a:r>
            <a:endParaRPr lang="en-US" baseline="0" dirty="0" smtClean="0"/>
          </a:p>
          <a:p>
            <a:endParaRPr lang="en-US" baseline="0" dirty="0" smtClean="0"/>
          </a:p>
          <a:p>
            <a:pPr>
              <a:spcBef>
                <a:spcPts val="0"/>
              </a:spcBef>
              <a:defRPr/>
            </a:pPr>
            <a:r>
              <a:rPr lang="en-CA" sz="1200" dirty="0" smtClean="0"/>
              <a:t>Surprisingly good sales growth forecasts are common</a:t>
            </a:r>
          </a:p>
          <a:p>
            <a:pPr>
              <a:spcBef>
                <a:spcPts val="0"/>
              </a:spcBef>
              <a:defRPr/>
            </a:pPr>
            <a:endParaRPr lang="en-CA" sz="1200" dirty="0" smtClean="0"/>
          </a:p>
          <a:p>
            <a:pPr>
              <a:spcBef>
                <a:spcPts val="0"/>
              </a:spcBef>
              <a:defRPr/>
            </a:pPr>
            <a:r>
              <a:rPr lang="en-CA" sz="1200" dirty="0" smtClean="0"/>
              <a:t>Marketing the good news, could help with investment attraction</a:t>
            </a:r>
          </a:p>
          <a:p>
            <a:pPr>
              <a:spcBef>
                <a:spcPts val="0"/>
              </a:spcBef>
              <a:defRPr/>
            </a:pPr>
            <a:endParaRPr lang="en-CA" sz="1200" dirty="0" smtClean="0"/>
          </a:p>
          <a:p>
            <a:pPr>
              <a:spcBef>
                <a:spcPts val="0"/>
              </a:spcBef>
              <a:defRPr/>
            </a:pPr>
            <a:r>
              <a:rPr lang="en-CA" sz="1200" dirty="0" smtClean="0"/>
              <a:t>Celebrating small successes</a:t>
            </a:r>
            <a:endParaRPr lang="en-CA" sz="1100" dirty="0" smtClean="0"/>
          </a:p>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52</a:t>
            </a:fld>
            <a:endParaRPr lang="en-US"/>
          </a:p>
        </p:txBody>
      </p:sp>
    </p:spTree>
    <p:extLst>
      <p:ext uri="{BB962C8B-B14F-4D97-AF65-F5344CB8AC3E}">
        <p14:creationId xmlns:p14="http://schemas.microsoft.com/office/powerpoint/2010/main" val="1589294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A44329-E521-4B4D-A00E-CF8CB4F83A7A}" type="slidenum">
              <a:rPr lang="en-US" smtClean="0"/>
              <a:t>53</a:t>
            </a:fld>
            <a:endParaRPr lang="en-US"/>
          </a:p>
        </p:txBody>
      </p:sp>
    </p:spTree>
    <p:extLst>
      <p:ext uri="{BB962C8B-B14F-4D97-AF65-F5344CB8AC3E}">
        <p14:creationId xmlns:p14="http://schemas.microsoft.com/office/powerpoint/2010/main" val="1497284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project defines employment lands as lands that generate economic wealth, including: agricultural lands; lands zoned or designated for heavy industry, light industry and commercial; First Nations designated employment lands; brown and </a:t>
            </a:r>
            <a:r>
              <a:rPr lang="en-US" sz="1200" kern="1200" dirty="0" err="1" smtClean="0">
                <a:solidFill>
                  <a:schemeClr val="tx1"/>
                </a:solidFill>
                <a:latin typeface="+mn-lt"/>
                <a:ea typeface="+mn-ea"/>
                <a:cs typeface="+mn-cs"/>
              </a:rPr>
              <a:t>greyfield</a:t>
            </a:r>
            <a:r>
              <a:rPr lang="en-US" sz="1200" kern="1200" dirty="0" smtClean="0">
                <a:solidFill>
                  <a:schemeClr val="tx1"/>
                </a:solidFill>
                <a:latin typeface="+mn-lt"/>
                <a:ea typeface="+mn-ea"/>
                <a:cs typeface="+mn-cs"/>
              </a:rPr>
              <a:t> sites; and Crown lands available for development.  The SGRC is building a Web Portal that will provide a set of sophisticated query and interactive mapping tools for exploring the economic landscape of the Canadian Columbia Basin Region. The portal is aimed at decision makers, investors and business owners in the region.</a:t>
            </a:r>
            <a:endParaRPr lang="en-US" dirty="0" smtClean="0"/>
          </a:p>
          <a:p>
            <a:endParaRPr lang="en-US" dirty="0" smtClean="0"/>
          </a:p>
          <a:p>
            <a:r>
              <a:rPr lang="en-US" dirty="0" smtClean="0"/>
              <a:t>The platform that has been built for this project is incredibly flexible</a:t>
            </a:r>
          </a:p>
          <a:p>
            <a:endParaRPr lang="en-US" baseline="0" dirty="0" smtClean="0"/>
          </a:p>
          <a:p>
            <a:r>
              <a:rPr lang="en-US" baseline="0" dirty="0" smtClean="0"/>
              <a:t>The public will have access to location services</a:t>
            </a:r>
          </a:p>
          <a:p>
            <a:r>
              <a:rPr lang="en-US" baseline="0" dirty="0" smtClean="0"/>
              <a:t>	performing their own custom queries – looking for </a:t>
            </a:r>
            <a:r>
              <a:rPr lang="en-US" baseline="0" dirty="0" err="1" smtClean="0"/>
              <a:t>landbase</a:t>
            </a:r>
            <a:r>
              <a:rPr lang="en-US" baseline="0" dirty="0" smtClean="0"/>
              <a:t> with their desired attributes</a:t>
            </a:r>
          </a:p>
          <a:p>
            <a:endParaRPr lang="en-US" baseline="0" dirty="0" smtClean="0"/>
          </a:p>
          <a:p>
            <a:r>
              <a:rPr lang="en-US" baseline="0" dirty="0" smtClean="0"/>
              <a:t>We have a spatially explicit platform for economic/environmental/social/cultural indicator data</a:t>
            </a:r>
          </a:p>
          <a:p>
            <a:r>
              <a:rPr lang="en-US" baseline="0" dirty="0" smtClean="0"/>
              <a:t>	public has an appetite to understand the context where they live</a:t>
            </a:r>
          </a:p>
          <a:p>
            <a:r>
              <a:rPr lang="en-US" baseline="0" dirty="0" smtClean="0"/>
              <a:t>	business community uses this information to </a:t>
            </a:r>
            <a:r>
              <a:rPr lang="en-US" baseline="0" dirty="0" err="1" smtClean="0"/>
              <a:t>analyse</a:t>
            </a:r>
            <a:r>
              <a:rPr lang="en-US" baseline="0" dirty="0" smtClean="0"/>
              <a:t> their operations</a:t>
            </a:r>
          </a:p>
          <a:p>
            <a:endParaRPr lang="en-US" baseline="0" dirty="0" smtClean="0"/>
          </a:p>
          <a:p>
            <a:r>
              <a:rPr lang="en-US" baseline="0" dirty="0" smtClean="0"/>
              <a:t>EDOs, public policy-makers, and researchers will have an advanced platform for data delivery</a:t>
            </a:r>
          </a:p>
        </p:txBody>
      </p:sp>
      <p:sp>
        <p:nvSpPr>
          <p:cNvPr id="4" name="Slide Number Placeholder 3"/>
          <p:cNvSpPr>
            <a:spLocks noGrp="1"/>
          </p:cNvSpPr>
          <p:nvPr>
            <p:ph type="sldNum" sz="quarter" idx="10"/>
          </p:nvPr>
        </p:nvSpPr>
        <p:spPr/>
        <p:txBody>
          <a:bodyPr/>
          <a:lstStyle/>
          <a:p>
            <a:fld id="{6A355A48-4D2A-42B6-ABAE-EC68D8071894}" type="slidenum">
              <a:rPr lang="en-CA" smtClean="0"/>
              <a:t>54</a:t>
            </a:fld>
            <a:endParaRPr lang="en-CA"/>
          </a:p>
        </p:txBody>
      </p:sp>
    </p:spTree>
    <p:extLst>
      <p:ext uri="{BB962C8B-B14F-4D97-AF65-F5344CB8AC3E}">
        <p14:creationId xmlns:p14="http://schemas.microsoft.com/office/powerpoint/2010/main" val="358229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355A48-4D2A-42B6-ABAE-EC68D8071894}" type="slidenum">
              <a:rPr lang="en-CA" smtClean="0"/>
              <a:t>55</a:t>
            </a:fld>
            <a:endParaRPr lang="en-CA"/>
          </a:p>
        </p:txBody>
      </p:sp>
    </p:spTree>
    <p:extLst>
      <p:ext uri="{BB962C8B-B14F-4D97-AF65-F5344CB8AC3E}">
        <p14:creationId xmlns:p14="http://schemas.microsoft.com/office/powerpoint/2010/main" val="4186244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355A48-4D2A-42B6-ABAE-EC68D8071894}" type="slidenum">
              <a:rPr lang="en-CA" smtClean="0"/>
              <a:t>56</a:t>
            </a:fld>
            <a:endParaRPr lang="en-CA"/>
          </a:p>
        </p:txBody>
      </p:sp>
    </p:spTree>
    <p:extLst>
      <p:ext uri="{BB962C8B-B14F-4D97-AF65-F5344CB8AC3E}">
        <p14:creationId xmlns:p14="http://schemas.microsoft.com/office/powerpoint/2010/main" val="2050371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57</a:t>
            </a:fld>
            <a:endParaRPr lang="en-CA"/>
          </a:p>
        </p:txBody>
      </p:sp>
    </p:spTree>
    <p:extLst>
      <p:ext uri="{BB962C8B-B14F-4D97-AF65-F5344CB8AC3E}">
        <p14:creationId xmlns:p14="http://schemas.microsoft.com/office/powerpoint/2010/main" val="486058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58</a:t>
            </a:fld>
            <a:endParaRPr lang="en-CA" dirty="0"/>
          </a:p>
        </p:txBody>
      </p:sp>
    </p:spTree>
    <p:extLst>
      <p:ext uri="{BB962C8B-B14F-4D97-AF65-F5344CB8AC3E}">
        <p14:creationId xmlns:p14="http://schemas.microsoft.com/office/powerpoint/2010/main" val="161535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4</a:t>
            </a:fld>
            <a:endParaRPr lang="en-CA"/>
          </a:p>
        </p:txBody>
      </p:sp>
    </p:spTree>
    <p:extLst>
      <p:ext uri="{BB962C8B-B14F-4D97-AF65-F5344CB8AC3E}">
        <p14:creationId xmlns:p14="http://schemas.microsoft.com/office/powerpoint/2010/main" val="384201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Communities implement their BRE projects</a:t>
            </a:r>
            <a:r>
              <a:rPr lang="en-US" baseline="0" dirty="0" smtClean="0"/>
              <a:t> using tools and processes developed by the RDI.  RDI provides training and direct research support (data analysis, report writing, presentation of findings to community) and links to resources to assist in related economic development planning and action.</a:t>
            </a:r>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10</a:t>
            </a:fld>
            <a:endParaRPr lang="en-CA"/>
          </a:p>
        </p:txBody>
      </p:sp>
    </p:spTree>
    <p:extLst>
      <p:ext uri="{BB962C8B-B14F-4D97-AF65-F5344CB8AC3E}">
        <p14:creationId xmlns:p14="http://schemas.microsoft.com/office/powerpoint/2010/main" val="294450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11</a:t>
            </a:fld>
            <a:endParaRPr lang="en-CA"/>
          </a:p>
        </p:txBody>
      </p:sp>
    </p:spTree>
    <p:extLst>
      <p:ext uri="{BB962C8B-B14F-4D97-AF65-F5344CB8AC3E}">
        <p14:creationId xmlns:p14="http://schemas.microsoft.com/office/powerpoint/2010/main" val="131816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strong theme through all interviews: gratefulness for access to well resourced EDOs, or frustration with the lack of access to a resourced EDO.</a:t>
            </a:r>
          </a:p>
          <a:p>
            <a:r>
              <a:rPr lang="en-US" baseline="0" dirty="0" smtClean="0"/>
              <a:t>  In communities with strong and committed EDOs, successful programs and activities are more likely to occur.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12</a:t>
            </a:fld>
            <a:endParaRPr lang="en-US"/>
          </a:p>
        </p:txBody>
      </p:sp>
    </p:spTree>
    <p:extLst>
      <p:ext uri="{BB962C8B-B14F-4D97-AF65-F5344CB8AC3E}">
        <p14:creationId xmlns:p14="http://schemas.microsoft.com/office/powerpoint/2010/main" val="199116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30</a:t>
            </a:fld>
            <a:endParaRPr lang="en-CA" dirty="0"/>
          </a:p>
        </p:txBody>
      </p:sp>
    </p:spTree>
    <p:extLst>
      <p:ext uri="{BB962C8B-B14F-4D97-AF65-F5344CB8AC3E}">
        <p14:creationId xmlns:p14="http://schemas.microsoft.com/office/powerpoint/2010/main" val="113243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31</a:t>
            </a:fld>
            <a:endParaRPr lang="en-CA" dirty="0"/>
          </a:p>
        </p:txBody>
      </p:sp>
    </p:spTree>
    <p:extLst>
      <p:ext uri="{BB962C8B-B14F-4D97-AF65-F5344CB8AC3E}">
        <p14:creationId xmlns:p14="http://schemas.microsoft.com/office/powerpoint/2010/main" val="298049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42888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330083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3303704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86532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231251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197385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8C54195E-1E27-EE45-9BCB-A27C66167D96}"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333403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8C54195E-1E27-EE45-9BCB-A27C66167D96}" type="datetimeFigureOut">
              <a:rPr lang="en-US" smtClean="0"/>
              <a:t>2/16/2017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1572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8C54195E-1E27-EE45-9BCB-A27C66167D96}" type="datetimeFigureOut">
              <a:rPr lang="en-US" smtClean="0"/>
              <a:t>2/16/2017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327977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4195E-1E27-EE45-9BCB-A27C66167D96}" type="datetimeFigureOut">
              <a:rPr lang="en-US" smtClean="0"/>
              <a:t>2/16/2017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395107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C54195E-1E27-EE45-9BCB-A27C66167D96}"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207561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C54195E-1E27-EE45-9BCB-A27C66167D96}"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23279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4195E-1E27-EE45-9BCB-A27C66167D96}" type="datetimeFigureOut">
              <a:rPr lang="en-US" smtClean="0"/>
              <a:t>2/16/2017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46BA8-6521-D940-8BEA-64D4842B35F2}" type="slidenum">
              <a:rPr lang="en-US" smtClean="0"/>
              <a:t>‹#›</a:t>
            </a:fld>
            <a:endParaRPr lang="en-US"/>
          </a:p>
        </p:txBody>
      </p:sp>
    </p:spTree>
    <p:extLst>
      <p:ext uri="{BB962C8B-B14F-4D97-AF65-F5344CB8AC3E}">
        <p14:creationId xmlns:p14="http://schemas.microsoft.com/office/powerpoint/2010/main" val="1989666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tags" Target="../tags/tag5.xml"/><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7.xml"/><Relationship Id="rId7" Type="http://schemas.openxmlformats.org/officeDocument/2006/relationships/oleObject" Target="../embeddings/oleObject2.bin"/><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openxmlformats.org/officeDocument/2006/relationships/tags" Target="../tags/tag8.xml"/><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10.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tags" Target="../tags/tag11.xml"/><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tags" Target="../tags/tag13.xml"/><Relationship Id="rId7" Type="http://schemas.openxmlformats.org/officeDocument/2006/relationships/oleObject" Target="../embeddings/oleObject4.bin"/><Relationship Id="rId2" Type="http://schemas.openxmlformats.org/officeDocument/2006/relationships/tags" Target="../tags/tag12.xml"/><Relationship Id="rId1" Type="http://schemas.openxmlformats.org/officeDocument/2006/relationships/vmlDrawing" Target="../drawings/vmlDrawing4.vml"/><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tags" Target="../tags/tag14.xml"/><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tags" Target="../tags/tag16.xml"/><Relationship Id="rId7" Type="http://schemas.openxmlformats.org/officeDocument/2006/relationships/oleObject" Target="../embeddings/oleObject5.bin"/><Relationship Id="rId2" Type="http://schemas.openxmlformats.org/officeDocument/2006/relationships/tags" Target="../tags/tag15.xml"/><Relationship Id="rId1" Type="http://schemas.openxmlformats.org/officeDocument/2006/relationships/vmlDrawing" Target="../drawings/vmlDrawing5.vml"/><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tags" Target="../tags/tag17.xml"/><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tags" Target="../tags/tag19.xml"/><Relationship Id="rId7" Type="http://schemas.openxmlformats.org/officeDocument/2006/relationships/oleObject" Target="../embeddings/oleObject6.bin"/><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tags" Target="../tags/tag20.xml"/><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22.xml"/><Relationship Id="rId7" Type="http://schemas.openxmlformats.org/officeDocument/2006/relationships/oleObject" Target="../embeddings/oleObject7.bin"/><Relationship Id="rId2" Type="http://schemas.openxmlformats.org/officeDocument/2006/relationships/tags" Target="../tags/tag21.xml"/><Relationship Id="rId1" Type="http://schemas.openxmlformats.org/officeDocument/2006/relationships/vmlDrawing" Target="../drawings/vmlDrawing7.vml"/><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tags" Target="../tags/tag23.xml"/><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tags" Target="../tags/tag25.xml"/><Relationship Id="rId7" Type="http://schemas.openxmlformats.org/officeDocument/2006/relationships/oleObject" Target="../embeddings/oleObject8.bin"/><Relationship Id="rId2" Type="http://schemas.openxmlformats.org/officeDocument/2006/relationships/tags" Target="../tags/tag24.xml"/><Relationship Id="rId1" Type="http://schemas.openxmlformats.org/officeDocument/2006/relationships/vmlDrawing" Target="../drawings/vmlDrawing8.vml"/><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tags" Target="../tags/tag26.xml"/><Relationship Id="rId9"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tags" Target="../tags/tag28.xml"/><Relationship Id="rId7" Type="http://schemas.openxmlformats.org/officeDocument/2006/relationships/oleObject" Target="../embeddings/oleObject9.bin"/><Relationship Id="rId2" Type="http://schemas.openxmlformats.org/officeDocument/2006/relationships/tags" Target="../tags/tag27.xml"/><Relationship Id="rId1" Type="http://schemas.openxmlformats.org/officeDocument/2006/relationships/vmlDrawing" Target="../drawings/vmlDrawing9.vml"/><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openxmlformats.org/officeDocument/2006/relationships/tags" Target="../tags/tag29.xml"/><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tags" Target="../tags/tag31.xml"/><Relationship Id="rId7" Type="http://schemas.openxmlformats.org/officeDocument/2006/relationships/oleObject" Target="../embeddings/oleObject10.bin"/><Relationship Id="rId2" Type="http://schemas.openxmlformats.org/officeDocument/2006/relationships/tags" Target="../tags/tag30.xml"/><Relationship Id="rId1" Type="http://schemas.openxmlformats.org/officeDocument/2006/relationships/vmlDrawing" Target="../drawings/vmlDrawing10.vml"/><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tags" Target="../tags/tag32.xml"/><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tags" Target="../tags/tag34.xml"/><Relationship Id="rId7" Type="http://schemas.openxmlformats.org/officeDocument/2006/relationships/oleObject" Target="../embeddings/oleObject11.bin"/><Relationship Id="rId2" Type="http://schemas.openxmlformats.org/officeDocument/2006/relationships/tags" Target="../tags/tag33.xml"/><Relationship Id="rId1" Type="http://schemas.openxmlformats.org/officeDocument/2006/relationships/vmlDrawing" Target="../drawings/vmlDrawing11.vml"/><Relationship Id="rId6" Type="http://schemas.openxmlformats.org/officeDocument/2006/relationships/notesSlide" Target="../notesSlides/notesSlide23.xml"/><Relationship Id="rId5" Type="http://schemas.openxmlformats.org/officeDocument/2006/relationships/slideLayout" Target="../slideLayouts/slideLayout12.xml"/><Relationship Id="rId4" Type="http://schemas.openxmlformats.org/officeDocument/2006/relationships/tags" Target="../tags/tag35.xml"/><Relationship Id="rId9"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tags" Target="../tags/tag37.xml"/><Relationship Id="rId7" Type="http://schemas.openxmlformats.org/officeDocument/2006/relationships/oleObject" Target="../embeddings/oleObject12.bin"/><Relationship Id="rId2" Type="http://schemas.openxmlformats.org/officeDocument/2006/relationships/tags" Target="../tags/tag36.xml"/><Relationship Id="rId1" Type="http://schemas.openxmlformats.org/officeDocument/2006/relationships/vmlDrawing" Target="../drawings/vmlDrawing12.vml"/><Relationship Id="rId6" Type="http://schemas.openxmlformats.org/officeDocument/2006/relationships/notesSlide" Target="../notesSlides/notesSlide24.xml"/><Relationship Id="rId5" Type="http://schemas.openxmlformats.org/officeDocument/2006/relationships/slideLayout" Target="../slideLayouts/slideLayout12.xml"/><Relationship Id="rId4" Type="http://schemas.openxmlformats.org/officeDocument/2006/relationships/tags" Target="../tags/tag38.xml"/><Relationship Id="rId9"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tags" Target="../tags/tag40.xml"/><Relationship Id="rId7" Type="http://schemas.openxmlformats.org/officeDocument/2006/relationships/oleObject" Target="../embeddings/oleObject13.bin"/><Relationship Id="rId2" Type="http://schemas.openxmlformats.org/officeDocument/2006/relationships/tags" Target="../tags/tag39.xml"/><Relationship Id="rId1" Type="http://schemas.openxmlformats.org/officeDocument/2006/relationships/vmlDrawing" Target="../drawings/vmlDrawing13.vml"/><Relationship Id="rId6" Type="http://schemas.openxmlformats.org/officeDocument/2006/relationships/notesSlide" Target="../notesSlides/notesSlide25.xml"/><Relationship Id="rId5" Type="http://schemas.openxmlformats.org/officeDocument/2006/relationships/slideLayout" Target="../slideLayouts/slideLayout12.xml"/><Relationship Id="rId4" Type="http://schemas.openxmlformats.org/officeDocument/2006/relationships/tags" Target="../tags/tag41.xml"/><Relationship Id="rId9"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pn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7.png"/><Relationship Id="rId7" Type="http://schemas.openxmlformats.org/officeDocument/2006/relationships/diagramColors" Target="../diagrams/colors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7.png"/><Relationship Id="rId7" Type="http://schemas.openxmlformats.org/officeDocument/2006/relationships/diagramColors" Target="../diagrams/colors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792" y="3572842"/>
            <a:ext cx="8564425" cy="1404470"/>
          </a:xfrm>
        </p:spPr>
        <p:txBody>
          <a:bodyPr>
            <a:normAutofit/>
          </a:bodyPr>
          <a:lstStyle/>
          <a:p>
            <a:r>
              <a:rPr lang="en-CA" sz="2400" b="1" dirty="0" smtClean="0">
                <a:solidFill>
                  <a:schemeClr val="tx1">
                    <a:lumMod val="65000"/>
                    <a:lumOff val="35000"/>
                  </a:schemeClr>
                </a:solidFill>
                <a:latin typeface="Arial" pitchFamily="34" charset="0"/>
                <a:cs typeface="Arial" pitchFamily="34" charset="0"/>
              </a:rPr>
              <a:t>The Case of a Regional Business Retention and Expansion Pilot Project</a:t>
            </a:r>
          </a:p>
        </p:txBody>
      </p:sp>
      <p:pic>
        <p:nvPicPr>
          <p:cNvPr id="5" name="Picture 1" descr="temp%2Dlogo-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5572"/>
            <a:ext cx="3911084" cy="1735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167266" y="1669541"/>
            <a:ext cx="4919196" cy="369332"/>
          </a:xfrm>
          <a:prstGeom prst="rect">
            <a:avLst/>
          </a:prstGeom>
          <a:noFill/>
        </p:spPr>
        <p:txBody>
          <a:bodyPr wrap="square" rtlCol="0">
            <a:spAutoFit/>
          </a:bodyPr>
          <a:lstStyle/>
          <a:p>
            <a:pPr algn="ctr"/>
            <a:r>
              <a:rPr lang="en-CA" dirty="0" smtClean="0">
                <a:solidFill>
                  <a:schemeClr val="tx1">
                    <a:lumMod val="65000"/>
                    <a:lumOff val="35000"/>
                  </a:schemeClr>
                </a:solidFill>
                <a:latin typeface="Arial" pitchFamily="34" charset="0"/>
                <a:cs typeface="Arial" pitchFamily="34" charset="0"/>
              </a:rPr>
              <a:t>UNDERSTAND • CONNECT • MOBILIZE</a:t>
            </a:r>
            <a:endParaRPr lang="en-CA" dirty="0">
              <a:solidFill>
                <a:schemeClr val="tx1">
                  <a:lumMod val="65000"/>
                  <a:lumOff val="35000"/>
                </a:schemeClr>
              </a:solidFill>
              <a:latin typeface="Arial" pitchFamily="34" charset="0"/>
              <a:cs typeface="Arial" pitchFamily="34" charset="0"/>
            </a:endParaRPr>
          </a:p>
        </p:txBody>
      </p:sp>
      <p:cxnSp>
        <p:nvCxnSpPr>
          <p:cNvPr id="8" name="Straight Connector 7"/>
          <p:cNvCxnSpPr/>
          <p:nvPr/>
        </p:nvCxnSpPr>
        <p:spPr>
          <a:xfrm>
            <a:off x="2411760" y="2060848"/>
            <a:ext cx="44209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00957" y="5930696"/>
            <a:ext cx="4331806" cy="738664"/>
          </a:xfrm>
          <a:prstGeom prst="rect">
            <a:avLst/>
          </a:prstGeom>
          <a:noFill/>
        </p:spPr>
        <p:txBody>
          <a:bodyPr wrap="square" rtlCol="0">
            <a:spAutoFit/>
          </a:bodyPr>
          <a:lstStyle/>
          <a:p>
            <a:pPr algn="r"/>
            <a:r>
              <a:rPr lang="en-CA" dirty="0" smtClean="0">
                <a:solidFill>
                  <a:schemeClr val="tx1">
                    <a:lumMod val="65000"/>
                    <a:lumOff val="35000"/>
                  </a:schemeClr>
                </a:solidFill>
                <a:latin typeface="+mj-lt"/>
                <a:cs typeface="Arial" pitchFamily="34" charset="0"/>
              </a:rPr>
              <a:t>Dr. Terri MacDonald</a:t>
            </a:r>
          </a:p>
          <a:p>
            <a:pPr algn="r"/>
            <a:r>
              <a:rPr lang="en-CA" sz="1200" dirty="0" smtClean="0">
                <a:solidFill>
                  <a:schemeClr val="tx1">
                    <a:lumMod val="65000"/>
                    <a:lumOff val="35000"/>
                  </a:schemeClr>
                </a:solidFill>
                <a:latin typeface="Arial" pitchFamily="34" charset="0"/>
                <a:cs typeface="Arial" pitchFamily="34" charset="0"/>
              </a:rPr>
              <a:t>Regional Innovation Chair in Rural Economic Development</a:t>
            </a:r>
          </a:p>
          <a:p>
            <a:pPr algn="r"/>
            <a:r>
              <a:rPr lang="en-CA" sz="1200" dirty="0" smtClean="0">
                <a:solidFill>
                  <a:schemeClr val="tx1">
                    <a:lumMod val="65000"/>
                    <a:lumOff val="35000"/>
                  </a:schemeClr>
                </a:solidFill>
                <a:latin typeface="Arial" pitchFamily="34" charset="0"/>
                <a:cs typeface="Arial" pitchFamily="34" charset="0"/>
              </a:rPr>
              <a:t>Selkirk College</a:t>
            </a:r>
            <a:endParaRPr lang="en-CA" sz="1200" dirty="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265792" y="2642411"/>
            <a:ext cx="8564425" cy="646331"/>
          </a:xfrm>
          <a:prstGeom prst="rect">
            <a:avLst/>
          </a:prstGeom>
          <a:noFill/>
        </p:spPr>
        <p:txBody>
          <a:bodyPr wrap="square" rtlCol="0">
            <a:spAutoFit/>
          </a:bodyPr>
          <a:lstStyle/>
          <a:p>
            <a:pPr algn="ctr"/>
            <a:r>
              <a:rPr lang="en-CA" sz="3600" b="1" dirty="0" smtClean="0">
                <a:solidFill>
                  <a:srgbClr val="547600"/>
                </a:solidFill>
                <a:latin typeface="+mj-lt"/>
              </a:rPr>
              <a:t>Colleges Supporting Economic Development</a:t>
            </a:r>
            <a:endParaRPr lang="en-CA" sz="3600" b="1" dirty="0">
              <a:solidFill>
                <a:srgbClr val="547600"/>
              </a:solidFill>
              <a:latin typeface="+mj-lt"/>
            </a:endParaRPr>
          </a:p>
        </p:txBody>
      </p:sp>
      <p:pic>
        <p:nvPicPr>
          <p:cNvPr id="4" name="Picture 3" descr="Selkirk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78" y="6142428"/>
            <a:ext cx="1688479" cy="432787"/>
          </a:xfrm>
          <a:prstGeom prst="rect">
            <a:avLst/>
          </a:prstGeom>
        </p:spPr>
      </p:pic>
    </p:spTree>
    <p:extLst>
      <p:ext uri="{BB962C8B-B14F-4D97-AF65-F5344CB8AC3E}">
        <p14:creationId xmlns:p14="http://schemas.microsoft.com/office/powerpoint/2010/main" val="15596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79"/>
            <a:ext cx="8229600" cy="1143000"/>
          </a:xfrm>
        </p:spPr>
        <p:txBody>
          <a:bodyPr/>
          <a:lstStyle/>
          <a:p>
            <a:pPr algn="l"/>
            <a:r>
              <a:rPr lang="en-CA" b="1" dirty="0" smtClean="0">
                <a:solidFill>
                  <a:srgbClr val="7F7F7F"/>
                </a:solidFill>
              </a:rPr>
              <a:t>Business Retention &amp; Expansion</a:t>
            </a:r>
            <a:endParaRPr lang="en-CA" b="1" dirty="0">
              <a:solidFill>
                <a:srgbClr val="7F7F7F"/>
              </a:solidFill>
            </a:endParaRPr>
          </a:p>
        </p:txBody>
      </p:sp>
      <p:sp>
        <p:nvSpPr>
          <p:cNvPr id="5" name="TextBox 4"/>
          <p:cNvSpPr txBox="1"/>
          <p:nvPr/>
        </p:nvSpPr>
        <p:spPr>
          <a:xfrm>
            <a:off x="4693023" y="1078789"/>
            <a:ext cx="4289612" cy="5909310"/>
          </a:xfrm>
          <a:prstGeom prst="rect">
            <a:avLst/>
          </a:prstGeom>
          <a:noFill/>
        </p:spPr>
        <p:txBody>
          <a:bodyPr wrap="square" rtlCol="0">
            <a:spAutoFit/>
          </a:bodyPr>
          <a:lstStyle/>
          <a:p>
            <a:pPr marL="285750" indent="-285750">
              <a:buFont typeface="Arial" panose="020B0604020202020204" pitchFamily="34" charset="0"/>
              <a:buChar char="•"/>
            </a:pPr>
            <a:r>
              <a:rPr lang="en-CA" dirty="0" smtClean="0"/>
              <a:t>Over 1100 businesses interviewed</a:t>
            </a:r>
          </a:p>
          <a:p>
            <a:endParaRPr lang="en-CA" dirty="0" smtClean="0"/>
          </a:p>
          <a:p>
            <a:pPr marL="285750" indent="-285750">
              <a:buFont typeface="Arial" panose="020B0604020202020204" pitchFamily="34" charset="0"/>
              <a:buChar char="•"/>
            </a:pPr>
            <a:r>
              <a:rPr lang="en-CA" dirty="0" smtClean="0"/>
              <a:t>30+ partnerships  (local government, Community Futures, Chambers of Commerce, Development Boards, provincial government, provincial economic development association, Columbia Basin Trust) </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a:t>Primary sectors include retail </a:t>
            </a:r>
            <a:r>
              <a:rPr lang="en-CA" dirty="0" smtClean="0"/>
              <a:t>trade, </a:t>
            </a:r>
            <a:r>
              <a:rPr lang="en-CA" dirty="0"/>
              <a:t>professional </a:t>
            </a:r>
            <a:r>
              <a:rPr lang="en-CA" dirty="0" smtClean="0"/>
              <a:t>services, manufacturing, </a:t>
            </a:r>
            <a:r>
              <a:rPr lang="en-CA" dirty="0"/>
              <a:t>and accommodation &amp; food </a:t>
            </a:r>
            <a:r>
              <a:rPr lang="en-CA" dirty="0" smtClean="0"/>
              <a:t>services</a:t>
            </a:r>
            <a:endParaRPr lang="en-CA" dirty="0"/>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Over 140 hour on implementation tools,700 hours of direct research support and over 150 hours of training</a:t>
            </a:r>
          </a:p>
          <a:p>
            <a:endParaRPr lang="en-CA" dirty="0" smtClean="0"/>
          </a:p>
          <a:p>
            <a:pPr marL="285750" indent="-285750">
              <a:buFont typeface="Arial" panose="020B0604020202020204" pitchFamily="34" charset="0"/>
              <a:buChar char="•"/>
            </a:pPr>
            <a:r>
              <a:rPr lang="en-CA" dirty="0"/>
              <a:t>7</a:t>
            </a:r>
            <a:r>
              <a:rPr lang="en-CA" dirty="0" smtClean="0"/>
              <a:t> </a:t>
            </a:r>
            <a:r>
              <a:rPr lang="en-CA" dirty="0"/>
              <a:t>faculty and students involved</a:t>
            </a:r>
          </a:p>
          <a:p>
            <a:pPr marL="742950" lvl="1" indent="-285750">
              <a:buFont typeface="Arial" panose="020B0604020202020204" pitchFamily="34" charset="0"/>
              <a:buChar char="•"/>
            </a:pPr>
            <a:r>
              <a:rPr lang="en-CA" dirty="0" smtClean="0"/>
              <a:t>5 </a:t>
            </a:r>
            <a:r>
              <a:rPr lang="en-CA" dirty="0"/>
              <a:t>faculty</a:t>
            </a:r>
          </a:p>
          <a:p>
            <a:pPr marL="742950" lvl="1" indent="-285750">
              <a:buFont typeface="Arial" panose="020B0604020202020204" pitchFamily="34" charset="0"/>
              <a:buChar char="•"/>
            </a:pPr>
            <a:r>
              <a:rPr lang="en-CA" dirty="0" smtClean="0"/>
              <a:t>2 </a:t>
            </a:r>
            <a:r>
              <a:rPr lang="en-CA" dirty="0"/>
              <a:t>co-op students</a:t>
            </a:r>
          </a:p>
          <a:p>
            <a:pPr marL="285750" indent="-285750">
              <a:buFont typeface="Arial" panose="020B0604020202020204" pitchFamily="34" charset="0"/>
              <a:buChar char="•"/>
            </a:pPr>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0" y="1648857"/>
            <a:ext cx="4476850" cy="4959963"/>
          </a:xfrm>
          <a:prstGeom prst="rect">
            <a:avLst/>
          </a:prstGeom>
        </p:spPr>
      </p:pic>
    </p:spTree>
    <p:extLst>
      <p:ext uri="{BB962C8B-B14F-4D97-AF65-F5344CB8AC3E}">
        <p14:creationId xmlns:p14="http://schemas.microsoft.com/office/powerpoint/2010/main" val="12154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79"/>
            <a:ext cx="8229600" cy="1143000"/>
          </a:xfrm>
        </p:spPr>
        <p:txBody>
          <a:bodyPr/>
          <a:lstStyle/>
          <a:p>
            <a:pPr algn="l"/>
            <a:r>
              <a:rPr lang="en-CA" b="1" dirty="0" smtClean="0">
                <a:solidFill>
                  <a:srgbClr val="7F7F7F"/>
                </a:solidFill>
              </a:rPr>
              <a:t>BRE Communities</a:t>
            </a:r>
            <a:endParaRPr lang="en-CA" b="1" dirty="0">
              <a:solidFill>
                <a:srgbClr val="7F7F7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84895262"/>
              </p:ext>
            </p:extLst>
          </p:nvPr>
        </p:nvGraphicFramePr>
        <p:xfrm>
          <a:off x="255494" y="1102660"/>
          <a:ext cx="8633012" cy="5567080"/>
        </p:xfrm>
        <a:graphic>
          <a:graphicData uri="http://schemas.openxmlformats.org/drawingml/2006/table">
            <a:tbl>
              <a:tblPr>
                <a:tableStyleId>{5C22544A-7EE6-4342-B048-85BDC9FD1C3A}</a:tableStyleId>
              </a:tblPr>
              <a:tblGrid>
                <a:gridCol w="6819569">
                  <a:extLst>
                    <a:ext uri="{9D8B030D-6E8A-4147-A177-3AD203B41FA5}">
                      <a16:colId xmlns:a16="http://schemas.microsoft.com/office/drawing/2014/main" val="20000"/>
                    </a:ext>
                  </a:extLst>
                </a:gridCol>
                <a:gridCol w="1813443">
                  <a:extLst>
                    <a:ext uri="{9D8B030D-6E8A-4147-A177-3AD203B41FA5}">
                      <a16:colId xmlns:a16="http://schemas.microsoft.com/office/drawing/2014/main" val="20001"/>
                    </a:ext>
                  </a:extLst>
                </a:gridCol>
              </a:tblGrid>
              <a:tr h="361498">
                <a:tc>
                  <a:txBody>
                    <a:bodyPr/>
                    <a:lstStyle/>
                    <a:p>
                      <a:pPr algn="l" fontAlgn="b"/>
                      <a:r>
                        <a:rPr lang="en-US" sz="1800" b="1" u="none" strike="noStrike">
                          <a:effectLst/>
                        </a:rPr>
                        <a:t>Economic Region</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Companies</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89199">
                <a:tc>
                  <a:txBody>
                    <a:bodyPr/>
                    <a:lstStyle/>
                    <a:p>
                      <a:pPr algn="l" fontAlgn="b"/>
                      <a:r>
                        <a:rPr lang="en-US" sz="1800" u="none" strike="noStrike">
                          <a:effectLst/>
                        </a:rPr>
                        <a:t>Boundary (Grand Forks, Greenwood, Midway)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41</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89199">
                <a:tc>
                  <a:txBody>
                    <a:bodyPr/>
                    <a:lstStyle/>
                    <a:p>
                      <a:pPr algn="l" fontAlgn="b"/>
                      <a:r>
                        <a:rPr lang="en-US" sz="1800" u="none" strike="noStrike" dirty="0" err="1" smtClean="0">
                          <a:effectLst/>
                        </a:rPr>
                        <a:t>Cranbrook</a:t>
                      </a:r>
                      <a:r>
                        <a:rPr lang="en-US" sz="1800" u="none" strike="noStrike" dirty="0" smtClean="0">
                          <a:effectLst/>
                        </a:rPr>
                        <a:t> (Innovation</a:t>
                      </a:r>
                      <a:r>
                        <a:rPr lang="en-US" sz="1800" u="none" strike="noStrike" baseline="0" dirty="0" smtClean="0">
                          <a:effectLst/>
                        </a:rPr>
                        <a:t> Councils – sector specific)</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27</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89199">
                <a:tc>
                  <a:txBody>
                    <a:bodyPr/>
                    <a:lstStyle/>
                    <a:p>
                      <a:pPr algn="l" fontAlgn="b"/>
                      <a:r>
                        <a:rPr lang="en-US" sz="1800" u="none" strike="noStrike" dirty="0" err="1" smtClean="0">
                          <a:effectLst/>
                        </a:rPr>
                        <a:t>Castlegar</a:t>
                      </a:r>
                      <a:r>
                        <a:rPr lang="en-US" sz="1800" u="none" strike="noStrike" dirty="0" smtClean="0">
                          <a:effectLst/>
                        </a:rPr>
                        <a:t> (Innovation Councils – sector specific)</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89199">
                <a:tc>
                  <a:txBody>
                    <a:bodyPr/>
                    <a:lstStyle/>
                    <a:p>
                      <a:pPr algn="l" fontAlgn="b"/>
                      <a:r>
                        <a:rPr lang="en-US" sz="1800" u="none" strike="noStrike" dirty="0">
                          <a:effectLst/>
                        </a:rPr>
                        <a:t>Regional District of Central </a:t>
                      </a:r>
                      <a:r>
                        <a:rPr lang="en-US" sz="1800" u="none" strike="noStrike" dirty="0" smtClean="0">
                          <a:effectLst/>
                        </a:rPr>
                        <a:t>Kootenay</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68</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89199">
                <a:tc>
                  <a:txBody>
                    <a:bodyPr/>
                    <a:lstStyle/>
                    <a:p>
                      <a:pPr algn="l" fontAlgn="b"/>
                      <a:r>
                        <a:rPr lang="en-US" sz="1800" u="none" strike="noStrike">
                          <a:effectLst/>
                        </a:rPr>
                        <a:t>Columbia Valley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89199">
                <a:tc>
                  <a:txBody>
                    <a:bodyPr/>
                    <a:lstStyle/>
                    <a:p>
                      <a:pPr algn="l" fontAlgn="b"/>
                      <a:r>
                        <a:rPr lang="en-US" sz="1800" u="none" strike="noStrike">
                          <a:effectLst/>
                        </a:rPr>
                        <a:t>Creston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43</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89199">
                <a:tc>
                  <a:txBody>
                    <a:bodyPr/>
                    <a:lstStyle/>
                    <a:p>
                      <a:pPr algn="l" fontAlgn="b"/>
                      <a:r>
                        <a:rPr lang="en-US" sz="1800" u="none" strike="noStrike">
                          <a:effectLst/>
                        </a:rPr>
                        <a:t>Fernie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81</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89199">
                <a:tc>
                  <a:txBody>
                    <a:bodyPr/>
                    <a:lstStyle/>
                    <a:p>
                      <a:pPr algn="l" fontAlgn="b"/>
                      <a:r>
                        <a:rPr lang="en-US" sz="1800" u="none" strike="noStrike">
                          <a:effectLst/>
                        </a:rPr>
                        <a:t>Golden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109</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89199">
                <a:tc>
                  <a:txBody>
                    <a:bodyPr/>
                    <a:lstStyle/>
                    <a:p>
                      <a:pPr algn="l" fontAlgn="b"/>
                      <a:r>
                        <a:rPr lang="en-US" sz="1800" u="none" strike="noStrike" dirty="0" err="1" smtClean="0">
                          <a:effectLst/>
                        </a:rPr>
                        <a:t>Kaslo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80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89199">
                <a:tc>
                  <a:txBody>
                    <a:bodyPr/>
                    <a:lstStyle/>
                    <a:p>
                      <a:pPr algn="l" fontAlgn="b"/>
                      <a:r>
                        <a:rPr lang="en-US" sz="1800" u="none" strike="noStrike">
                          <a:effectLst/>
                        </a:rPr>
                        <a:t> Kimberley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89199">
                <a:tc>
                  <a:txBody>
                    <a:bodyPr/>
                    <a:lstStyle/>
                    <a:p>
                      <a:pPr algn="l" fontAlgn="b"/>
                      <a:r>
                        <a:rPr lang="en-US" sz="1800" u="none" strike="noStrike">
                          <a:effectLst/>
                        </a:rPr>
                        <a:t>Regional District of Kootenay Boundary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19</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89199">
                <a:tc>
                  <a:txBody>
                    <a:bodyPr/>
                    <a:lstStyle/>
                    <a:p>
                      <a:pPr algn="l" fontAlgn="b"/>
                      <a:r>
                        <a:rPr lang="en-US" sz="1800" u="none" strike="noStrike">
                          <a:effectLst/>
                        </a:rPr>
                        <a:t>Lower Columbia (Trail, Rossland, Fruitvale, Montrose)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167</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89199">
                <a:tc>
                  <a:txBody>
                    <a:bodyPr/>
                    <a:lstStyle/>
                    <a:p>
                      <a:pPr algn="l" fontAlgn="b"/>
                      <a:r>
                        <a:rPr lang="en-US" sz="1800" u="none" strike="noStrike">
                          <a:effectLst/>
                        </a:rPr>
                        <a:t>Nakusp</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46</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89199">
                <a:tc>
                  <a:txBody>
                    <a:bodyPr/>
                    <a:lstStyle/>
                    <a:p>
                      <a:pPr algn="l" fontAlgn="b"/>
                      <a:r>
                        <a:rPr lang="en-US" sz="1800" u="none" strike="noStrike">
                          <a:effectLst/>
                        </a:rPr>
                        <a:t>Nelson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107</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r h="289199">
                <a:tc>
                  <a:txBody>
                    <a:bodyPr/>
                    <a:lstStyle/>
                    <a:p>
                      <a:pPr algn="l" fontAlgn="b"/>
                      <a:r>
                        <a:rPr lang="en-US" sz="1800" u="none" strike="noStrike">
                          <a:effectLst/>
                        </a:rPr>
                        <a:t>Revelstoke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134</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r h="289199">
                <a:tc>
                  <a:txBody>
                    <a:bodyPr/>
                    <a:lstStyle/>
                    <a:p>
                      <a:pPr algn="l" fontAlgn="b"/>
                      <a:r>
                        <a:rPr lang="en-US" sz="1800" u="none" strike="noStrike">
                          <a:effectLst/>
                        </a:rPr>
                        <a:t>Slocan Valley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81</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6"/>
                  </a:ext>
                </a:extLst>
              </a:tr>
              <a:tr h="289199">
                <a:tc>
                  <a:txBody>
                    <a:bodyPr/>
                    <a:lstStyle/>
                    <a:p>
                      <a:pPr algn="l" fontAlgn="b"/>
                      <a:r>
                        <a:rPr lang="en-US" sz="1800" u="none" strike="noStrike">
                          <a:effectLst/>
                        </a:rPr>
                        <a:t>Sparwood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65</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7"/>
                  </a:ext>
                </a:extLst>
              </a:tr>
              <a:tr h="289199">
                <a:tc>
                  <a:txBody>
                    <a:bodyPr/>
                    <a:lstStyle/>
                    <a:p>
                      <a:pPr algn="l" fontAlgn="b"/>
                      <a:r>
                        <a:rPr lang="en-US" sz="1800" b="1" u="none" strike="noStrike" dirty="0">
                          <a:effectLst/>
                        </a:rPr>
                        <a:t>Grand Total</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1" u="none" strike="noStrike" dirty="0">
                          <a:effectLst/>
                        </a:rPr>
                        <a:t>1143</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624304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76518" y="3633559"/>
            <a:ext cx="8445132" cy="4860698"/>
          </a:xfrm>
        </p:spPr>
        <p:txBody>
          <a:bodyPr rtlCol="0">
            <a:normAutofit/>
          </a:bodyPr>
          <a:lstStyle/>
          <a:p>
            <a:pPr marL="457200" indent="-457200" algn="ctr" eaLnBrk="1" fontAlgn="auto" hangingPunct="1">
              <a:spcAft>
                <a:spcPts val="0"/>
              </a:spcAft>
              <a:buAutoNum type="arabicPeriod"/>
              <a:defRPr/>
            </a:pPr>
            <a:r>
              <a:rPr lang="en-CA" sz="2000" dirty="0" smtClean="0"/>
              <a:t>What retention and expansion challenges and opportunities are the region’s businesses experiencing?</a:t>
            </a:r>
          </a:p>
          <a:p>
            <a:pPr marL="457200" indent="-457200" algn="ctr" eaLnBrk="1" fontAlgn="auto" hangingPunct="1">
              <a:spcAft>
                <a:spcPts val="0"/>
              </a:spcAft>
              <a:buAutoNum type="arabicPeriod"/>
              <a:defRPr/>
            </a:pPr>
            <a:endParaRPr lang="en-CA" sz="2000" dirty="0" smtClean="0"/>
          </a:p>
          <a:p>
            <a:pPr marL="457200" indent="-457200" algn="ctr" eaLnBrk="1" fontAlgn="auto" hangingPunct="1">
              <a:spcAft>
                <a:spcPts val="0"/>
              </a:spcAft>
              <a:buAutoNum type="arabicPeriod"/>
              <a:defRPr/>
            </a:pPr>
            <a:r>
              <a:rPr lang="en-CA" sz="2000" dirty="0" smtClean="0"/>
              <a:t>How have economic development practitioners and business support providers responded to these needs and what challenges have they faced?</a:t>
            </a:r>
          </a:p>
          <a:p>
            <a:pPr marL="457200" indent="-457200" algn="ctr" eaLnBrk="1" fontAlgn="auto" hangingPunct="1">
              <a:spcAft>
                <a:spcPts val="0"/>
              </a:spcAft>
              <a:buAutoNum type="arabicPeriod"/>
              <a:defRPr/>
            </a:pPr>
            <a:endParaRPr lang="en-CA" sz="2000" dirty="0" smtClean="0"/>
          </a:p>
          <a:p>
            <a:pPr marL="457200" indent="-457200" algn="ctr" eaLnBrk="1" fontAlgn="auto" hangingPunct="1">
              <a:spcAft>
                <a:spcPts val="0"/>
              </a:spcAft>
              <a:buAutoNum type="arabicPeriod"/>
              <a:defRPr/>
            </a:pPr>
            <a:r>
              <a:rPr lang="en-CA" sz="2000" dirty="0" smtClean="0"/>
              <a:t>In what ways can locally collected data on businesses inform local and regional level planning?</a:t>
            </a:r>
            <a:endParaRPr lang="en-CA" sz="2400" dirty="0" smtClean="0">
              <a:ea typeface="+mn-ea"/>
              <a:cs typeface="+mn-cs"/>
            </a:endParaRPr>
          </a:p>
          <a:p>
            <a:pPr marL="0" indent="0" algn="ctr" eaLnBrk="1" fontAlgn="auto" hangingPunct="1">
              <a:spcAft>
                <a:spcPts val="0"/>
              </a:spcAft>
              <a:buFont typeface="Arial" pitchFamily="34" charset="0"/>
              <a:buNone/>
              <a:defRPr/>
            </a:pPr>
            <a:endParaRPr lang="en-CA" sz="2400" dirty="0">
              <a:ea typeface="+mn-ea"/>
              <a:cs typeface="+mn-cs"/>
            </a:endParaRPr>
          </a:p>
        </p:txBody>
      </p:sp>
      <p:pic>
        <p:nvPicPr>
          <p:cNvPr id="5" name="Content Placeholder 3" descr="iStock_000021232963_Extra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594" y="611488"/>
            <a:ext cx="4048125" cy="2686050"/>
          </a:xfrm>
          <a:prstGeom prst="rect">
            <a:avLst/>
          </a:prstGeom>
        </p:spPr>
      </p:pic>
    </p:spTree>
    <p:extLst>
      <p:ext uri="{BB962C8B-B14F-4D97-AF65-F5344CB8AC3E}">
        <p14:creationId xmlns:p14="http://schemas.microsoft.com/office/powerpoint/2010/main" val="2438611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351382" y="445641"/>
            <a:ext cx="8686800"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400" dirty="0" smtClean="0"/>
              <a:t>Lessons Learned from RDI BRE Pilot</a:t>
            </a:r>
            <a:endParaRPr lang="en-CA" sz="2400" dirty="0"/>
          </a:p>
        </p:txBody>
      </p:sp>
      <p:sp>
        <p:nvSpPr>
          <p:cNvPr id="8" name="Content Placeholder 4"/>
          <p:cNvSpPr>
            <a:spLocks noGrp="1"/>
          </p:cNvSpPr>
          <p:nvPr>
            <p:ph idx="1"/>
          </p:nvPr>
        </p:nvSpPr>
        <p:spPr>
          <a:xfrm>
            <a:off x="563076" y="1552311"/>
            <a:ext cx="7728749" cy="5061849"/>
          </a:xfrm>
        </p:spPr>
        <p:txBody>
          <a:bodyPr>
            <a:noAutofit/>
          </a:bodyPr>
          <a:lstStyle/>
          <a:p>
            <a:r>
              <a:rPr lang="en-US" sz="2200" dirty="0" smtClean="0">
                <a:sym typeface="Wingdings"/>
              </a:rPr>
              <a:t>Businesses </a:t>
            </a:r>
            <a:r>
              <a:rPr lang="en-US" sz="2200" b="1" dirty="0" smtClean="0">
                <a:sym typeface="Wingdings"/>
              </a:rPr>
              <a:t>do</a:t>
            </a:r>
            <a:r>
              <a:rPr lang="en-US" sz="2200" dirty="0" smtClean="0">
                <a:sym typeface="Wingdings"/>
              </a:rPr>
              <a:t> want to talk</a:t>
            </a:r>
          </a:p>
          <a:p>
            <a:endParaRPr lang="en-US" sz="2000" dirty="0" smtClean="0">
              <a:sym typeface="Wingdings"/>
            </a:endParaRPr>
          </a:p>
          <a:p>
            <a:r>
              <a:rPr lang="en-US" sz="2200" dirty="0" smtClean="0">
                <a:sym typeface="Wingdings"/>
              </a:rPr>
              <a:t>It has been more about </a:t>
            </a:r>
            <a:r>
              <a:rPr lang="en-US" sz="2200" b="1" dirty="0" smtClean="0">
                <a:sym typeface="Wingdings"/>
              </a:rPr>
              <a:t>green flags </a:t>
            </a:r>
            <a:r>
              <a:rPr lang="en-US" sz="2200" dirty="0" smtClean="0">
                <a:sym typeface="Wingdings"/>
              </a:rPr>
              <a:t>than red</a:t>
            </a:r>
          </a:p>
          <a:p>
            <a:pPr marL="0" indent="0">
              <a:buNone/>
            </a:pPr>
            <a:endParaRPr lang="en-US" sz="2000" dirty="0" smtClean="0">
              <a:sym typeface="Wingdings"/>
            </a:endParaRPr>
          </a:p>
          <a:p>
            <a:r>
              <a:rPr lang="en-US" sz="2200" dirty="0" smtClean="0">
                <a:sym typeface="Wingdings"/>
              </a:rPr>
              <a:t>Expect 4 hours from start to finish for each business, implementation of project estimated 6 months with follow-up </a:t>
            </a:r>
            <a:r>
              <a:rPr lang="en-US" sz="2200" b="1" dirty="0" smtClean="0">
                <a:sym typeface="Wingdings"/>
              </a:rPr>
              <a:t>ONGOING</a:t>
            </a:r>
          </a:p>
          <a:p>
            <a:pPr marL="0" indent="0">
              <a:buNone/>
            </a:pPr>
            <a:endParaRPr lang="en-US" sz="2000" dirty="0" smtClean="0">
              <a:sym typeface="Wingdings"/>
            </a:endParaRPr>
          </a:p>
          <a:p>
            <a:r>
              <a:rPr lang="en-US" sz="2200" dirty="0" smtClean="0">
                <a:sym typeface="Wingdings"/>
              </a:rPr>
              <a:t>The findings ar</a:t>
            </a:r>
            <a:r>
              <a:rPr lang="en-US" sz="2200" b="1" dirty="0" smtClean="0">
                <a:sym typeface="Wingdings"/>
              </a:rPr>
              <a:t>e useful </a:t>
            </a:r>
            <a:r>
              <a:rPr lang="en-US" sz="2200" dirty="0" smtClean="0">
                <a:sym typeface="Wingdings"/>
              </a:rPr>
              <a:t>in informing ED planning and do point to </a:t>
            </a:r>
            <a:r>
              <a:rPr lang="en-US" sz="2200" b="1" dirty="0" smtClean="0">
                <a:sym typeface="Wingdings"/>
              </a:rPr>
              <a:t>concrete action</a:t>
            </a:r>
            <a:endParaRPr lang="en-US" sz="1000" b="1" dirty="0" smtClean="0">
              <a:sym typeface="Wingdings"/>
            </a:endParaRPr>
          </a:p>
          <a:p>
            <a:endParaRPr lang="en-US" sz="2000" dirty="0" smtClean="0">
              <a:sym typeface="Wingdings"/>
            </a:endParaRPr>
          </a:p>
          <a:p>
            <a:r>
              <a:rPr lang="en-US" sz="2200" dirty="0" smtClean="0">
                <a:sym typeface="Wingdings"/>
              </a:rPr>
              <a:t>Context matters – process needs to be customized to meet the unique needs of each community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365" y="14111"/>
            <a:ext cx="3005696" cy="2244995"/>
          </a:xfrm>
          <a:prstGeom prst="rect">
            <a:avLst/>
          </a:prstGeom>
        </p:spPr>
      </p:pic>
    </p:spTree>
    <p:extLst>
      <p:ext uri="{BB962C8B-B14F-4D97-AF65-F5344CB8AC3E}">
        <p14:creationId xmlns:p14="http://schemas.microsoft.com/office/powerpoint/2010/main" val="260010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83741" y="2452644"/>
            <a:ext cx="4256058" cy="2914140"/>
          </a:xfrm>
        </p:spPr>
        <p:txBody>
          <a:bodyPr rtlCol="0">
            <a:normAutofit fontScale="77500" lnSpcReduction="20000"/>
          </a:bodyPr>
          <a:lstStyle/>
          <a:p>
            <a:r>
              <a:rPr lang="en-CA" sz="2200" dirty="0" smtClean="0">
                <a:solidFill>
                  <a:schemeClr val="bg1">
                    <a:lumMod val="50000"/>
                  </a:schemeClr>
                </a:solidFill>
              </a:rPr>
              <a:t>Biggest representation was from the Trade Sector: both Retail and Wholesale </a:t>
            </a:r>
          </a:p>
          <a:p>
            <a:pPr marL="0" indent="0">
              <a:buNone/>
            </a:pPr>
            <a:r>
              <a:rPr lang="en-CA" sz="2200" dirty="0">
                <a:solidFill>
                  <a:schemeClr val="bg1">
                    <a:lumMod val="50000"/>
                  </a:schemeClr>
                </a:solidFill>
              </a:rPr>
              <a:t>	</a:t>
            </a:r>
            <a:r>
              <a:rPr lang="en-CA" sz="2200" dirty="0" smtClean="0">
                <a:solidFill>
                  <a:schemeClr val="bg1">
                    <a:lumMod val="50000"/>
                  </a:schemeClr>
                </a:solidFill>
              </a:rPr>
              <a:t>(195 businesses)</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Almost even representation from:</a:t>
            </a:r>
          </a:p>
          <a:p>
            <a:pPr lvl="1"/>
            <a:r>
              <a:rPr lang="en-CA" sz="1800" dirty="0" smtClean="0">
                <a:solidFill>
                  <a:schemeClr val="bg1">
                    <a:lumMod val="50000"/>
                  </a:schemeClr>
                </a:solidFill>
              </a:rPr>
              <a:t>Professional, Scientific, and Technical Services </a:t>
            </a:r>
          </a:p>
          <a:p>
            <a:pPr marL="457200" lvl="1" indent="0">
              <a:buNone/>
            </a:pPr>
            <a:r>
              <a:rPr lang="en-CA" sz="1800" dirty="0">
                <a:solidFill>
                  <a:schemeClr val="bg1">
                    <a:lumMod val="50000"/>
                  </a:schemeClr>
                </a:solidFill>
              </a:rPr>
              <a:t>	</a:t>
            </a:r>
            <a:r>
              <a:rPr lang="en-CA" sz="1800" dirty="0" smtClean="0">
                <a:solidFill>
                  <a:schemeClr val="bg1">
                    <a:lumMod val="50000"/>
                  </a:schemeClr>
                </a:solidFill>
              </a:rPr>
              <a:t>(97 businesses)</a:t>
            </a:r>
          </a:p>
          <a:p>
            <a:pPr lvl="1"/>
            <a:r>
              <a:rPr lang="en-CA" sz="1800" dirty="0" smtClean="0">
                <a:solidFill>
                  <a:schemeClr val="bg1">
                    <a:lumMod val="50000"/>
                  </a:schemeClr>
                </a:solidFill>
              </a:rPr>
              <a:t>Accommodation and Food Services </a:t>
            </a:r>
          </a:p>
          <a:p>
            <a:pPr marL="457200" lvl="1" indent="0">
              <a:buNone/>
            </a:pPr>
            <a:r>
              <a:rPr lang="en-CA" sz="1800" dirty="0">
                <a:solidFill>
                  <a:schemeClr val="bg1">
                    <a:lumMod val="50000"/>
                  </a:schemeClr>
                </a:solidFill>
              </a:rPr>
              <a:t>	</a:t>
            </a:r>
            <a:r>
              <a:rPr lang="en-CA" sz="1800" dirty="0" smtClean="0">
                <a:solidFill>
                  <a:schemeClr val="bg1">
                    <a:lumMod val="50000"/>
                  </a:schemeClr>
                </a:solidFill>
              </a:rPr>
              <a:t>(97 businesses)</a:t>
            </a:r>
          </a:p>
          <a:p>
            <a:pPr lvl="1"/>
            <a:r>
              <a:rPr lang="en-CA" sz="1800" dirty="0" smtClean="0">
                <a:solidFill>
                  <a:schemeClr val="bg1">
                    <a:lumMod val="50000"/>
                  </a:schemeClr>
                </a:solidFill>
              </a:rPr>
              <a:t>Manufacturing (94 businesses)</a:t>
            </a: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Company Information</a:t>
            </a:r>
            <a:endParaRPr lang="en-CA" sz="2400" dirty="0"/>
          </a:p>
        </p:txBody>
      </p:sp>
      <p:pic>
        <p:nvPicPr>
          <p:cNvPr id="1026" name="Picture 2" descr="C:\Users\JButtle\Desktop\CBRDI\BRE\Regional Report\Graphs\Figure 1 NAIC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22" y="1470414"/>
            <a:ext cx="4381590" cy="534194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0319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57129" y="5324030"/>
            <a:ext cx="7357930" cy="1247708"/>
          </a:xfrm>
        </p:spPr>
        <p:txBody>
          <a:bodyPr rtlCol="0">
            <a:normAutofit/>
          </a:bodyPr>
          <a:lstStyle/>
          <a:p>
            <a:r>
              <a:rPr lang="en-CA" sz="2200" dirty="0" smtClean="0">
                <a:solidFill>
                  <a:schemeClr val="bg1">
                    <a:lumMod val="50000"/>
                  </a:schemeClr>
                </a:solidFill>
              </a:rPr>
              <a:t>Almost half of businesses surveyed are in a growth phase</a:t>
            </a: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Company Information</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2050" name="Picture 2" descr="C:\Users\JButtle\Desktop\CBRDI\BRE\Regional Report\Graphs\Figure 9 Life Cycl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518" y="1997328"/>
            <a:ext cx="5136533" cy="277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44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80671" y="2529555"/>
            <a:ext cx="3005442" cy="3896905"/>
          </a:xfrm>
        </p:spPr>
        <p:txBody>
          <a:bodyPr rtlCol="0">
            <a:normAutofit/>
          </a:bodyPr>
          <a:lstStyle/>
          <a:p>
            <a:r>
              <a:rPr lang="en-CA" sz="2200" dirty="0" smtClean="0">
                <a:solidFill>
                  <a:schemeClr val="bg1">
                    <a:lumMod val="50000"/>
                  </a:schemeClr>
                </a:solidFill>
              </a:rPr>
              <a:t>Impressive stability in the business climate</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Over half the businesses have been operating for over 10 years!</a:t>
            </a: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Company Information</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descr="C:\Users\JButtle\Desktop\CBRDI\BRE\Regional Report\Graphs\Figure 10 Time in Biz.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191" y="2243816"/>
            <a:ext cx="5413025" cy="339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55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49809" y="2657755"/>
            <a:ext cx="4398406" cy="3561458"/>
          </a:xfrm>
        </p:spPr>
        <p:txBody>
          <a:bodyPr rtlCol="0">
            <a:normAutofit/>
          </a:bodyPr>
          <a:lstStyle/>
          <a:p>
            <a:r>
              <a:rPr lang="en-CA" sz="2200" dirty="0" smtClean="0">
                <a:solidFill>
                  <a:schemeClr val="bg1">
                    <a:lumMod val="50000"/>
                  </a:schemeClr>
                </a:solidFill>
              </a:rPr>
              <a:t>Over half of the region’s businesses (383) have a current business plan</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Only 17% (114 businesses) have a current succession plan</a:t>
            </a:r>
          </a:p>
          <a:p>
            <a:pPr lvl="1"/>
            <a:r>
              <a:rPr lang="en-CA" sz="1800" dirty="0" smtClean="0">
                <a:solidFill>
                  <a:schemeClr val="bg1">
                    <a:lumMod val="50000"/>
                  </a:schemeClr>
                </a:solidFill>
              </a:rPr>
              <a:t>125 businesses plan an ownership change in the next three years</a:t>
            </a: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Company Information</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aphicFrame>
        <p:nvGraphicFramePr>
          <p:cNvPr id="13" name="Chart 12"/>
          <p:cNvGraphicFramePr>
            <a:graphicFrameLocks/>
          </p:cNvGraphicFramePr>
          <p:nvPr>
            <p:extLst/>
          </p:nvPr>
        </p:nvGraphicFramePr>
        <p:xfrm>
          <a:off x="119641" y="2997437"/>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75732" y="2412080"/>
            <a:ext cx="3283583" cy="646331"/>
          </a:xfrm>
          <a:prstGeom prst="rect">
            <a:avLst/>
          </a:prstGeom>
          <a:noFill/>
        </p:spPr>
        <p:txBody>
          <a:bodyPr wrap="square" rtlCol="0">
            <a:spAutoFit/>
          </a:bodyPr>
          <a:lstStyle/>
          <a:p>
            <a:pPr algn="ctr"/>
            <a:r>
              <a:rPr lang="en-US" dirty="0" smtClean="0"/>
              <a:t>Does your company have a current business plan?</a:t>
            </a:r>
            <a:endParaRPr lang="en-US" dirty="0"/>
          </a:p>
        </p:txBody>
      </p:sp>
    </p:spTree>
    <p:extLst>
      <p:ext uri="{BB962C8B-B14F-4D97-AF65-F5344CB8AC3E}">
        <p14:creationId xmlns:p14="http://schemas.microsoft.com/office/powerpoint/2010/main" val="3876303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4098" name="Picture 2" descr="C:\Users\JButtle\Desktop\CBRDI\BRE\Regional Report\Graphs\Figure 17 Number empl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381" y="2227919"/>
            <a:ext cx="5007835" cy="357422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251690" y="2392367"/>
            <a:ext cx="3654922" cy="3409772"/>
          </a:xfrm>
        </p:spPr>
        <p:txBody>
          <a:bodyPr rtlCol="0">
            <a:normAutofit/>
          </a:bodyPr>
          <a:lstStyle/>
          <a:p>
            <a:r>
              <a:rPr lang="en-CA" sz="2200" dirty="0" smtClean="0">
                <a:solidFill>
                  <a:schemeClr val="bg1">
                    <a:lumMod val="50000"/>
                  </a:schemeClr>
                </a:solidFill>
              </a:rPr>
              <a:t>Most of the region’s businesses (373) are smaller employers (fewer than 5 employees)</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2.2% (17 businesses) are large employers, with over 100 employees</a:t>
            </a:r>
            <a:endParaRPr lang="en-CA" sz="1800" dirty="0" smtClean="0">
              <a:solidFill>
                <a:schemeClr val="bg1">
                  <a:lumMod val="50000"/>
                </a:schemeClr>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Tree>
    <p:extLst>
      <p:ext uri="{BB962C8B-B14F-4D97-AF65-F5344CB8AC3E}">
        <p14:creationId xmlns:p14="http://schemas.microsoft.com/office/powerpoint/2010/main" val="928851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552094" y="2264632"/>
            <a:ext cx="3264488" cy="3520869"/>
          </a:xfrm>
        </p:spPr>
        <p:txBody>
          <a:bodyPr rtlCol="0">
            <a:normAutofit/>
          </a:bodyPr>
          <a:lstStyle/>
          <a:p>
            <a:r>
              <a:rPr lang="en-CA" sz="2200" dirty="0" smtClean="0">
                <a:solidFill>
                  <a:schemeClr val="bg1">
                    <a:lumMod val="50000"/>
                  </a:schemeClr>
                </a:solidFill>
              </a:rPr>
              <a:t>42% (266 businesses) expect the size of their full-time workforce to increase</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54% (344 businesses) expect the full-time workforce to remain steady</a:t>
            </a:r>
            <a:endParaRPr lang="en-CA" sz="1800" dirty="0" smtClean="0">
              <a:solidFill>
                <a:schemeClr val="bg1">
                  <a:lumMod val="50000"/>
                </a:schemeClr>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5122" name="Picture 2" descr="C:\Users\JButtle\Desktop\CBRDI\BRE\Regional Report\Graphs\Figure 21 FT Projection 3 y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7" y="2414229"/>
            <a:ext cx="5298393" cy="295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351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806006" y="1686579"/>
            <a:ext cx="3988371" cy="3826715"/>
          </a:xfrm>
        </p:spPr>
        <p:txBody>
          <a:bodyPr rtlCol="0">
            <a:normAutofit/>
          </a:bodyPr>
          <a:lstStyle/>
          <a:p>
            <a:pPr marL="0" indent="0">
              <a:buNone/>
            </a:pPr>
            <a:r>
              <a:rPr lang="en-CA" sz="2400" dirty="0" smtClean="0"/>
              <a:t>The BRE Project</a:t>
            </a:r>
          </a:p>
          <a:p>
            <a:pPr marL="0" indent="0">
              <a:buNone/>
            </a:pPr>
            <a:endParaRPr lang="en-CA" sz="2400" dirty="0"/>
          </a:p>
          <a:p>
            <a:pPr marL="0" indent="0">
              <a:buNone/>
            </a:pPr>
            <a:r>
              <a:rPr lang="en-CA" sz="2400" dirty="0" smtClean="0"/>
              <a:t>What You Can Learn from BRE</a:t>
            </a:r>
          </a:p>
          <a:p>
            <a:pPr marL="0" indent="0">
              <a:buNone/>
            </a:pPr>
            <a:endParaRPr lang="en-CA" sz="2400" dirty="0" smtClean="0"/>
          </a:p>
          <a:p>
            <a:pPr marL="0" indent="0">
              <a:buNone/>
            </a:pPr>
            <a:r>
              <a:rPr lang="en-CA" sz="2400" dirty="0" smtClean="0"/>
              <a:t>Economic Development Capacity Considerations</a:t>
            </a:r>
          </a:p>
          <a:p>
            <a:pPr marL="0" indent="0">
              <a:buNone/>
            </a:pPr>
            <a:endParaRPr lang="en-CA" sz="2400" dirty="0" smtClean="0"/>
          </a:p>
          <a:p>
            <a:pPr marL="0" indent="0">
              <a:buNone/>
            </a:pPr>
            <a:r>
              <a:rPr lang="en-CA" sz="2400" dirty="0" smtClean="0"/>
              <a:t>BRE in Action</a:t>
            </a:r>
            <a:r>
              <a:rPr lang="en-CA" sz="2400" dirty="0"/>
              <a:t> </a:t>
            </a:r>
            <a:r>
              <a:rPr lang="en-CA" sz="2400" dirty="0" smtClean="0"/>
              <a:t>(within context)</a:t>
            </a:r>
            <a:endParaRPr lang="en-CA" sz="24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7" name="Title 1"/>
          <p:cNvSpPr>
            <a:spLocks noGrp="1"/>
          </p:cNvSpPr>
          <p:nvPr>
            <p:ph type="title"/>
          </p:nvPr>
        </p:nvSpPr>
        <p:spPr>
          <a:xfrm>
            <a:off x="457200" y="274638"/>
            <a:ext cx="8229600" cy="1143000"/>
          </a:xfrm>
        </p:spPr>
        <p:txBody>
          <a:bodyPr/>
          <a:lstStyle/>
          <a:p>
            <a:pPr algn="l"/>
            <a:r>
              <a:rPr lang="en-US" dirty="0" smtClean="0">
                <a:solidFill>
                  <a:schemeClr val="bg1">
                    <a:lumMod val="50000"/>
                  </a:schemeClr>
                </a:solidFill>
              </a:rPr>
              <a:t>Agenda</a:t>
            </a:r>
            <a:endParaRPr lang="en-US" dirty="0">
              <a:solidFill>
                <a:schemeClr val="bg1">
                  <a:lumMod val="50000"/>
                </a:schemeClr>
              </a:solidFill>
            </a:endParaRPr>
          </a:p>
        </p:txBody>
      </p:sp>
      <p:pic>
        <p:nvPicPr>
          <p:cNvPr id="9" name="Content Placeholder 3" descr="iStock_000021232963_Extra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93" y="2051640"/>
            <a:ext cx="4048125" cy="2686050"/>
          </a:xfrm>
          <a:prstGeom prst="rect">
            <a:avLst/>
          </a:prstGeom>
        </p:spPr>
      </p:pic>
    </p:spTree>
    <p:extLst>
      <p:ext uri="{BB962C8B-B14F-4D97-AF65-F5344CB8AC3E}">
        <p14:creationId xmlns:p14="http://schemas.microsoft.com/office/powerpoint/2010/main" val="2284570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75732" y="5136022"/>
            <a:ext cx="7872483" cy="957129"/>
          </a:xfrm>
        </p:spPr>
        <p:txBody>
          <a:bodyPr rtlCol="0">
            <a:normAutofit/>
          </a:bodyPr>
          <a:lstStyle/>
          <a:p>
            <a:r>
              <a:rPr lang="en-CA" sz="2200" dirty="0" smtClean="0">
                <a:solidFill>
                  <a:schemeClr val="bg1">
                    <a:lumMod val="50000"/>
                  </a:schemeClr>
                </a:solidFill>
              </a:rPr>
              <a:t>Almost all recruitment is occurring in the local job market</a:t>
            </a:r>
            <a:endParaRPr lang="en-CA" sz="1800" dirty="0" smtClean="0">
              <a:solidFill>
                <a:schemeClr val="bg1">
                  <a:lumMod val="50000"/>
                </a:schemeClr>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6146" name="Picture 2" descr="C:\Users\JButtle\Desktop\CBRDI\BRE\Regional Report\Graphs\Figure 25 Location Recruitmen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389" y="1726249"/>
            <a:ext cx="5712911" cy="309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443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69399" y="2324457"/>
            <a:ext cx="3654922" cy="3409772"/>
          </a:xfrm>
        </p:spPr>
        <p:txBody>
          <a:bodyPr rtlCol="0">
            <a:normAutofit lnSpcReduction="10000"/>
          </a:bodyPr>
          <a:lstStyle/>
          <a:p>
            <a:r>
              <a:rPr lang="en-CA" sz="2200" dirty="0" smtClean="0">
                <a:solidFill>
                  <a:schemeClr val="bg1">
                    <a:lumMod val="50000"/>
                  </a:schemeClr>
                </a:solidFill>
              </a:rPr>
              <a:t>There are foreseen workforce shortages</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Service industry (retail, food &amp; </a:t>
            </a:r>
            <a:r>
              <a:rPr lang="en-CA" sz="2200" dirty="0" err="1" smtClean="0">
                <a:solidFill>
                  <a:schemeClr val="bg1">
                    <a:lumMod val="50000"/>
                  </a:schemeClr>
                </a:solidFill>
              </a:rPr>
              <a:t>bev</a:t>
            </a:r>
            <a:r>
              <a:rPr lang="en-CA" sz="2200" dirty="0" smtClean="0">
                <a:solidFill>
                  <a:schemeClr val="bg1">
                    <a:lumMod val="50000"/>
                  </a:schemeClr>
                </a:solidFill>
              </a:rPr>
              <a:t>, and service sales)</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Technical training (mechanics, professional and high-tech)</a:t>
            </a:r>
            <a:endParaRPr lang="en-CA" sz="1800" dirty="0" smtClean="0">
              <a:solidFill>
                <a:schemeClr val="bg1">
                  <a:lumMod val="50000"/>
                </a:schemeClr>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p:nvPr/>
        </p:nvPicPr>
        <p:blipFill>
          <a:blip r:embed="rId2"/>
          <a:stretch>
            <a:fillRect/>
          </a:stretch>
        </p:blipFill>
        <p:spPr>
          <a:xfrm>
            <a:off x="4314520" y="2005031"/>
            <a:ext cx="4462432" cy="4165033"/>
          </a:xfrm>
          <a:prstGeom prst="rect">
            <a:avLst/>
          </a:prstGeom>
        </p:spPr>
      </p:pic>
    </p:spTree>
    <p:extLst>
      <p:ext uri="{BB962C8B-B14F-4D97-AF65-F5344CB8AC3E}">
        <p14:creationId xmlns:p14="http://schemas.microsoft.com/office/powerpoint/2010/main" val="543360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91989" y="4640366"/>
            <a:ext cx="6875112" cy="1786072"/>
          </a:xfrm>
        </p:spPr>
        <p:txBody>
          <a:bodyPr rtlCol="0">
            <a:normAutofit/>
          </a:bodyPr>
          <a:lstStyle/>
          <a:p>
            <a:r>
              <a:rPr lang="en-CA" sz="2200" dirty="0" smtClean="0">
                <a:solidFill>
                  <a:schemeClr val="bg1">
                    <a:lumMod val="50000"/>
                  </a:schemeClr>
                </a:solidFill>
              </a:rPr>
              <a:t>Most opportunities are in the skilled or professional category</a:t>
            </a:r>
          </a:p>
          <a:p>
            <a:pPr lvl="1"/>
            <a:r>
              <a:rPr lang="en-CA" sz="1800" dirty="0" smtClean="0">
                <a:solidFill>
                  <a:schemeClr val="bg1">
                    <a:lumMod val="50000"/>
                  </a:schemeClr>
                </a:solidFill>
              </a:rPr>
              <a:t>368 businesses say the majority of their workforce is skilled or professional</a:t>
            </a:r>
            <a:endParaRPr lang="en-CA" sz="1400" dirty="0" smtClean="0">
              <a:solidFill>
                <a:schemeClr val="bg1">
                  <a:lumMod val="50000"/>
                </a:schemeClr>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7170" name="Picture 2" descr="C:\Users\JButtle\Desktop\CBRDI\BRE\Regional Report\Graphs\Figure 32 Skill Leve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522" y="1871530"/>
            <a:ext cx="5872931" cy="267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3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093293" y="2110811"/>
            <a:ext cx="3654922" cy="3982341"/>
          </a:xfrm>
        </p:spPr>
        <p:txBody>
          <a:bodyPr rtlCol="0">
            <a:normAutofit lnSpcReduction="10000"/>
          </a:bodyPr>
          <a:lstStyle/>
          <a:p>
            <a:r>
              <a:rPr lang="en-CA" sz="2200" dirty="0" smtClean="0">
                <a:solidFill>
                  <a:schemeClr val="bg1">
                    <a:lumMod val="50000"/>
                  </a:schemeClr>
                </a:solidFill>
              </a:rPr>
              <a:t>Training needs mostly line up with workforce skills shortages, but…</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Support for business management skills</a:t>
            </a:r>
          </a:p>
          <a:p>
            <a:endParaRPr lang="en-CA" sz="2200" dirty="0" smtClean="0">
              <a:solidFill>
                <a:schemeClr val="bg1">
                  <a:lumMod val="50000"/>
                </a:schemeClr>
              </a:solidFill>
            </a:endParaRPr>
          </a:p>
          <a:p>
            <a:r>
              <a:rPr lang="en-CA" sz="2200" dirty="0" smtClean="0">
                <a:solidFill>
                  <a:schemeClr val="bg1">
                    <a:lumMod val="50000"/>
                  </a:schemeClr>
                </a:solidFill>
                <a:ea typeface="+mn-ea"/>
                <a:cs typeface="+mn-cs"/>
              </a:rPr>
              <a:t>Emerging industry practices</a:t>
            </a:r>
          </a:p>
          <a:p>
            <a:pPr lvl="1"/>
            <a:r>
              <a:rPr lang="en-CA" sz="2000" dirty="0" smtClean="0">
                <a:solidFill>
                  <a:schemeClr val="bg1">
                    <a:lumMod val="50000"/>
                  </a:schemeClr>
                </a:solidFill>
              </a:rPr>
              <a:t>Both speak to hunger for more sophisticated management</a:t>
            </a:r>
            <a:endParaRPr lang="en-CA" sz="20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Local Workforce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p:nvPr/>
        </p:nvPicPr>
        <p:blipFill>
          <a:blip r:embed="rId2"/>
          <a:stretch>
            <a:fillRect/>
          </a:stretch>
        </p:blipFill>
        <p:spPr>
          <a:xfrm>
            <a:off x="459475" y="2036772"/>
            <a:ext cx="4200525" cy="4056380"/>
          </a:xfrm>
          <a:prstGeom prst="rect">
            <a:avLst/>
          </a:prstGeom>
        </p:spPr>
      </p:pic>
    </p:spTree>
    <p:extLst>
      <p:ext uri="{BB962C8B-B14F-4D97-AF65-F5344CB8AC3E}">
        <p14:creationId xmlns:p14="http://schemas.microsoft.com/office/powerpoint/2010/main" val="3555518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4740" y="2623559"/>
            <a:ext cx="3150527" cy="3811424"/>
          </a:xfrm>
        </p:spPr>
        <p:txBody>
          <a:bodyPr rtlCol="0">
            <a:normAutofit/>
          </a:bodyPr>
          <a:lstStyle/>
          <a:p>
            <a:pPr marL="0" indent="0">
              <a:buNone/>
            </a:pPr>
            <a:r>
              <a:rPr lang="en-CA" sz="3600" dirty="0" smtClean="0">
                <a:solidFill>
                  <a:schemeClr val="bg1">
                    <a:lumMod val="50000"/>
                  </a:schemeClr>
                </a:solidFill>
              </a:rPr>
              <a:t>Yet!..</a:t>
            </a:r>
          </a:p>
          <a:p>
            <a:r>
              <a:rPr lang="en-CA" sz="2200" dirty="0" smtClean="0">
                <a:solidFill>
                  <a:schemeClr val="bg1">
                    <a:lumMod val="50000"/>
                  </a:schemeClr>
                </a:solidFill>
                <a:ea typeface="+mn-ea"/>
                <a:cs typeface="+mn-cs"/>
              </a:rPr>
              <a:t>Only 29% (209 businesses) buy their supplies from the local market</a:t>
            </a:r>
            <a:endParaRPr lang="en-CA" sz="20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Sales</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0242" name="Picture 2" descr="C:\Users\JButtle\Desktop\CBRDI\BRE\Regional Report\Graphs\Figure 52 Source Suppli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67" y="2153540"/>
            <a:ext cx="5583274" cy="350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252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802736" y="2922662"/>
            <a:ext cx="3654922" cy="3083938"/>
          </a:xfrm>
        </p:spPr>
        <p:txBody>
          <a:bodyPr rtlCol="0">
            <a:normAutofit/>
          </a:bodyPr>
          <a:lstStyle/>
          <a:p>
            <a:r>
              <a:rPr lang="en-CA" sz="2200" dirty="0" smtClean="0">
                <a:solidFill>
                  <a:schemeClr val="bg1">
                    <a:lumMod val="50000"/>
                  </a:schemeClr>
                </a:solidFill>
              </a:rPr>
              <a:t>Availability and costs drive local businesses to buy supplies out-of-region</a:t>
            </a:r>
            <a:endParaRPr lang="en-CA" sz="20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Sales</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1266" name="Picture 2" descr="C:\Users\JButtle\Desktop\CBRDI\BRE\Regional Report\Graphs\Figure 53 why not loca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33" y="1740112"/>
            <a:ext cx="4018316" cy="469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76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1414" y="1856646"/>
            <a:ext cx="3443956" cy="1786070"/>
          </a:xfrm>
        </p:spPr>
        <p:txBody>
          <a:bodyPr rtlCol="0">
            <a:normAutofit/>
          </a:bodyPr>
          <a:lstStyle/>
          <a:p>
            <a:r>
              <a:rPr lang="en-CA" sz="2200" dirty="0" smtClean="0">
                <a:solidFill>
                  <a:schemeClr val="bg1">
                    <a:lumMod val="50000"/>
                  </a:schemeClr>
                </a:solidFill>
              </a:rPr>
              <a:t>54% (or 358 businesses) indicate that they have room to expand at their current site</a:t>
            </a:r>
          </a:p>
          <a:p>
            <a:endParaRPr lang="en-CA" sz="20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Facilities</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3" name="Picture 12" descr="C:\Users\JButtle\Desktop\CBRDI\BRE\Regional Report\Graphs\Figure 60 Room for exp.jpeg"/>
          <p:cNvPicPr/>
          <p:nvPr/>
        </p:nvPicPr>
        <p:blipFill>
          <a:blip r:embed="rId2">
            <a:extLst>
              <a:ext uri="{28A0092B-C50C-407E-A947-70E740481C1C}">
                <a14:useLocalDpi xmlns:a14="http://schemas.microsoft.com/office/drawing/2010/main" val="0"/>
              </a:ext>
            </a:extLst>
          </a:blip>
          <a:srcRect/>
          <a:stretch>
            <a:fillRect/>
          </a:stretch>
        </p:blipFill>
        <p:spPr bwMode="auto">
          <a:xfrm>
            <a:off x="4090008" y="1698584"/>
            <a:ext cx="4638675" cy="2110740"/>
          </a:xfrm>
          <a:prstGeom prst="rect">
            <a:avLst/>
          </a:prstGeom>
          <a:noFill/>
          <a:ln>
            <a:noFill/>
          </a:ln>
        </p:spPr>
      </p:pic>
      <p:sp>
        <p:nvSpPr>
          <p:cNvPr id="15" name="Content Placeholder 2"/>
          <p:cNvSpPr txBox="1">
            <a:spLocks/>
          </p:cNvSpPr>
          <p:nvPr/>
        </p:nvSpPr>
        <p:spPr>
          <a:xfrm>
            <a:off x="4687367" y="4376231"/>
            <a:ext cx="3443956" cy="17860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200" dirty="0" smtClean="0">
                <a:solidFill>
                  <a:schemeClr val="bg1">
                    <a:lumMod val="50000"/>
                  </a:schemeClr>
                </a:solidFill>
              </a:rPr>
              <a:t>66% (or 227businesses) say their current site is adequate for expansion</a:t>
            </a:r>
          </a:p>
          <a:p>
            <a:endParaRPr lang="en-CA" sz="2000" dirty="0" smtClean="0"/>
          </a:p>
          <a:p>
            <a:pPr>
              <a:buFont typeface="Arial" pitchFamily="34" charset="0"/>
              <a:buChar char="•"/>
              <a:defRPr/>
            </a:pPr>
            <a:endParaRPr lang="en-CA" sz="2400" dirty="0" smtClean="0"/>
          </a:p>
          <a:p>
            <a:pPr marL="0" indent="0">
              <a:buFont typeface="Arial" pitchFamily="34" charset="0"/>
              <a:buNone/>
              <a:defRPr/>
            </a:pPr>
            <a:endParaRPr lang="en-CA" sz="2400" dirty="0"/>
          </a:p>
        </p:txBody>
      </p:sp>
      <p:graphicFrame>
        <p:nvGraphicFramePr>
          <p:cNvPr id="17" name="Chart 16"/>
          <p:cNvGraphicFramePr/>
          <p:nvPr>
            <p:extLst/>
          </p:nvPr>
        </p:nvGraphicFramePr>
        <p:xfrm>
          <a:off x="459475" y="3642716"/>
          <a:ext cx="4416757" cy="30802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2596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1414" y="1820253"/>
            <a:ext cx="3443956" cy="4025069"/>
          </a:xfrm>
        </p:spPr>
        <p:txBody>
          <a:bodyPr rtlCol="0">
            <a:normAutofit lnSpcReduction="10000"/>
          </a:bodyPr>
          <a:lstStyle/>
          <a:p>
            <a:r>
              <a:rPr lang="en-CA" sz="2200" dirty="0" smtClean="0">
                <a:solidFill>
                  <a:schemeClr val="bg1">
                    <a:lumMod val="50000"/>
                  </a:schemeClr>
                </a:solidFill>
              </a:rPr>
              <a:t>86% (304 businesses) are planning their expansion within their current communities</a:t>
            </a:r>
          </a:p>
          <a:p>
            <a:pPr marL="0" indent="0">
              <a:buNone/>
            </a:pPr>
            <a:endParaRPr lang="en-CA" sz="2200" dirty="0">
              <a:solidFill>
                <a:schemeClr val="bg1">
                  <a:lumMod val="50000"/>
                </a:schemeClr>
              </a:solidFill>
            </a:endParaRPr>
          </a:p>
          <a:p>
            <a:r>
              <a:rPr lang="en-CA" sz="2200" dirty="0" smtClean="0">
                <a:solidFill>
                  <a:schemeClr val="bg1">
                    <a:lumMod val="50000"/>
                  </a:schemeClr>
                </a:solidFill>
              </a:rPr>
              <a:t>Most (70%) of the investments are modest (under $500K)</a:t>
            </a:r>
          </a:p>
          <a:p>
            <a:pPr marL="0" indent="0">
              <a:buNone/>
            </a:pPr>
            <a:endParaRPr lang="en-CA" sz="2200" dirty="0" smtClean="0">
              <a:solidFill>
                <a:schemeClr val="bg1">
                  <a:lumMod val="50000"/>
                </a:schemeClr>
              </a:solidFill>
            </a:endParaRPr>
          </a:p>
          <a:p>
            <a:r>
              <a:rPr lang="en-CA" sz="2200" dirty="0" smtClean="0">
                <a:solidFill>
                  <a:schemeClr val="bg1">
                    <a:lumMod val="50000"/>
                  </a:schemeClr>
                </a:solidFill>
              </a:rPr>
              <a:t>These represent roughly $420M in regional investment plans</a:t>
            </a:r>
            <a:endParaRPr lang="en-CA" sz="2200" dirty="0">
              <a:solidFill>
                <a:schemeClr val="bg1">
                  <a:lumMod val="50000"/>
                </a:schemeClr>
              </a:solidFill>
            </a:endParaRPr>
          </a:p>
          <a:p>
            <a:pPr marL="0" indent="0" eaLnBrk="1" fontAlgn="auto" hangingPunct="1">
              <a:spcAft>
                <a:spcPts val="0"/>
              </a:spcAft>
              <a:buFont typeface="Arial" pitchFamily="34" charset="0"/>
              <a:buNone/>
              <a:defRPr/>
            </a:pPr>
            <a:endParaRPr lang="en-CA" sz="2200" dirty="0">
              <a:solidFill>
                <a:schemeClr val="bg1">
                  <a:lumMod val="50000"/>
                </a:schemeClr>
              </a:solidFill>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Facilities</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3" name="Picture 12" descr="C:\Users\JButtle\Desktop\CBRDI\BRE\Regional Report\Graphs\Figure 64 Planned investmnt.jpeg"/>
          <p:cNvPicPr/>
          <p:nvPr/>
        </p:nvPicPr>
        <p:blipFill>
          <a:blip r:embed="rId2">
            <a:extLst>
              <a:ext uri="{28A0092B-C50C-407E-A947-70E740481C1C}">
                <a14:useLocalDpi xmlns:a14="http://schemas.microsoft.com/office/drawing/2010/main" val="0"/>
              </a:ext>
            </a:extLst>
          </a:blip>
          <a:srcRect/>
          <a:stretch>
            <a:fillRect/>
          </a:stretch>
        </p:blipFill>
        <p:spPr bwMode="auto">
          <a:xfrm>
            <a:off x="4370328" y="2039946"/>
            <a:ext cx="4505325" cy="3991610"/>
          </a:xfrm>
          <a:prstGeom prst="rect">
            <a:avLst/>
          </a:prstGeom>
          <a:noFill/>
          <a:ln>
            <a:noFill/>
          </a:ln>
        </p:spPr>
      </p:pic>
    </p:spTree>
    <p:extLst>
      <p:ext uri="{BB962C8B-B14F-4D97-AF65-F5344CB8AC3E}">
        <p14:creationId xmlns:p14="http://schemas.microsoft.com/office/powerpoint/2010/main" val="3958773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4569" y="2982482"/>
            <a:ext cx="3888336" cy="2697349"/>
          </a:xfrm>
        </p:spPr>
        <p:txBody>
          <a:bodyPr rtlCol="0">
            <a:normAutofit/>
          </a:bodyPr>
          <a:lstStyle/>
          <a:p>
            <a:r>
              <a:rPr lang="en-CA" sz="2200" dirty="0" smtClean="0">
                <a:solidFill>
                  <a:schemeClr val="bg1">
                    <a:lumMod val="50000"/>
                  </a:schemeClr>
                </a:solidFill>
              </a:rPr>
              <a:t>Finance is the leading barrier to expansion</a:t>
            </a:r>
          </a:p>
          <a:p>
            <a:endParaRPr lang="en-CA" sz="2200" dirty="0">
              <a:solidFill>
                <a:schemeClr val="bg1">
                  <a:lumMod val="50000"/>
                </a:schemeClr>
              </a:solidFill>
              <a:ea typeface="+mn-ea"/>
              <a:cs typeface="+mn-cs"/>
            </a:endParaRPr>
          </a:p>
          <a:p>
            <a:r>
              <a:rPr lang="en-CA" sz="2200" dirty="0" smtClean="0">
                <a:solidFill>
                  <a:schemeClr val="bg1">
                    <a:lumMod val="50000"/>
                  </a:schemeClr>
                </a:solidFill>
              </a:rPr>
              <a:t>Followed by</a:t>
            </a:r>
          </a:p>
          <a:p>
            <a:pPr lvl="1"/>
            <a:r>
              <a:rPr lang="en-CA" sz="1600" dirty="0" smtClean="0">
                <a:solidFill>
                  <a:schemeClr val="bg1">
                    <a:lumMod val="50000"/>
                  </a:schemeClr>
                </a:solidFill>
                <a:ea typeface="+mn-ea"/>
                <a:cs typeface="+mn-cs"/>
              </a:rPr>
              <a:t>Lack of skilled staff, and</a:t>
            </a:r>
          </a:p>
          <a:p>
            <a:pPr lvl="1"/>
            <a:r>
              <a:rPr lang="en-CA" sz="1600" dirty="0" smtClean="0">
                <a:solidFill>
                  <a:schemeClr val="bg1">
                    <a:lumMod val="50000"/>
                  </a:schemeClr>
                </a:solidFill>
              </a:rPr>
              <a:t>Lack of suitable premises</a:t>
            </a:r>
            <a:endParaRPr lang="en-CA" sz="16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Facilities</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13" name="Picture 12"/>
          <p:cNvPicPr/>
          <p:nvPr/>
        </p:nvPicPr>
        <p:blipFill>
          <a:blip r:embed="rId2"/>
          <a:stretch>
            <a:fillRect/>
          </a:stretch>
        </p:blipFill>
        <p:spPr>
          <a:xfrm>
            <a:off x="192618" y="1726251"/>
            <a:ext cx="4849401" cy="4835854"/>
          </a:xfrm>
          <a:prstGeom prst="rect">
            <a:avLst/>
          </a:prstGeom>
        </p:spPr>
      </p:pic>
    </p:spTree>
    <p:extLst>
      <p:ext uri="{BB962C8B-B14F-4D97-AF65-F5344CB8AC3E}">
        <p14:creationId xmlns:p14="http://schemas.microsoft.com/office/powerpoint/2010/main" val="1705013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475" y="5581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611875" y="710547"/>
            <a:ext cx="832514" cy="639716"/>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Title 5"/>
          <p:cNvSpPr>
            <a:spLocks noGrp="1"/>
          </p:cNvSpPr>
          <p:nvPr>
            <p:ph type="title"/>
          </p:nvPr>
        </p:nvSpPr>
        <p:spPr>
          <a:xfrm>
            <a:off x="1444390" y="382284"/>
            <a:ext cx="4964956" cy="791275"/>
          </a:xfrm>
        </p:spPr>
        <p:txBody>
          <a:bodyPr>
            <a:normAutofit/>
          </a:bodyPr>
          <a:lstStyle/>
          <a:p>
            <a:pPr algn="l"/>
            <a:r>
              <a:rPr lang="en-CA" sz="2000" dirty="0" smtClean="0"/>
              <a:t>    </a:t>
            </a:r>
            <a:r>
              <a:rPr lang="en-CA" sz="2400" dirty="0" smtClean="0"/>
              <a:t> Highlights from Three Years of BRE</a:t>
            </a:r>
            <a:endParaRPr lang="en-CA" sz="2400" dirty="0"/>
          </a:p>
        </p:txBody>
      </p:sp>
      <p:sp>
        <p:nvSpPr>
          <p:cNvPr id="12" name="Title 5"/>
          <p:cNvSpPr txBox="1">
            <a:spLocks/>
          </p:cNvSpPr>
          <p:nvPr/>
        </p:nvSpPr>
        <p:spPr>
          <a:xfrm>
            <a:off x="5802924" y="777921"/>
            <a:ext cx="2945292"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000" dirty="0" smtClean="0"/>
              <a:t>Re: Business Climate</a:t>
            </a:r>
            <a:endParaRPr lang="en-CA" sz="2400" dirty="0"/>
          </a:p>
        </p:txBody>
      </p:sp>
      <p:cxnSp>
        <p:nvCxnSpPr>
          <p:cNvPr id="11" name="Straight Connector 10"/>
          <p:cNvCxnSpPr/>
          <p:nvPr/>
        </p:nvCxnSpPr>
        <p:spPr>
          <a:xfrm>
            <a:off x="1883392" y="1470415"/>
            <a:ext cx="6864823" cy="0"/>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990743" y="2392822"/>
            <a:ext cx="3757473" cy="3811425"/>
          </a:xfrm>
          <a:prstGeom prst="rect">
            <a:avLst/>
          </a:prstGeom>
        </p:spPr>
        <p:txBody>
          <a:bodyPr vert="horz" lIns="91440" tIns="45720" rIns="91440" bIns="45720" rtlCol="0">
            <a:normAutofit/>
          </a:bodyPr>
          <a:lstStyle>
            <a:lvl1pPr marL="342900" indent="-342900">
              <a:spcBef>
                <a:spcPct val="20000"/>
              </a:spcBef>
              <a:buFont typeface="Arial"/>
              <a:buChar char="•"/>
              <a:defRPr sz="2200">
                <a:solidFill>
                  <a:schemeClr val="bg1">
                    <a:lumMod val="50000"/>
                  </a:schemeClr>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Barriers to growth are focused on </a:t>
            </a:r>
          </a:p>
          <a:p>
            <a:pPr lvl="1"/>
            <a:r>
              <a:rPr lang="en-US" sz="2200" dirty="0">
                <a:solidFill>
                  <a:schemeClr val="bg1">
                    <a:lumMod val="50000"/>
                  </a:schemeClr>
                </a:solidFill>
              </a:rPr>
              <a:t>demographics, </a:t>
            </a:r>
          </a:p>
          <a:p>
            <a:pPr lvl="1"/>
            <a:r>
              <a:rPr lang="en-US" sz="2200" dirty="0">
                <a:solidFill>
                  <a:schemeClr val="bg1">
                    <a:lumMod val="50000"/>
                  </a:schemeClr>
                </a:solidFill>
              </a:rPr>
              <a:t>red-tape, </a:t>
            </a:r>
          </a:p>
          <a:p>
            <a:pPr lvl="1"/>
            <a:r>
              <a:rPr lang="en-US" sz="2200" dirty="0">
                <a:solidFill>
                  <a:schemeClr val="bg1">
                    <a:lumMod val="50000"/>
                  </a:schemeClr>
                </a:solidFill>
              </a:rPr>
              <a:t>economic diversity, </a:t>
            </a:r>
          </a:p>
          <a:p>
            <a:pPr lvl="1"/>
            <a:r>
              <a:rPr lang="en-US" sz="2200" dirty="0">
                <a:solidFill>
                  <a:schemeClr val="bg1">
                    <a:lumMod val="50000"/>
                  </a:schemeClr>
                </a:solidFill>
              </a:rPr>
              <a:t>workforce skills and </a:t>
            </a:r>
          </a:p>
          <a:p>
            <a:pPr lvl="1"/>
            <a:r>
              <a:rPr lang="en-US" sz="2200" dirty="0">
                <a:solidFill>
                  <a:schemeClr val="bg1">
                    <a:lumMod val="50000"/>
                  </a:schemeClr>
                </a:solidFill>
              </a:rPr>
              <a:t>high-costs of rural setting</a:t>
            </a:r>
          </a:p>
          <a:p>
            <a:endParaRPr lang="en-US" dirty="0"/>
          </a:p>
        </p:txBody>
      </p:sp>
      <p:pic>
        <p:nvPicPr>
          <p:cNvPr id="13" name="Picture 12" descr="C:\Users\JButtle\Desktop\CBRDI\BRE\Regional Report\Graphs\Figure 83 Barriers in community.jpeg"/>
          <p:cNvPicPr/>
          <p:nvPr/>
        </p:nvPicPr>
        <p:blipFill>
          <a:blip r:embed="rId2">
            <a:extLst>
              <a:ext uri="{28A0092B-C50C-407E-A947-70E740481C1C}">
                <a14:useLocalDpi xmlns:a14="http://schemas.microsoft.com/office/drawing/2010/main" val="0"/>
              </a:ext>
            </a:extLst>
          </a:blip>
          <a:srcRect/>
          <a:stretch>
            <a:fillRect/>
          </a:stretch>
        </p:blipFill>
        <p:spPr bwMode="auto">
          <a:xfrm>
            <a:off x="256466" y="1737867"/>
            <a:ext cx="4614545" cy="4886325"/>
          </a:xfrm>
          <a:prstGeom prst="rect">
            <a:avLst/>
          </a:prstGeom>
          <a:noFill/>
          <a:ln>
            <a:noFill/>
          </a:ln>
        </p:spPr>
      </p:pic>
    </p:spTree>
    <p:extLst>
      <p:ext uri="{BB962C8B-B14F-4D97-AF65-F5344CB8AC3E}">
        <p14:creationId xmlns:p14="http://schemas.microsoft.com/office/powerpoint/2010/main" val="2940750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dirty="0" smtClean="0"/>
              <a:t>The Columbia Basin </a:t>
            </a:r>
            <a:br>
              <a:rPr lang="en-CA" dirty="0" smtClean="0"/>
            </a:br>
            <a:r>
              <a:rPr lang="en-CA" dirty="0" smtClean="0"/>
              <a:t>Rural Development Institute</a:t>
            </a:r>
            <a:endParaRPr lang="en-CA" dirty="0"/>
          </a:p>
        </p:txBody>
      </p:sp>
      <p:sp>
        <p:nvSpPr>
          <p:cNvPr id="3" name="Content Placeholder 2"/>
          <p:cNvSpPr>
            <a:spLocks noGrp="1"/>
          </p:cNvSpPr>
          <p:nvPr>
            <p:ph idx="1"/>
          </p:nvPr>
        </p:nvSpPr>
        <p:spPr>
          <a:xfrm>
            <a:off x="395536" y="1861492"/>
            <a:ext cx="3754760" cy="1728192"/>
          </a:xfrm>
        </p:spPr>
        <p:txBody>
          <a:bodyPr>
            <a:normAutofit/>
          </a:bodyPr>
          <a:lstStyle/>
          <a:p>
            <a:pPr marL="0" indent="0" algn="ctr">
              <a:buNone/>
            </a:pPr>
            <a:r>
              <a:rPr lang="en-CA" sz="2000" dirty="0" smtClean="0"/>
              <a:t>Promote evidence-based decisions that lead to enhanced regional well-being through  research and information provision</a:t>
            </a:r>
            <a:endParaRPr lang="en-CA" sz="20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01"/>
          <a:stretch/>
        </p:blipFill>
        <p:spPr bwMode="auto">
          <a:xfrm>
            <a:off x="4544272" y="1891828"/>
            <a:ext cx="4469099" cy="376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kootenaybiz.com/images/uploads/selkirklogo_horizontal_rgb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68" y="3487750"/>
            <a:ext cx="3456384" cy="2073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96" y="5215942"/>
            <a:ext cx="3718560" cy="838200"/>
          </a:xfrm>
          <a:prstGeom prst="rect">
            <a:avLst/>
          </a:prstGeom>
        </p:spPr>
      </p:pic>
    </p:spTree>
    <p:extLst>
      <p:ext uri="{BB962C8B-B14F-4D97-AF65-F5344CB8AC3E}">
        <p14:creationId xmlns:p14="http://schemas.microsoft.com/office/powerpoint/2010/main" val="4291332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What our Businesses Have to Say: Business Climate</a:t>
            </a:r>
            <a:endParaRPr lang="en-CA" sz="5400" dirty="0">
              <a:solidFill>
                <a:schemeClr val="tx1">
                  <a:lumMod val="65000"/>
                  <a:lumOff val="35000"/>
                </a:schemeClr>
              </a:solidFill>
            </a:endParaRPr>
          </a:p>
        </p:txBody>
      </p:sp>
      <p:pic>
        <p:nvPicPr>
          <p:cNvPr id="5" name="Picture 4" descr="C:\Users\JButtle\Desktop\CBRDI\BRE\Regional Report\Graphs\Figure 77 Business Climate.jpeg"/>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7632847" cy="4392487"/>
          </a:xfrm>
          <a:prstGeom prst="rect">
            <a:avLst/>
          </a:prstGeom>
          <a:noFill/>
          <a:ln>
            <a:noFill/>
          </a:ln>
        </p:spPr>
      </p:pic>
      <p:sp>
        <p:nvSpPr>
          <p:cNvPr id="2" name="TextBox 1"/>
          <p:cNvSpPr txBox="1"/>
          <p:nvPr/>
        </p:nvSpPr>
        <p:spPr>
          <a:xfrm>
            <a:off x="539552" y="6021288"/>
            <a:ext cx="2448272" cy="369332"/>
          </a:xfrm>
          <a:prstGeom prst="rect">
            <a:avLst/>
          </a:prstGeom>
          <a:noFill/>
        </p:spPr>
        <p:txBody>
          <a:bodyPr wrap="square" rtlCol="0">
            <a:spAutoFit/>
          </a:bodyPr>
          <a:lstStyle/>
          <a:p>
            <a:r>
              <a:rPr lang="en-US" dirty="0" smtClean="0"/>
              <a:t>N=752</a:t>
            </a:r>
            <a:endParaRPr lang="en-US" dirty="0"/>
          </a:p>
        </p:txBody>
      </p:sp>
      <p:sp>
        <p:nvSpPr>
          <p:cNvPr id="7" name="TextBox 6"/>
          <p:cNvSpPr txBox="1"/>
          <p:nvPr/>
        </p:nvSpPr>
        <p:spPr>
          <a:xfrm>
            <a:off x="4644008" y="4653136"/>
            <a:ext cx="3168352" cy="400110"/>
          </a:xfrm>
          <a:prstGeom prst="rect">
            <a:avLst/>
          </a:prstGeom>
          <a:noFill/>
          <a:ln>
            <a:solidFill>
              <a:schemeClr val="accent1"/>
            </a:solidFill>
          </a:ln>
        </p:spPr>
        <p:txBody>
          <a:bodyPr wrap="square" rtlCol="0">
            <a:spAutoFit/>
          </a:bodyPr>
          <a:lstStyle/>
          <a:p>
            <a:r>
              <a:rPr lang="en-US" sz="2000" b="1" dirty="0" smtClean="0"/>
              <a:t>58% rate as poor or fair</a:t>
            </a:r>
            <a:endParaRPr lang="en-US" sz="2000" b="1" dirty="0"/>
          </a:p>
        </p:txBody>
      </p:sp>
    </p:spTree>
    <p:extLst>
      <p:ext uri="{BB962C8B-B14F-4D97-AF65-F5344CB8AC3E}">
        <p14:creationId xmlns:p14="http://schemas.microsoft.com/office/powerpoint/2010/main" val="18401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What our Businesses Have to Say: Economic Development</a:t>
            </a:r>
            <a:endParaRPr lang="en-CA" sz="5400" dirty="0">
              <a:solidFill>
                <a:schemeClr val="tx1">
                  <a:lumMod val="65000"/>
                  <a:lumOff val="35000"/>
                </a:schemeClr>
              </a:solidFill>
            </a:endParaRPr>
          </a:p>
        </p:txBody>
      </p:sp>
      <p:sp>
        <p:nvSpPr>
          <p:cNvPr id="7" name="TextBox 6"/>
          <p:cNvSpPr txBox="1"/>
          <p:nvPr/>
        </p:nvSpPr>
        <p:spPr>
          <a:xfrm>
            <a:off x="827584" y="5589240"/>
            <a:ext cx="3168352" cy="400110"/>
          </a:xfrm>
          <a:prstGeom prst="rect">
            <a:avLst/>
          </a:prstGeom>
          <a:noFill/>
          <a:ln>
            <a:solidFill>
              <a:schemeClr val="accent1"/>
            </a:solidFill>
          </a:ln>
        </p:spPr>
        <p:txBody>
          <a:bodyPr wrap="square" rtlCol="0">
            <a:spAutoFit/>
          </a:bodyPr>
          <a:lstStyle/>
          <a:p>
            <a:r>
              <a:rPr lang="en-US" sz="2000" b="1" dirty="0" smtClean="0"/>
              <a:t>60% rate as poor or fair</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700808"/>
            <a:ext cx="8042908" cy="3465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137152"/>
            <a:ext cx="1728192" cy="1582966"/>
          </a:xfrm>
          <a:prstGeom prst="rect">
            <a:avLst/>
          </a:prstGeom>
        </p:spPr>
      </p:pic>
    </p:spTree>
    <p:extLst>
      <p:ext uri="{BB962C8B-B14F-4D97-AF65-F5344CB8AC3E}">
        <p14:creationId xmlns:p14="http://schemas.microsoft.com/office/powerpoint/2010/main" val="3895448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87894" y="1447076"/>
            <a:ext cx="7487479" cy="3898060"/>
          </a:xfrm>
        </p:spPr>
        <p:txBody>
          <a:bodyPr rtlCol="0">
            <a:normAutofit/>
          </a:bodyPr>
          <a:lstStyle/>
          <a:p>
            <a:pPr marL="0" indent="0" eaLnBrk="1" fontAlgn="auto" hangingPunct="1">
              <a:spcAft>
                <a:spcPts val="0"/>
              </a:spcAft>
              <a:buNone/>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graphicFrame>
        <p:nvGraphicFramePr>
          <p:cNvPr id="9" name="Content Placeholder 6"/>
          <p:cNvGraphicFramePr>
            <a:graphicFrameLocks/>
          </p:cNvGraphicFramePr>
          <p:nvPr>
            <p:extLst/>
          </p:nvPr>
        </p:nvGraphicFramePr>
        <p:xfrm>
          <a:off x="1974832" y="1137298"/>
          <a:ext cx="4996445" cy="538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3305907"/>
            <a:ext cx="1974832" cy="120032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Diversity of actors</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Level of involvement</a:t>
            </a:r>
          </a:p>
          <a:p>
            <a:endParaRPr lang="en-US" sz="800" dirty="0" smtClean="0"/>
          </a:p>
          <a:p>
            <a:pPr marL="285750" indent="-285750">
              <a:buFont typeface="Arial" panose="020B0604020202020204" pitchFamily="34" charset="0"/>
              <a:buChar char="•"/>
            </a:pPr>
            <a:r>
              <a:rPr lang="en-US" sz="1400" dirty="0" smtClean="0"/>
              <a:t>Relationship with business community</a:t>
            </a:r>
            <a:endParaRPr lang="en-US" sz="1400" dirty="0"/>
          </a:p>
        </p:txBody>
      </p:sp>
      <p:sp>
        <p:nvSpPr>
          <p:cNvPr id="10" name="TextBox 9"/>
          <p:cNvSpPr txBox="1"/>
          <p:nvPr/>
        </p:nvSpPr>
        <p:spPr>
          <a:xfrm>
            <a:off x="5407687" y="1447076"/>
            <a:ext cx="3384621"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Shared vision for community’s future</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Economic Development Plan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400" dirty="0" smtClean="0"/>
              <a:t>Successful ED Initiatives</a:t>
            </a:r>
            <a:endParaRPr lang="en-US" sz="1400" dirty="0"/>
          </a:p>
        </p:txBody>
      </p:sp>
      <p:sp>
        <p:nvSpPr>
          <p:cNvPr id="11" name="TextBox 10"/>
          <p:cNvSpPr txBox="1"/>
          <p:nvPr/>
        </p:nvSpPr>
        <p:spPr>
          <a:xfrm>
            <a:off x="7002786" y="3305907"/>
            <a:ext cx="2142887"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Understanding of ED</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Resources</a:t>
            </a:r>
          </a:p>
          <a:p>
            <a:endParaRPr lang="en-US" sz="800" dirty="0" smtClean="0"/>
          </a:p>
          <a:p>
            <a:pPr marL="285750" indent="-285750">
              <a:buFont typeface="Arial" panose="020B0604020202020204" pitchFamily="34" charset="0"/>
              <a:buChar char="•"/>
            </a:pPr>
            <a:r>
              <a:rPr lang="en-US" sz="1400" dirty="0" smtClean="0"/>
              <a:t>Committed leadership</a:t>
            </a:r>
            <a:endParaRPr lang="en-US" sz="1400" dirty="0"/>
          </a:p>
        </p:txBody>
      </p:sp>
      <p:sp>
        <p:nvSpPr>
          <p:cNvPr id="12" name="TextBox 11"/>
          <p:cNvSpPr txBox="1"/>
          <p:nvPr/>
        </p:nvSpPr>
        <p:spPr>
          <a:xfrm>
            <a:off x="633045" y="5267010"/>
            <a:ext cx="2911003"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Healthy, integrated relationships</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Connected to internal supports</a:t>
            </a:r>
          </a:p>
          <a:p>
            <a:endParaRPr lang="en-US" sz="800" dirty="0" smtClean="0"/>
          </a:p>
          <a:p>
            <a:pPr marL="285750" indent="-285750">
              <a:buFont typeface="Arial" panose="020B0604020202020204" pitchFamily="34" charset="0"/>
              <a:buChar char="•"/>
            </a:pPr>
            <a:r>
              <a:rPr lang="en-US" sz="1400" dirty="0" smtClean="0"/>
              <a:t>Connected to external supports</a:t>
            </a:r>
            <a:endParaRPr lang="en-US" sz="1400" dirty="0"/>
          </a:p>
        </p:txBody>
      </p:sp>
      <p:sp>
        <p:nvSpPr>
          <p:cNvPr id="13" name="Title 1"/>
          <p:cNvSpPr>
            <a:spLocks noGrp="1"/>
          </p:cNvSpPr>
          <p:nvPr>
            <p:ph type="title"/>
          </p:nvPr>
        </p:nvSpPr>
        <p:spPr>
          <a:xfrm>
            <a:off x="318946" y="114802"/>
            <a:ext cx="8473362" cy="1143000"/>
          </a:xfrm>
        </p:spPr>
        <p:txBody>
          <a:bodyPr>
            <a:noAutofit/>
          </a:bodyPr>
          <a:lstStyle/>
          <a:p>
            <a:pPr algn="l"/>
            <a:r>
              <a:rPr lang="en-CA" dirty="0" smtClean="0"/>
              <a:t>Understanding Our Economic Development Capacity</a:t>
            </a:r>
            <a:endParaRPr lang="en-CA" dirty="0"/>
          </a:p>
        </p:txBody>
      </p:sp>
    </p:spTree>
    <p:extLst>
      <p:ext uri="{BB962C8B-B14F-4D97-AF65-F5344CB8AC3E}">
        <p14:creationId xmlns:p14="http://schemas.microsoft.com/office/powerpoint/2010/main" val="3135252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Economic Development: Lack of Alignment</a:t>
            </a:r>
            <a:endParaRPr lang="en-CA" sz="5400" dirty="0">
              <a:solidFill>
                <a:schemeClr val="tx1">
                  <a:lumMod val="65000"/>
                  <a:lumOff val="35000"/>
                </a:schemeClr>
              </a:solidFill>
            </a:endParaRPr>
          </a:p>
        </p:txBody>
      </p:sp>
      <p:sp>
        <p:nvSpPr>
          <p:cNvPr id="3" name="Oval 2"/>
          <p:cNvSpPr/>
          <p:nvPr/>
        </p:nvSpPr>
        <p:spPr>
          <a:xfrm>
            <a:off x="5724128" y="2204864"/>
            <a:ext cx="187220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671765939"/>
              </p:ext>
            </p:extLst>
          </p:nvPr>
        </p:nvGraphicFramePr>
        <p:xfrm>
          <a:off x="251520" y="946056"/>
          <a:ext cx="8618160" cy="5363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850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0DD9C10-A437-4942-8E2A-CA0FD34BA620}" type="slidenum">
              <a:rPr lang="en-US" smtClean="0"/>
              <a:t>34</a:t>
            </a:fld>
            <a:endParaRPr lang="en-US"/>
          </a:p>
        </p:txBody>
      </p:sp>
      <p:sp>
        <p:nvSpPr>
          <p:cNvPr id="11" name="Rectangle 10"/>
          <p:cNvSpPr/>
          <p:nvPr/>
        </p:nvSpPr>
        <p:spPr>
          <a:xfrm>
            <a:off x="251520" y="305231"/>
            <a:ext cx="8640960" cy="2246769"/>
          </a:xfrm>
          <a:prstGeom prst="rect">
            <a:avLst/>
          </a:prstGeom>
        </p:spPr>
        <p:txBody>
          <a:bodyPr wrap="square">
            <a:spAutoFit/>
          </a:bodyPr>
          <a:lstStyle/>
          <a:p>
            <a:r>
              <a:rPr lang="en-CA" sz="2800" b="1" dirty="0" smtClean="0">
                <a:solidFill>
                  <a:schemeClr val="tx1">
                    <a:lumMod val="65000"/>
                    <a:lumOff val="35000"/>
                  </a:schemeClr>
                </a:solidFill>
              </a:rPr>
              <a:t>Performance Measurement</a:t>
            </a:r>
          </a:p>
          <a:p>
            <a:r>
              <a:rPr lang="en-CA" sz="2800" b="1" dirty="0" smtClean="0">
                <a:solidFill>
                  <a:schemeClr val="tx1">
                    <a:lumMod val="65000"/>
                    <a:lumOff val="35000"/>
                  </a:schemeClr>
                </a:solidFill>
              </a:rPr>
              <a:t>… Are we aligned? </a:t>
            </a:r>
          </a:p>
          <a:p>
            <a:r>
              <a:rPr lang="en-CA" sz="2800" b="1" dirty="0" smtClean="0">
                <a:solidFill>
                  <a:schemeClr val="tx1">
                    <a:lumMod val="65000"/>
                    <a:lumOff val="35000"/>
                  </a:schemeClr>
                </a:solidFill>
              </a:rPr>
              <a:t>… Are our expectations in check? </a:t>
            </a:r>
          </a:p>
          <a:p>
            <a:r>
              <a:rPr lang="en-CA" sz="2800" b="1" dirty="0" smtClean="0">
                <a:solidFill>
                  <a:schemeClr val="tx1">
                    <a:lumMod val="65000"/>
                    <a:lumOff val="35000"/>
                  </a:schemeClr>
                </a:solidFill>
              </a:rPr>
              <a:t>… Are we achieving what we set out to achieve?</a:t>
            </a:r>
          </a:p>
          <a:p>
            <a:r>
              <a:rPr lang="en-CA" sz="2800" b="1" dirty="0" smtClean="0">
                <a:solidFill>
                  <a:schemeClr val="tx1">
                    <a:lumMod val="65000"/>
                    <a:lumOff val="35000"/>
                  </a:schemeClr>
                </a:solidFill>
              </a:rPr>
              <a:t>… Do key stakeholders see value?</a:t>
            </a:r>
            <a:endParaRPr lang="en-CA" sz="2800" b="1" dirty="0">
              <a:solidFill>
                <a:schemeClr val="tx1">
                  <a:lumMod val="65000"/>
                  <a:lumOff val="35000"/>
                </a:schemeClr>
              </a:solidFill>
            </a:endParaRPr>
          </a:p>
        </p:txBody>
      </p:sp>
      <p:pic>
        <p:nvPicPr>
          <p:cNvPr id="2" name="Picture 1"/>
          <p:cNvPicPr>
            <a:picLocks noChangeAspect="1"/>
          </p:cNvPicPr>
          <p:nvPr/>
        </p:nvPicPr>
        <p:blipFill>
          <a:blip r:embed="rId3"/>
          <a:stretch>
            <a:fillRect/>
          </a:stretch>
        </p:blipFill>
        <p:spPr>
          <a:xfrm>
            <a:off x="-30394" y="2640143"/>
            <a:ext cx="9454774" cy="4236492"/>
          </a:xfrm>
          <a:prstGeom prst="rect">
            <a:avLst/>
          </a:prstGeom>
        </p:spPr>
      </p:pic>
    </p:spTree>
    <p:extLst>
      <p:ext uri="{BB962C8B-B14F-4D97-AF65-F5344CB8AC3E}">
        <p14:creationId xmlns:p14="http://schemas.microsoft.com/office/powerpoint/2010/main" val="3212071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19252" y="1213422"/>
            <a:ext cx="8229600" cy="1143000"/>
          </a:xfrm>
        </p:spPr>
        <p:txBody>
          <a:bodyPr>
            <a:normAutofit/>
          </a:bodyPr>
          <a:lstStyle/>
          <a:p>
            <a:r>
              <a:rPr lang="en-US" sz="2400" dirty="0"/>
              <a:t>Our community has a shared vision for our long-term future</a:t>
            </a:r>
            <a:r>
              <a:rPr lang="en-US" sz="2400" dirty="0" smtClean="0"/>
              <a:t>?</a:t>
            </a:r>
            <a:endParaRPr lang="en-US" sz="2400" dirty="0"/>
          </a:p>
        </p:txBody>
      </p:sp>
      <p:sp>
        <p:nvSpPr>
          <p:cNvPr id="3" name="TPAnswers"/>
          <p:cNvSpPr>
            <a:spLocks noGrp="1"/>
          </p:cNvSpPr>
          <p:nvPr>
            <p:ph type="body" idx="1"/>
            <p:custDataLst>
              <p:tags r:id="rId3"/>
            </p:custDataLst>
          </p:nvPr>
        </p:nvSpPr>
        <p:spPr>
          <a:xfrm>
            <a:off x="321547" y="2621280"/>
            <a:ext cx="4250453" cy="3724339"/>
          </a:xfrm>
        </p:spPr>
        <p:txBody>
          <a:bodyPr>
            <a:normAutofit/>
          </a:bodyPr>
          <a:lstStyle/>
          <a:p>
            <a:pPr marL="514350" indent="-514350">
              <a:buFont typeface="Arial"/>
              <a:buAutoNum type="alphaUcPeriod"/>
            </a:pPr>
            <a:r>
              <a:rPr lang="en-US" sz="2800" dirty="0" smtClean="0"/>
              <a:t>Strongly Agree</a:t>
            </a:r>
          </a:p>
          <a:p>
            <a:pPr marL="514350" indent="-514350">
              <a:buFont typeface="Arial"/>
              <a:buAutoNum type="alphaUcPeriod"/>
            </a:pPr>
            <a:r>
              <a:rPr lang="en-US" sz="2800" dirty="0" smtClean="0"/>
              <a:t>Agree</a:t>
            </a:r>
          </a:p>
          <a:p>
            <a:pPr marL="514350" indent="-514350">
              <a:buFont typeface="Arial"/>
              <a:buAutoNum type="alphaUcPeriod"/>
            </a:pPr>
            <a:r>
              <a:rPr lang="en-US" sz="2800" dirty="0" smtClean="0"/>
              <a:t>Somewhat Agree</a:t>
            </a:r>
          </a:p>
          <a:p>
            <a:pPr marL="514350" indent="-514350">
              <a:buFont typeface="Arial"/>
              <a:buAutoNum type="alphaUcPeriod"/>
            </a:pPr>
            <a:r>
              <a:rPr lang="en-US" sz="2800" dirty="0" smtClean="0"/>
              <a:t>Neutral</a:t>
            </a:r>
          </a:p>
          <a:p>
            <a:pPr marL="514350" indent="-514350">
              <a:buFont typeface="Arial"/>
              <a:buAutoNum type="alphaUcPeriod"/>
            </a:pPr>
            <a:r>
              <a:rPr lang="en-US" sz="2800" dirty="0" smtClean="0"/>
              <a:t>Somewhat Disagree</a:t>
            </a:r>
          </a:p>
          <a:p>
            <a:pPr marL="514350" indent="-514350">
              <a:buFont typeface="Arial"/>
              <a:buAutoNum type="alphaUcPeriod"/>
            </a:pPr>
            <a:r>
              <a:rPr lang="en-US" sz="2800" dirty="0" smtClean="0"/>
              <a:t>Disagree</a:t>
            </a:r>
          </a:p>
          <a:p>
            <a:pPr marL="514350" indent="-514350">
              <a:buFont typeface="Arial"/>
              <a:buAutoNum type="alphaUcPeriod"/>
            </a:pPr>
            <a:r>
              <a:rPr lang="en-US" sz="2800" dirty="0" smtClean="0"/>
              <a:t>Strongly Disagree</a:t>
            </a:r>
            <a:endParaRPr lang="en-US" sz="28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140189544"/>
              </p:ext>
            </p:extLst>
          </p:nvPr>
        </p:nvGraphicFramePr>
        <p:xfrm>
          <a:off x="3759556" y="2077056"/>
          <a:ext cx="4604516" cy="4638070"/>
        </p:xfrm>
        <a:graphic>
          <a:graphicData uri="http://schemas.openxmlformats.org/presentationml/2006/ole">
            <mc:AlternateContent xmlns:mc="http://schemas.openxmlformats.org/markup-compatibility/2006">
              <mc:Choice xmlns:v="urn:schemas-microsoft-com:vml" Requires="v">
                <p:oleObj spid="_x0000_s3176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3759556" y="2077056"/>
                        <a:ext cx="4604516" cy="4638070"/>
                      </a:xfrm>
                      <a:prstGeom prst="rect">
                        <a:avLst/>
                      </a:prstGeom>
                    </p:spPr>
                  </p:pic>
                </p:oleObj>
              </mc:Fallback>
            </mc:AlternateContent>
          </a:graphicData>
        </a:graphic>
      </p:graphicFrame>
      <p:grpSp>
        <p:nvGrpSpPr>
          <p:cNvPr id="5" name="Group 4"/>
          <p:cNvGrpSpPr/>
          <p:nvPr/>
        </p:nvGrpSpPr>
        <p:grpSpPr>
          <a:xfrm>
            <a:off x="562768" y="280861"/>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Planning &amp; Action</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117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347534"/>
            <a:ext cx="8229600" cy="1143000"/>
          </a:xfrm>
        </p:spPr>
        <p:txBody>
          <a:bodyPr>
            <a:noAutofit/>
          </a:bodyPr>
          <a:lstStyle/>
          <a:p>
            <a:r>
              <a:rPr lang="en-US" sz="2400" dirty="0"/>
              <a:t>Our community has a current economic development plan and it is connected to broader planning and related action</a:t>
            </a:r>
            <a:r>
              <a:rPr lang="en-US" sz="2400" dirty="0" smtClean="0"/>
              <a:t>?</a:t>
            </a:r>
            <a:endParaRPr lang="en-US" sz="2400" dirty="0"/>
          </a:p>
        </p:txBody>
      </p:sp>
      <p:sp>
        <p:nvSpPr>
          <p:cNvPr id="3" name="TPAnswers"/>
          <p:cNvSpPr>
            <a:spLocks noGrp="1"/>
          </p:cNvSpPr>
          <p:nvPr>
            <p:ph type="body" idx="1"/>
            <p:custDataLst>
              <p:tags r:id="rId3"/>
            </p:custDataLst>
          </p:nvPr>
        </p:nvSpPr>
        <p:spPr>
          <a:xfrm>
            <a:off x="211015" y="2694432"/>
            <a:ext cx="4482905" cy="4285171"/>
          </a:xfrm>
        </p:spPr>
        <p:txBody>
          <a:bodyPr>
            <a:normAutofit/>
          </a:bodyPr>
          <a:lstStyle/>
          <a:p>
            <a:pPr marL="514350" indent="-514350">
              <a:buFont typeface="Arial"/>
              <a:buAutoNum type="alphaUcPeriod"/>
            </a:pPr>
            <a:r>
              <a:rPr lang="en-US" sz="2800" dirty="0" smtClean="0"/>
              <a:t>Strongly Agree</a:t>
            </a:r>
          </a:p>
          <a:p>
            <a:pPr marL="514350" indent="-514350">
              <a:buFont typeface="Arial"/>
              <a:buAutoNum type="alphaUcPeriod"/>
            </a:pPr>
            <a:r>
              <a:rPr lang="en-US" sz="2800" dirty="0" smtClean="0"/>
              <a:t>Agree</a:t>
            </a:r>
          </a:p>
          <a:p>
            <a:pPr marL="514350" indent="-514350">
              <a:buFont typeface="Arial"/>
              <a:buAutoNum type="alphaUcPeriod"/>
            </a:pPr>
            <a:r>
              <a:rPr lang="en-US" sz="2800" dirty="0" smtClean="0"/>
              <a:t>Somewhat Agree</a:t>
            </a:r>
          </a:p>
          <a:p>
            <a:pPr marL="514350" indent="-514350">
              <a:buFont typeface="Arial"/>
              <a:buAutoNum type="alphaUcPeriod"/>
            </a:pPr>
            <a:r>
              <a:rPr lang="en-US" sz="2800" dirty="0" smtClean="0"/>
              <a:t>Neutral</a:t>
            </a:r>
          </a:p>
          <a:p>
            <a:pPr marL="514350" indent="-514350">
              <a:buFont typeface="Arial"/>
              <a:buAutoNum type="alphaUcPeriod"/>
            </a:pPr>
            <a:r>
              <a:rPr lang="en-US" sz="2800" dirty="0" smtClean="0"/>
              <a:t>Somewhat Disagree</a:t>
            </a:r>
          </a:p>
          <a:p>
            <a:pPr marL="514350" indent="-514350">
              <a:buFont typeface="Arial"/>
              <a:buAutoNum type="alphaUcPeriod"/>
            </a:pPr>
            <a:r>
              <a:rPr lang="en-US" sz="2800" dirty="0" smtClean="0"/>
              <a:t>Disagree</a:t>
            </a:r>
          </a:p>
          <a:p>
            <a:pPr marL="514350" indent="-514350">
              <a:buFont typeface="Arial"/>
              <a:buAutoNum type="alphaUcPeriod"/>
            </a:pPr>
            <a:r>
              <a:rPr lang="en-US" sz="2800" dirty="0" smtClean="0"/>
              <a:t>Strongly Disagree</a:t>
            </a:r>
            <a:endParaRPr lang="en-US" sz="28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6588766"/>
              </p:ext>
            </p:extLst>
          </p:nvPr>
        </p:nvGraphicFramePr>
        <p:xfrm>
          <a:off x="4343400" y="2584450"/>
          <a:ext cx="4343400" cy="4471988"/>
        </p:xfrm>
        <a:graphic>
          <a:graphicData uri="http://schemas.openxmlformats.org/presentationml/2006/ole">
            <mc:AlternateContent xmlns:mc="http://schemas.openxmlformats.org/markup-compatibility/2006">
              <mc:Choice xmlns:v="urn:schemas-microsoft-com:vml" Requires="v">
                <p:oleObj spid="_x0000_s3279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343400" y="2584450"/>
                        <a:ext cx="4343400" cy="4471988"/>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Planning &amp; Action</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2722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01451" y="1335342"/>
            <a:ext cx="8591340" cy="1143000"/>
          </a:xfrm>
        </p:spPr>
        <p:txBody>
          <a:bodyPr>
            <a:normAutofit/>
          </a:bodyPr>
          <a:lstStyle/>
          <a:p>
            <a:r>
              <a:rPr lang="en-US" sz="2400" dirty="0"/>
              <a:t>Economic development initiatives have been </a:t>
            </a:r>
            <a:r>
              <a:rPr lang="en-US" sz="2400" dirty="0" smtClean="0"/>
              <a:t>successful?</a:t>
            </a:r>
            <a:endParaRPr lang="en-US" sz="2400" dirty="0"/>
          </a:p>
        </p:txBody>
      </p:sp>
      <p:sp>
        <p:nvSpPr>
          <p:cNvPr id="3" name="TPAnswers"/>
          <p:cNvSpPr>
            <a:spLocks noGrp="1"/>
          </p:cNvSpPr>
          <p:nvPr>
            <p:ph type="body" idx="1"/>
            <p:custDataLst>
              <p:tags r:id="rId3"/>
            </p:custDataLst>
          </p:nvPr>
        </p:nvSpPr>
        <p:spPr>
          <a:xfrm>
            <a:off x="301451" y="2633472"/>
            <a:ext cx="4270549" cy="4126675"/>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55163305"/>
              </p:ext>
            </p:extLst>
          </p:nvPr>
        </p:nvGraphicFramePr>
        <p:xfrm>
          <a:off x="4289611" y="2401701"/>
          <a:ext cx="4291619" cy="4532499"/>
        </p:xfrm>
        <a:graphic>
          <a:graphicData uri="http://schemas.openxmlformats.org/presentationml/2006/ole">
            <mc:AlternateContent xmlns:mc="http://schemas.openxmlformats.org/markup-compatibility/2006">
              <mc:Choice xmlns:v="urn:schemas-microsoft-com:vml" Requires="v">
                <p:oleObj spid="_x0000_s3381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289611" y="2401701"/>
                        <a:ext cx="4291619" cy="4532499"/>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Planning &amp; Action</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19758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17301"/>
            <a:ext cx="8229600" cy="1351185"/>
          </a:xfrm>
        </p:spPr>
        <p:txBody>
          <a:bodyPr>
            <a:noAutofit/>
          </a:bodyPr>
          <a:lstStyle/>
          <a:p>
            <a:r>
              <a:rPr lang="en-US" sz="2400" dirty="0"/>
              <a:t>Elected officials understand how to participate and strategically lead efforts aimed at local and regional economic development. </a:t>
            </a:r>
          </a:p>
        </p:txBody>
      </p:sp>
      <p:sp>
        <p:nvSpPr>
          <p:cNvPr id="3" name="TPAnswers"/>
          <p:cNvSpPr>
            <a:spLocks noGrp="1"/>
          </p:cNvSpPr>
          <p:nvPr>
            <p:ph type="body" idx="1"/>
            <p:custDataLst>
              <p:tags r:id="rId3"/>
            </p:custDataLst>
          </p:nvPr>
        </p:nvSpPr>
        <p:spPr>
          <a:xfrm>
            <a:off x="341644" y="3258312"/>
            <a:ext cx="4608308"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024389597"/>
              </p:ext>
            </p:extLst>
          </p:nvPr>
        </p:nvGraphicFramePr>
        <p:xfrm>
          <a:off x="4343400" y="2790186"/>
          <a:ext cx="4343400" cy="3897126"/>
        </p:xfrm>
        <a:graphic>
          <a:graphicData uri="http://schemas.openxmlformats.org/presentationml/2006/ole">
            <mc:AlternateContent xmlns:mc="http://schemas.openxmlformats.org/markup-compatibility/2006">
              <mc:Choice xmlns:v="urn:schemas-microsoft-com:vml" Requires="v">
                <p:oleObj spid="_x0000_s3483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343400" y="2790186"/>
                        <a:ext cx="4343400" cy="3897126"/>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600" b="1" dirty="0">
                  <a:solidFill>
                    <a:srgbClr val="FFFFFF"/>
                  </a:solidFill>
                </a:rPr>
                <a:t> </a:t>
              </a:r>
              <a:r>
                <a:rPr lang="en-US" sz="2600" b="1" dirty="0" smtClean="0">
                  <a:solidFill>
                    <a:srgbClr val="FFFFFF"/>
                  </a:solidFill>
                </a:rPr>
                <a:t>           Capacity Diagnostic: Governance &amp; Leadership</a:t>
              </a:r>
              <a:endParaRPr lang="en-US" sz="26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65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66990"/>
            <a:ext cx="8229600" cy="1143000"/>
          </a:xfrm>
        </p:spPr>
        <p:txBody>
          <a:bodyPr>
            <a:noAutofit/>
          </a:bodyPr>
          <a:lstStyle/>
          <a:p>
            <a:r>
              <a:rPr lang="en-US" sz="2400" dirty="0"/>
              <a:t>Local government staff understands how to participate and strategically lead efforts aimed at local and regional economic development. </a:t>
            </a:r>
          </a:p>
        </p:txBody>
      </p:sp>
      <p:sp>
        <p:nvSpPr>
          <p:cNvPr id="3" name="TPAnswers"/>
          <p:cNvSpPr>
            <a:spLocks noGrp="1"/>
          </p:cNvSpPr>
          <p:nvPr>
            <p:ph type="body" idx="1"/>
            <p:custDataLst>
              <p:tags r:id="rId3"/>
            </p:custDataLst>
          </p:nvPr>
        </p:nvSpPr>
        <p:spPr>
          <a:xfrm>
            <a:off x="361741" y="3124517"/>
            <a:ext cx="4893011"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023200585"/>
              </p:ext>
            </p:extLst>
          </p:nvPr>
        </p:nvGraphicFramePr>
        <p:xfrm>
          <a:off x="4343400" y="2971800"/>
          <a:ext cx="4343400" cy="3581717"/>
        </p:xfrm>
        <a:graphic>
          <a:graphicData uri="http://schemas.openxmlformats.org/presentationml/2006/ole">
            <mc:AlternateContent xmlns:mc="http://schemas.openxmlformats.org/markup-compatibility/2006">
              <mc:Choice xmlns:v="urn:schemas-microsoft-com:vml" Requires="v">
                <p:oleObj spid="_x0000_s3586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343400" y="2971800"/>
                        <a:ext cx="4343400" cy="3581717"/>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Governance &amp; Leadership</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89043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1240118"/>
            <a:ext cx="6589059" cy="4346109"/>
          </a:xfrm>
        </p:spPr>
        <p:txBody>
          <a:bodyPr>
            <a:noAutofit/>
          </a:bodyPr>
          <a:lstStyle/>
          <a:p>
            <a:r>
              <a:rPr lang="en-US" sz="1800" dirty="0" smtClean="0"/>
              <a:t>Consolidate, Identify Gaps &amp; Build Regional Knowledge</a:t>
            </a:r>
          </a:p>
          <a:p>
            <a:pPr marL="0" indent="0">
              <a:buNone/>
            </a:pPr>
            <a:endParaRPr lang="en-US" sz="1800" dirty="0"/>
          </a:p>
          <a:p>
            <a:r>
              <a:rPr lang="en-US" sz="1800" dirty="0" smtClean="0"/>
              <a:t>Regional Revitalization-</a:t>
            </a:r>
            <a:r>
              <a:rPr lang="en-US" sz="1800" dirty="0"/>
              <a:t>F</a:t>
            </a:r>
            <a:r>
              <a:rPr lang="en-US" sz="1800" dirty="0" smtClean="0"/>
              <a:t>ocused Applied Research</a:t>
            </a:r>
          </a:p>
          <a:p>
            <a:pPr marL="0" indent="0">
              <a:buNone/>
            </a:pPr>
            <a:endParaRPr lang="en-US" sz="1800" dirty="0"/>
          </a:p>
          <a:p>
            <a:r>
              <a:rPr lang="en-US" sz="1800" dirty="0" smtClean="0"/>
              <a:t>Innovation, Knowledge Transfer, Capacity </a:t>
            </a:r>
            <a:r>
              <a:rPr lang="en-US" sz="1800" dirty="0"/>
              <a:t>Building &amp; </a:t>
            </a:r>
            <a:r>
              <a:rPr lang="en-US" sz="1800" dirty="0" smtClean="0"/>
              <a:t>Collaborative Learning </a:t>
            </a:r>
          </a:p>
          <a:p>
            <a:pPr marL="0" indent="0">
              <a:buNone/>
            </a:pPr>
            <a:r>
              <a:rPr lang="en-US" sz="1800" dirty="0"/>
              <a:t> </a:t>
            </a:r>
            <a:r>
              <a:rPr lang="en-US" sz="1800" dirty="0" smtClean="0"/>
              <a:t>   </a:t>
            </a:r>
            <a:endParaRPr lang="en-US" sz="1800" dirty="0"/>
          </a:p>
        </p:txBody>
      </p:sp>
      <p:sp>
        <p:nvSpPr>
          <p:cNvPr id="3" name="Title 2"/>
          <p:cNvSpPr>
            <a:spLocks noGrp="1"/>
          </p:cNvSpPr>
          <p:nvPr>
            <p:ph type="title"/>
          </p:nvPr>
        </p:nvSpPr>
        <p:spPr>
          <a:xfrm>
            <a:off x="154885" y="117757"/>
            <a:ext cx="5543175" cy="1143000"/>
          </a:xfrm>
        </p:spPr>
        <p:txBody>
          <a:bodyPr>
            <a:normAutofit fontScale="90000"/>
          </a:bodyPr>
          <a:lstStyle/>
          <a:p>
            <a:pPr algn="l"/>
            <a:r>
              <a:rPr lang="en-CA" sz="3600" b="1" dirty="0" smtClean="0">
                <a:solidFill>
                  <a:srgbClr val="7F7F7F"/>
                </a:solidFill>
              </a:rPr>
              <a:t>Rural Development Institute</a:t>
            </a:r>
            <a:endParaRPr lang="en-CA" sz="3600" b="1" dirty="0">
              <a:solidFill>
                <a:srgbClr val="7F7F7F"/>
              </a:solidFill>
            </a:endParaRPr>
          </a:p>
        </p:txBody>
      </p:sp>
      <p:pic>
        <p:nvPicPr>
          <p:cNvPr id="4" name="Picture 3" descr="Screen Shot 2015-01-18 at 6.1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20" y="3563470"/>
            <a:ext cx="3300277" cy="255494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312" y="660308"/>
            <a:ext cx="2857500" cy="2181225"/>
          </a:xfrm>
          <a:prstGeom prst="rect">
            <a:avLst/>
          </a:prstGeom>
        </p:spPr>
      </p:pic>
      <p:pic>
        <p:nvPicPr>
          <p:cNvPr id="30722" name="Picture 2" descr="IMG_20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012" y="3155142"/>
            <a:ext cx="3553446" cy="35534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9164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57262"/>
            <a:ext cx="8229600" cy="1143000"/>
          </a:xfrm>
        </p:spPr>
        <p:txBody>
          <a:bodyPr>
            <a:noAutofit/>
          </a:bodyPr>
          <a:lstStyle/>
          <a:p>
            <a:r>
              <a:rPr lang="en-US" sz="2400" dirty="0"/>
              <a:t>Human and financial resources are in place to advance economic development priorities. </a:t>
            </a:r>
          </a:p>
        </p:txBody>
      </p:sp>
      <p:sp>
        <p:nvSpPr>
          <p:cNvPr id="3" name="TPAnswers"/>
          <p:cNvSpPr>
            <a:spLocks noGrp="1"/>
          </p:cNvSpPr>
          <p:nvPr>
            <p:ph type="body" idx="1"/>
            <p:custDataLst>
              <p:tags r:id="rId3"/>
            </p:custDataLst>
          </p:nvPr>
        </p:nvSpPr>
        <p:spPr>
          <a:xfrm>
            <a:off x="361741" y="3030029"/>
            <a:ext cx="4929587"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607199602"/>
              </p:ext>
            </p:extLst>
          </p:nvPr>
        </p:nvGraphicFramePr>
        <p:xfrm>
          <a:off x="4262718" y="2944686"/>
          <a:ext cx="4222376" cy="3778843"/>
        </p:xfrm>
        <a:graphic>
          <a:graphicData uri="http://schemas.openxmlformats.org/presentationml/2006/ole">
            <mc:AlternateContent xmlns:mc="http://schemas.openxmlformats.org/markup-compatibility/2006">
              <mc:Choice xmlns:v="urn:schemas-microsoft-com:vml" Requires="v">
                <p:oleObj spid="_x0000_s3688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262718" y="2944686"/>
                        <a:ext cx="4222376" cy="3778843"/>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Governance &amp; Leadership</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40414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69454"/>
            <a:ext cx="8229600" cy="1143000"/>
          </a:xfrm>
        </p:spPr>
        <p:txBody>
          <a:bodyPr>
            <a:noAutofit/>
          </a:bodyPr>
          <a:lstStyle/>
          <a:p>
            <a:r>
              <a:rPr lang="en-US" sz="2400" dirty="0"/>
              <a:t>Our community leaders are committed to actively advancing economic development </a:t>
            </a:r>
            <a:r>
              <a:rPr lang="en-US" sz="2400" dirty="0" smtClean="0"/>
              <a:t>opportunities.</a:t>
            </a:r>
            <a:endParaRPr lang="en-US" sz="2400" dirty="0"/>
          </a:p>
        </p:txBody>
      </p:sp>
      <p:sp>
        <p:nvSpPr>
          <p:cNvPr id="3" name="TPAnswers"/>
          <p:cNvSpPr>
            <a:spLocks noGrp="1"/>
          </p:cNvSpPr>
          <p:nvPr>
            <p:ph type="body" idx="1"/>
            <p:custDataLst>
              <p:tags r:id="rId3"/>
            </p:custDataLst>
          </p:nvPr>
        </p:nvSpPr>
        <p:spPr>
          <a:xfrm>
            <a:off x="1322832" y="3075432"/>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170065622"/>
              </p:ext>
            </p:extLst>
          </p:nvPr>
        </p:nvGraphicFramePr>
        <p:xfrm>
          <a:off x="4733364" y="2872496"/>
          <a:ext cx="3953435" cy="3680800"/>
        </p:xfrm>
        <a:graphic>
          <a:graphicData uri="http://schemas.openxmlformats.org/presentationml/2006/ole">
            <mc:AlternateContent xmlns:mc="http://schemas.openxmlformats.org/markup-compatibility/2006">
              <mc:Choice xmlns:v="urn:schemas-microsoft-com:vml" Requires="v">
                <p:oleObj spid="_x0000_s3791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733364" y="2872496"/>
                        <a:ext cx="3953435" cy="36808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Governance &amp; Leadership</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6145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69392" y="1386674"/>
            <a:ext cx="8229600" cy="1045028"/>
          </a:xfrm>
        </p:spPr>
        <p:txBody>
          <a:bodyPr>
            <a:normAutofit/>
          </a:bodyPr>
          <a:lstStyle/>
          <a:p>
            <a:r>
              <a:rPr lang="en-US" sz="2400" dirty="0"/>
              <a:t>Economic, social, cultural and environmental groups work together on successful community projects. </a:t>
            </a:r>
          </a:p>
        </p:txBody>
      </p:sp>
      <p:sp>
        <p:nvSpPr>
          <p:cNvPr id="3" name="TPAnswers"/>
          <p:cNvSpPr>
            <a:spLocks noGrp="1"/>
          </p:cNvSpPr>
          <p:nvPr>
            <p:ph type="body" idx="1"/>
            <p:custDataLst>
              <p:tags r:id="rId3"/>
            </p:custDataLst>
          </p:nvPr>
        </p:nvSpPr>
        <p:spPr>
          <a:xfrm>
            <a:off x="469392" y="2761587"/>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612219058"/>
              </p:ext>
            </p:extLst>
          </p:nvPr>
        </p:nvGraphicFramePr>
        <p:xfrm>
          <a:off x="4584192" y="2662582"/>
          <a:ext cx="3997039" cy="3820692"/>
        </p:xfrm>
        <a:graphic>
          <a:graphicData uri="http://schemas.openxmlformats.org/presentationml/2006/ole">
            <mc:AlternateContent xmlns:mc="http://schemas.openxmlformats.org/markup-compatibility/2006">
              <mc:Choice xmlns:v="urn:schemas-microsoft-com:vml" Requires="v">
                <p:oleObj spid="_x0000_s3893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84192" y="2662582"/>
                        <a:ext cx="3997039" cy="3820692"/>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Networks &amp; Linkages</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1214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25643"/>
            <a:ext cx="8229600" cy="1143000"/>
          </a:xfrm>
        </p:spPr>
        <p:txBody>
          <a:bodyPr>
            <a:normAutofit/>
          </a:bodyPr>
          <a:lstStyle/>
          <a:p>
            <a:r>
              <a:rPr lang="en-US" sz="2400" dirty="0"/>
              <a:t>Our community is connected to the networks and supports available within our region. </a:t>
            </a:r>
          </a:p>
        </p:txBody>
      </p:sp>
      <p:sp>
        <p:nvSpPr>
          <p:cNvPr id="3" name="TPAnswers"/>
          <p:cNvSpPr>
            <a:spLocks noGrp="1"/>
          </p:cNvSpPr>
          <p:nvPr>
            <p:ph type="body" idx="1"/>
            <p:custDataLst>
              <p:tags r:id="rId3"/>
            </p:custDataLst>
          </p:nvPr>
        </p:nvSpPr>
        <p:spPr>
          <a:xfrm>
            <a:off x="457200" y="2912698"/>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192591497"/>
              </p:ext>
            </p:extLst>
          </p:nvPr>
        </p:nvGraphicFramePr>
        <p:xfrm>
          <a:off x="4572000" y="2636329"/>
          <a:ext cx="3845859" cy="4026916"/>
        </p:xfrm>
        <a:graphic>
          <a:graphicData uri="http://schemas.openxmlformats.org/presentationml/2006/ole">
            <mc:AlternateContent xmlns:mc="http://schemas.openxmlformats.org/markup-compatibility/2006">
              <mc:Choice xmlns:v="urn:schemas-microsoft-com:vml" Requires="v">
                <p:oleObj spid="_x0000_s3995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72000" y="2636329"/>
                        <a:ext cx="3845859" cy="4026916"/>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800" b="1" dirty="0">
                  <a:solidFill>
                    <a:srgbClr val="FFFFFF"/>
                  </a:solidFill>
                </a:rPr>
                <a:t>Capacity Diagnostic: Networks &amp; Linkages</a:t>
              </a: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11639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60745"/>
            <a:ext cx="8229600" cy="1143000"/>
          </a:xfrm>
        </p:spPr>
        <p:txBody>
          <a:bodyPr>
            <a:normAutofit/>
          </a:bodyPr>
          <a:lstStyle/>
          <a:p>
            <a:r>
              <a:rPr lang="en-US" sz="2400" dirty="0"/>
              <a:t>Our community is connected to the networks and supports external to our region </a:t>
            </a:r>
          </a:p>
        </p:txBody>
      </p:sp>
      <p:sp>
        <p:nvSpPr>
          <p:cNvPr id="3" name="TPAnswers"/>
          <p:cNvSpPr>
            <a:spLocks noGrp="1"/>
          </p:cNvSpPr>
          <p:nvPr>
            <p:ph type="body" idx="1"/>
            <p:custDataLst>
              <p:tags r:id="rId3"/>
            </p:custDataLst>
          </p:nvPr>
        </p:nvSpPr>
        <p:spPr>
          <a:xfrm>
            <a:off x="457200" y="2882553"/>
            <a:ext cx="4849527"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645152498"/>
              </p:ext>
            </p:extLst>
          </p:nvPr>
        </p:nvGraphicFramePr>
        <p:xfrm>
          <a:off x="4491318" y="2951652"/>
          <a:ext cx="4089913" cy="3711593"/>
        </p:xfrm>
        <a:graphic>
          <a:graphicData uri="http://schemas.openxmlformats.org/presentationml/2006/ole">
            <mc:AlternateContent xmlns:mc="http://schemas.openxmlformats.org/markup-compatibility/2006">
              <mc:Choice xmlns:v="urn:schemas-microsoft-com:vml" Requires="v">
                <p:oleObj spid="_x0000_s4098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491318" y="2951652"/>
                        <a:ext cx="4089913" cy="3711593"/>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800" b="1" dirty="0">
                  <a:solidFill>
                    <a:srgbClr val="FFFFFF"/>
                  </a:solidFill>
                </a:rPr>
                <a:t>Capacity Diagnostic: Networks &amp; Linkages</a:t>
              </a: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199989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41802"/>
            <a:ext cx="8229600" cy="1143000"/>
          </a:xfrm>
        </p:spPr>
        <p:txBody>
          <a:bodyPr>
            <a:normAutofit/>
          </a:bodyPr>
          <a:lstStyle/>
          <a:p>
            <a:r>
              <a:rPr lang="en-US" sz="2400" dirty="0"/>
              <a:t>A diverse group of stakeholders are involved in economic development planning and action</a:t>
            </a:r>
          </a:p>
        </p:txBody>
      </p:sp>
      <p:sp>
        <p:nvSpPr>
          <p:cNvPr id="3" name="TPAnswers"/>
          <p:cNvSpPr>
            <a:spLocks noGrp="1"/>
          </p:cNvSpPr>
          <p:nvPr>
            <p:ph type="body" idx="1"/>
            <p:custDataLst>
              <p:tags r:id="rId3"/>
            </p:custDataLst>
          </p:nvPr>
        </p:nvSpPr>
        <p:spPr>
          <a:xfrm>
            <a:off x="457199" y="2939225"/>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702175270"/>
              </p:ext>
            </p:extLst>
          </p:nvPr>
        </p:nvGraphicFramePr>
        <p:xfrm>
          <a:off x="4571999" y="2820029"/>
          <a:ext cx="3636964" cy="3879792"/>
        </p:xfrm>
        <a:graphic>
          <a:graphicData uri="http://schemas.openxmlformats.org/presentationml/2006/ole">
            <mc:AlternateContent xmlns:mc="http://schemas.openxmlformats.org/markup-compatibility/2006">
              <mc:Choice xmlns:v="urn:schemas-microsoft-com:vml" Requires="v">
                <p:oleObj spid="_x0000_s4200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71999" y="2820029"/>
                        <a:ext cx="3636964" cy="3879792"/>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800" b="1" dirty="0">
                  <a:solidFill>
                    <a:srgbClr val="FFFFFF"/>
                  </a:solidFill>
                </a:rPr>
                <a:t>Capacity Diagnostic: </a:t>
              </a:r>
              <a:r>
                <a:rPr lang="en-US" sz="2800" b="1" dirty="0" smtClean="0">
                  <a:solidFill>
                    <a:srgbClr val="FFFFFF"/>
                  </a:solidFill>
                </a:rPr>
                <a:t>Engagement</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8562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66990"/>
            <a:ext cx="8229600" cy="1143000"/>
          </a:xfrm>
        </p:spPr>
        <p:txBody>
          <a:bodyPr>
            <a:normAutofit/>
          </a:bodyPr>
          <a:lstStyle/>
          <a:p>
            <a:r>
              <a:rPr lang="en-US" sz="2400" dirty="0"/>
              <a:t>There is a high level of involvement by stakeholders in economic development. </a:t>
            </a:r>
          </a:p>
        </p:txBody>
      </p:sp>
      <p:sp>
        <p:nvSpPr>
          <p:cNvPr id="3" name="TPAnswers"/>
          <p:cNvSpPr>
            <a:spLocks noGrp="1"/>
          </p:cNvSpPr>
          <p:nvPr>
            <p:ph type="body" idx="1"/>
            <p:custDataLst>
              <p:tags r:id="rId3"/>
            </p:custDataLst>
          </p:nvPr>
        </p:nvSpPr>
        <p:spPr>
          <a:xfrm>
            <a:off x="624681" y="2822396"/>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478325796"/>
              </p:ext>
            </p:extLst>
          </p:nvPr>
        </p:nvGraphicFramePr>
        <p:xfrm>
          <a:off x="4504764" y="3063557"/>
          <a:ext cx="3926541" cy="3429000"/>
        </p:xfrm>
        <a:graphic>
          <a:graphicData uri="http://schemas.openxmlformats.org/presentationml/2006/ole">
            <mc:AlternateContent xmlns:mc="http://schemas.openxmlformats.org/markup-compatibility/2006">
              <mc:Choice xmlns:v="urn:schemas-microsoft-com:vml" Requires="v">
                <p:oleObj spid="_x0000_s4303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504764" y="3063557"/>
                        <a:ext cx="3926541"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800" b="1" dirty="0">
                  <a:solidFill>
                    <a:srgbClr val="FFFFFF"/>
                  </a:solidFill>
                </a:rPr>
                <a:t>Capacity Diagnostic: Engagement</a:t>
              </a: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87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66990"/>
            <a:ext cx="8229600" cy="1143000"/>
          </a:xfrm>
        </p:spPr>
        <p:txBody>
          <a:bodyPr>
            <a:normAutofit/>
          </a:bodyPr>
          <a:lstStyle/>
          <a:p>
            <a:r>
              <a:rPr lang="en-US" sz="2400" dirty="0"/>
              <a:t>The business community is actively involved in informing economic development. </a:t>
            </a:r>
          </a:p>
        </p:txBody>
      </p:sp>
      <p:sp>
        <p:nvSpPr>
          <p:cNvPr id="3" name="TPAnswers"/>
          <p:cNvSpPr>
            <a:spLocks noGrp="1"/>
          </p:cNvSpPr>
          <p:nvPr>
            <p:ph type="body" idx="1"/>
            <p:custDataLst>
              <p:tags r:id="rId3"/>
            </p:custDataLst>
          </p:nvPr>
        </p:nvSpPr>
        <p:spPr>
          <a:xfrm>
            <a:off x="457200" y="2824406"/>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152993362"/>
              </p:ext>
            </p:extLst>
          </p:nvPr>
        </p:nvGraphicFramePr>
        <p:xfrm>
          <a:off x="4370294" y="3160137"/>
          <a:ext cx="3980330" cy="3429000"/>
        </p:xfrm>
        <a:graphic>
          <a:graphicData uri="http://schemas.openxmlformats.org/presentationml/2006/ole">
            <mc:AlternateContent xmlns:mc="http://schemas.openxmlformats.org/markup-compatibility/2006">
              <mc:Choice xmlns:v="urn:schemas-microsoft-com:vml" Requires="v">
                <p:oleObj spid="_x0000_s4405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370294" y="3160137"/>
                        <a:ext cx="398033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800" b="1" dirty="0">
                  <a:solidFill>
                    <a:srgbClr val="FFFFFF"/>
                  </a:solidFill>
                </a:rPr>
                <a:t>Capacity Diagnostic: Engagement</a:t>
              </a: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18779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9361" y="315910"/>
            <a:ext cx="8018463" cy="758825"/>
            <a:chOff x="1125537" y="280256"/>
            <a:chExt cx="8018463" cy="758825"/>
          </a:xfrm>
        </p:grpSpPr>
        <p:sp>
          <p:nvSpPr>
            <p:cNvPr id="7" name="Title 1"/>
            <p:cNvSpPr txBox="1">
              <a:spLocks/>
            </p:cNvSpPr>
            <p:nvPr/>
          </p:nvSpPr>
          <p:spPr>
            <a:xfrm>
              <a:off x="1125537" y="28025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         BRE in Action: Successes &amp; Opportunities</a:t>
              </a:r>
              <a:endParaRPr lang="en-US" sz="2800" b="1" dirty="0">
                <a:solidFill>
                  <a:srgbClr val="FFFFFF"/>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011" y="280256"/>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9" name="Content Placeholder 6"/>
          <p:cNvGraphicFramePr>
            <a:graphicFrameLocks/>
          </p:cNvGraphicFramePr>
          <p:nvPr>
            <p:extLst>
              <p:ext uri="{D42A27DB-BD31-4B8C-83A1-F6EECF244321}">
                <p14:modId xmlns:p14="http://schemas.microsoft.com/office/powerpoint/2010/main" val="568986261"/>
              </p:ext>
            </p:extLst>
          </p:nvPr>
        </p:nvGraphicFramePr>
        <p:xfrm>
          <a:off x="3352966" y="1342103"/>
          <a:ext cx="5545394" cy="45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1321422" y="2625211"/>
            <a:ext cx="2551471" cy="923330"/>
          </a:xfrm>
          <a:prstGeom prst="rect">
            <a:avLst/>
          </a:prstGeom>
          <a:noFill/>
        </p:spPr>
        <p:txBody>
          <a:bodyPr wrap="square" rtlCol="0">
            <a:spAutoFit/>
          </a:bodyPr>
          <a:lstStyle/>
          <a:p>
            <a:r>
              <a:rPr lang="en-US" i="1" dirty="0" smtClean="0"/>
              <a:t>Local government has an opportunity to hear from the business community</a:t>
            </a:r>
            <a:endParaRPr lang="en-US" i="1" dirty="0"/>
          </a:p>
        </p:txBody>
      </p:sp>
      <p:sp>
        <p:nvSpPr>
          <p:cNvPr id="11" name="TextBox 10"/>
          <p:cNvSpPr txBox="1"/>
          <p:nvPr/>
        </p:nvSpPr>
        <p:spPr>
          <a:xfrm>
            <a:off x="305446" y="1435960"/>
            <a:ext cx="2835960" cy="923330"/>
          </a:xfrm>
          <a:prstGeom prst="rect">
            <a:avLst/>
          </a:prstGeom>
          <a:noFill/>
        </p:spPr>
        <p:txBody>
          <a:bodyPr wrap="square" rtlCol="0">
            <a:spAutoFit/>
          </a:bodyPr>
          <a:lstStyle/>
          <a:p>
            <a:r>
              <a:rPr lang="en-US" i="1" dirty="0" smtClean="0"/>
              <a:t>BRE as a mechanism  to increase communications across key ED stakeholders</a:t>
            </a:r>
            <a:endParaRPr lang="en-US" i="1" dirty="0"/>
          </a:p>
        </p:txBody>
      </p:sp>
      <p:sp>
        <p:nvSpPr>
          <p:cNvPr id="12" name="TextBox 11"/>
          <p:cNvSpPr txBox="1"/>
          <p:nvPr/>
        </p:nvSpPr>
        <p:spPr>
          <a:xfrm>
            <a:off x="305446" y="3953018"/>
            <a:ext cx="2551471" cy="1200329"/>
          </a:xfrm>
          <a:prstGeom prst="rect">
            <a:avLst/>
          </a:prstGeom>
          <a:noFill/>
        </p:spPr>
        <p:txBody>
          <a:bodyPr wrap="square" rtlCol="0">
            <a:spAutoFit/>
          </a:bodyPr>
          <a:lstStyle/>
          <a:p>
            <a:r>
              <a:rPr lang="en-US" i="1" dirty="0" smtClean="0"/>
              <a:t>Discussions between stakeholders expedite future actions             …this is the foundation</a:t>
            </a:r>
            <a:endParaRPr lang="en-US" i="1" dirty="0"/>
          </a:p>
        </p:txBody>
      </p:sp>
      <p:sp>
        <p:nvSpPr>
          <p:cNvPr id="13" name="TextBox 12"/>
          <p:cNvSpPr txBox="1"/>
          <p:nvPr/>
        </p:nvSpPr>
        <p:spPr>
          <a:xfrm>
            <a:off x="5219413" y="6312308"/>
            <a:ext cx="3791851" cy="461665"/>
          </a:xfrm>
          <a:prstGeom prst="rect">
            <a:avLst/>
          </a:prstGeom>
          <a:noFill/>
        </p:spPr>
        <p:txBody>
          <a:bodyPr wrap="square" rtlCol="0">
            <a:spAutoFit/>
          </a:bodyPr>
          <a:lstStyle/>
          <a:p>
            <a:r>
              <a:rPr lang="en-US" sz="2400" b="1" dirty="0" smtClean="0"/>
              <a:t>Capacity Requirement: Low</a:t>
            </a:r>
            <a:endParaRPr lang="en-US" sz="2400" b="1" dirty="0"/>
          </a:p>
        </p:txBody>
      </p:sp>
      <p:cxnSp>
        <p:nvCxnSpPr>
          <p:cNvPr id="19" name="Straight Arrow Connector 18"/>
          <p:cNvCxnSpPr/>
          <p:nvPr/>
        </p:nvCxnSpPr>
        <p:spPr>
          <a:xfrm>
            <a:off x="6872748" y="2359290"/>
            <a:ext cx="1150375" cy="2055393"/>
          </a:xfrm>
          <a:prstGeom prst="straightConnector1">
            <a:avLst/>
          </a:prstGeom>
          <a:ln>
            <a:solidFill>
              <a:schemeClr val="accent3">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5219413" y="5265174"/>
            <a:ext cx="1653335" cy="14749"/>
          </a:xfrm>
          <a:prstGeom prst="straightConnector1">
            <a:avLst/>
          </a:prstGeom>
          <a:ln>
            <a:solidFill>
              <a:schemeClr val="accent3">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4203290" y="2359290"/>
            <a:ext cx="1016123" cy="2055393"/>
          </a:xfrm>
          <a:prstGeom prst="straightConnector1">
            <a:avLst/>
          </a:prstGeom>
          <a:ln>
            <a:solidFill>
              <a:schemeClr val="accent3">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67669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9361" y="315910"/>
            <a:ext cx="8018463" cy="758825"/>
            <a:chOff x="1125537" y="280256"/>
            <a:chExt cx="8018463" cy="758825"/>
          </a:xfrm>
        </p:grpSpPr>
        <p:sp>
          <p:nvSpPr>
            <p:cNvPr id="7" name="Title 1"/>
            <p:cNvSpPr txBox="1">
              <a:spLocks/>
            </p:cNvSpPr>
            <p:nvPr/>
          </p:nvSpPr>
          <p:spPr>
            <a:xfrm>
              <a:off x="1125537" y="28025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         BRE in Action: Successes &amp; Opportunities</a:t>
              </a:r>
              <a:endParaRPr lang="en-US" sz="2800" b="1" dirty="0">
                <a:solidFill>
                  <a:srgbClr val="FFFFFF"/>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011" y="280256"/>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9" name="Content Placeholder 6"/>
          <p:cNvGraphicFramePr>
            <a:graphicFrameLocks/>
          </p:cNvGraphicFramePr>
          <p:nvPr>
            <p:extLst>
              <p:ext uri="{D42A27DB-BD31-4B8C-83A1-F6EECF244321}">
                <p14:modId xmlns:p14="http://schemas.microsoft.com/office/powerpoint/2010/main" val="1515958294"/>
              </p:ext>
            </p:extLst>
          </p:nvPr>
        </p:nvGraphicFramePr>
        <p:xfrm>
          <a:off x="344295" y="1415845"/>
          <a:ext cx="5545394" cy="45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5946353" y="2831688"/>
            <a:ext cx="2551471" cy="646331"/>
          </a:xfrm>
          <a:prstGeom prst="rect">
            <a:avLst/>
          </a:prstGeom>
          <a:noFill/>
        </p:spPr>
        <p:txBody>
          <a:bodyPr wrap="square" rtlCol="0">
            <a:spAutoFit/>
          </a:bodyPr>
          <a:lstStyle/>
          <a:p>
            <a:r>
              <a:rPr lang="en-US" i="1" dirty="0" smtClean="0"/>
              <a:t>BRE findings informing policy (i.e. zoning, OCP)</a:t>
            </a:r>
            <a:endParaRPr lang="en-US" i="1" dirty="0"/>
          </a:p>
        </p:txBody>
      </p:sp>
      <p:sp>
        <p:nvSpPr>
          <p:cNvPr id="11" name="TextBox 10"/>
          <p:cNvSpPr txBox="1"/>
          <p:nvPr/>
        </p:nvSpPr>
        <p:spPr>
          <a:xfrm>
            <a:off x="4488593" y="1604459"/>
            <a:ext cx="2835960" cy="646331"/>
          </a:xfrm>
          <a:prstGeom prst="rect">
            <a:avLst/>
          </a:prstGeom>
          <a:noFill/>
        </p:spPr>
        <p:txBody>
          <a:bodyPr wrap="square" rtlCol="0">
            <a:spAutoFit/>
          </a:bodyPr>
          <a:lstStyle/>
          <a:p>
            <a:r>
              <a:rPr lang="en-US" i="1" dirty="0" smtClean="0"/>
              <a:t>BRE findings being used to organize, inform &amp; prioritize</a:t>
            </a:r>
            <a:endParaRPr lang="en-US" i="1" dirty="0"/>
          </a:p>
        </p:txBody>
      </p:sp>
      <p:sp>
        <p:nvSpPr>
          <p:cNvPr id="12" name="TextBox 11"/>
          <p:cNvSpPr txBox="1"/>
          <p:nvPr/>
        </p:nvSpPr>
        <p:spPr>
          <a:xfrm>
            <a:off x="6250489" y="4345404"/>
            <a:ext cx="2551471" cy="1477328"/>
          </a:xfrm>
          <a:prstGeom prst="rect">
            <a:avLst/>
          </a:prstGeom>
          <a:noFill/>
        </p:spPr>
        <p:txBody>
          <a:bodyPr wrap="square" rtlCol="0">
            <a:spAutoFit/>
          </a:bodyPr>
          <a:lstStyle/>
          <a:p>
            <a:r>
              <a:rPr lang="en-US" i="1" dirty="0" smtClean="0"/>
              <a:t>BRE findings encouraging discussions </a:t>
            </a:r>
            <a:r>
              <a:rPr lang="en-US" i="1" u="sng" dirty="0" smtClean="0"/>
              <a:t>AND ACTION </a:t>
            </a:r>
            <a:r>
              <a:rPr lang="en-US" i="1" dirty="0" smtClean="0"/>
              <a:t>on emerging retention and expansion issues (i.e. workforce)</a:t>
            </a:r>
            <a:endParaRPr lang="en-US" i="1" dirty="0"/>
          </a:p>
        </p:txBody>
      </p:sp>
      <p:sp>
        <p:nvSpPr>
          <p:cNvPr id="13" name="TextBox 12"/>
          <p:cNvSpPr txBox="1"/>
          <p:nvPr/>
        </p:nvSpPr>
        <p:spPr>
          <a:xfrm>
            <a:off x="4488593" y="6312308"/>
            <a:ext cx="4522672" cy="461665"/>
          </a:xfrm>
          <a:prstGeom prst="rect">
            <a:avLst/>
          </a:prstGeom>
          <a:noFill/>
        </p:spPr>
        <p:txBody>
          <a:bodyPr wrap="square" rtlCol="0">
            <a:spAutoFit/>
          </a:bodyPr>
          <a:lstStyle/>
          <a:p>
            <a:r>
              <a:rPr lang="en-US" sz="2400" b="1" dirty="0" smtClean="0"/>
              <a:t>Capacity Requirement: Medium</a:t>
            </a:r>
            <a:endParaRPr lang="en-US" sz="2400" b="1" dirty="0"/>
          </a:p>
        </p:txBody>
      </p:sp>
    </p:spTree>
    <p:extLst>
      <p:ext uri="{BB962C8B-B14F-4D97-AF65-F5344CB8AC3E}">
        <p14:creationId xmlns:p14="http://schemas.microsoft.com/office/powerpoint/2010/main" val="786234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685800" y="917061"/>
            <a:ext cx="2998694" cy="791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solidFill>
                  <a:schemeClr val="bg1">
                    <a:lumMod val="50000"/>
                  </a:schemeClr>
                </a:solidFill>
              </a:rPr>
              <a:t>The Need &amp; Opportunity</a:t>
            </a:r>
            <a:endParaRPr lang="en-CA" sz="3200" b="1" dirty="0">
              <a:solidFill>
                <a:schemeClr val="bg1">
                  <a:lumMod val="50000"/>
                </a:schemeClr>
              </a:solidFill>
            </a:endParaRPr>
          </a:p>
        </p:txBody>
      </p:sp>
      <p:sp>
        <p:nvSpPr>
          <p:cNvPr id="8" name="Content Placeholder 4"/>
          <p:cNvSpPr>
            <a:spLocks noGrp="1"/>
          </p:cNvSpPr>
          <p:nvPr>
            <p:ph idx="1"/>
          </p:nvPr>
        </p:nvSpPr>
        <p:spPr>
          <a:xfrm>
            <a:off x="3684494" y="101680"/>
            <a:ext cx="5674660" cy="4877100"/>
          </a:xfrm>
        </p:spPr>
        <p:txBody>
          <a:bodyPr>
            <a:noAutofit/>
          </a:bodyPr>
          <a:lstStyle/>
          <a:p>
            <a:r>
              <a:rPr lang="en-US" sz="2200" dirty="0" smtClean="0">
                <a:sym typeface="Wingdings"/>
              </a:rPr>
              <a:t>Region-wide priority resulting in applied research regional 3 year pilot</a:t>
            </a:r>
          </a:p>
          <a:p>
            <a:pPr marL="0" indent="0">
              <a:buNone/>
            </a:pPr>
            <a:endParaRPr lang="en-US" sz="1000" dirty="0">
              <a:sym typeface="Wingdings"/>
            </a:endParaRPr>
          </a:p>
          <a:p>
            <a:r>
              <a:rPr lang="en-US" sz="2200" dirty="0"/>
              <a:t>Community-</a:t>
            </a:r>
            <a:r>
              <a:rPr lang="en-US" sz="2200" dirty="0" smtClean="0"/>
              <a:t>driven, </a:t>
            </a:r>
            <a:r>
              <a:rPr lang="en-US" sz="2200" dirty="0"/>
              <a:t>economic development ‘capacity inclusive</a:t>
            </a:r>
            <a:r>
              <a:rPr lang="en-US" sz="2200" dirty="0" smtClean="0"/>
              <a:t>’ &amp; regional partnership framework (communities supporting each other)</a:t>
            </a:r>
            <a:endParaRPr lang="en-US" sz="2200" dirty="0"/>
          </a:p>
          <a:p>
            <a:pPr marL="0" indent="0">
              <a:buNone/>
            </a:pPr>
            <a:endParaRPr lang="en-US" sz="1400" dirty="0">
              <a:sym typeface="Wingdings"/>
            </a:endParaRPr>
          </a:p>
          <a:p>
            <a:r>
              <a:rPr lang="en-US" sz="2200" dirty="0" smtClean="0"/>
              <a:t>‘Process</a:t>
            </a:r>
            <a:r>
              <a:rPr lang="en-US" sz="2200" dirty="0"/>
              <a:t>’ </a:t>
            </a:r>
            <a:r>
              <a:rPr lang="en-US" sz="2200" dirty="0" smtClean="0"/>
              <a:t>support to communities </a:t>
            </a:r>
            <a:r>
              <a:rPr lang="en-US" sz="2200" dirty="0"/>
              <a:t>based on best practices</a:t>
            </a:r>
          </a:p>
          <a:p>
            <a:endParaRPr lang="en-US" sz="1400" dirty="0" smtClean="0">
              <a:sym typeface="Wingdings"/>
            </a:endParaRPr>
          </a:p>
          <a:p>
            <a:r>
              <a:rPr lang="en-US" sz="2200" dirty="0"/>
              <a:t>R</a:t>
            </a:r>
            <a:r>
              <a:rPr lang="en-US" sz="2200" dirty="0" smtClean="0"/>
              <a:t>esearch support to off-set implementation costs and offer standard of analysis and reporting</a:t>
            </a:r>
          </a:p>
          <a:p>
            <a:pPr marL="0" indent="0">
              <a:buNone/>
            </a:pPr>
            <a:endParaRPr lang="en-US" sz="1400" dirty="0" smtClean="0"/>
          </a:p>
          <a:p>
            <a:r>
              <a:rPr lang="en-US" sz="2200" dirty="0" smtClean="0"/>
              <a:t>Ties to provincial efforts via regional license to the BC Business Counts program (EDABC)</a:t>
            </a:r>
          </a:p>
          <a:p>
            <a:endParaRPr lang="en-US" sz="1400" dirty="0" smtClean="0"/>
          </a:p>
          <a:p>
            <a:r>
              <a:rPr lang="en-US" sz="2200" dirty="0"/>
              <a:t>R</a:t>
            </a:r>
            <a:r>
              <a:rPr lang="en-US" sz="2200" dirty="0" smtClean="0"/>
              <a:t>egional and sub-regional level and sector specific analysis</a:t>
            </a:r>
          </a:p>
          <a:p>
            <a:endParaRPr lang="en-US" sz="2200" dirty="0" smtClean="0">
              <a:solidFill>
                <a:schemeClr val="accent3">
                  <a:lumMod val="50000"/>
                </a:schemeClr>
              </a:solidFill>
            </a:endParaRPr>
          </a:p>
          <a:p>
            <a:endParaRPr lang="en-US" sz="2200" dirty="0">
              <a:solidFill>
                <a:schemeClr val="accent3">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90" y="2540230"/>
            <a:ext cx="3375586" cy="2521271"/>
          </a:xfrm>
          <a:prstGeom prst="rect">
            <a:avLst/>
          </a:prstGeom>
        </p:spPr>
      </p:pic>
    </p:spTree>
    <p:extLst>
      <p:ext uri="{BB962C8B-B14F-4D97-AF65-F5344CB8AC3E}">
        <p14:creationId xmlns:p14="http://schemas.microsoft.com/office/powerpoint/2010/main" val="1007546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9361" y="315910"/>
            <a:ext cx="8018463" cy="758825"/>
            <a:chOff x="1125537" y="280256"/>
            <a:chExt cx="8018463" cy="758825"/>
          </a:xfrm>
        </p:grpSpPr>
        <p:sp>
          <p:nvSpPr>
            <p:cNvPr id="7" name="Title 1"/>
            <p:cNvSpPr txBox="1">
              <a:spLocks/>
            </p:cNvSpPr>
            <p:nvPr/>
          </p:nvSpPr>
          <p:spPr>
            <a:xfrm>
              <a:off x="1125537" y="28025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         BRE in Action: Successes &amp; Opportunities</a:t>
              </a:r>
              <a:endParaRPr lang="en-US" sz="2800" b="1" dirty="0">
                <a:solidFill>
                  <a:srgbClr val="FFFFFF"/>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011" y="280256"/>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9" name="Content Placeholder 6"/>
          <p:cNvGraphicFramePr>
            <a:graphicFrameLocks/>
          </p:cNvGraphicFramePr>
          <p:nvPr>
            <p:extLst>
              <p:ext uri="{D42A27DB-BD31-4B8C-83A1-F6EECF244321}">
                <p14:modId xmlns:p14="http://schemas.microsoft.com/office/powerpoint/2010/main" val="2946340871"/>
              </p:ext>
            </p:extLst>
          </p:nvPr>
        </p:nvGraphicFramePr>
        <p:xfrm>
          <a:off x="3109306" y="1342103"/>
          <a:ext cx="5901958" cy="45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1246306" y="2907844"/>
            <a:ext cx="2551471" cy="923330"/>
          </a:xfrm>
          <a:prstGeom prst="rect">
            <a:avLst/>
          </a:prstGeom>
          <a:noFill/>
        </p:spPr>
        <p:txBody>
          <a:bodyPr wrap="square" rtlCol="0">
            <a:spAutoFit/>
          </a:bodyPr>
          <a:lstStyle/>
          <a:p>
            <a:r>
              <a:rPr lang="en-US" i="1" dirty="0" smtClean="0"/>
              <a:t>Businesses need to stay engaged by accessing available skills training</a:t>
            </a:r>
            <a:endParaRPr lang="en-US" i="1" dirty="0"/>
          </a:p>
        </p:txBody>
      </p:sp>
      <p:sp>
        <p:nvSpPr>
          <p:cNvPr id="11" name="TextBox 10"/>
          <p:cNvSpPr txBox="1"/>
          <p:nvPr/>
        </p:nvSpPr>
        <p:spPr>
          <a:xfrm>
            <a:off x="305446" y="1435960"/>
            <a:ext cx="2835960" cy="923330"/>
          </a:xfrm>
          <a:prstGeom prst="rect">
            <a:avLst/>
          </a:prstGeom>
          <a:noFill/>
        </p:spPr>
        <p:txBody>
          <a:bodyPr wrap="square" rtlCol="0">
            <a:spAutoFit/>
          </a:bodyPr>
          <a:lstStyle/>
          <a:p>
            <a:r>
              <a:rPr lang="en-US" i="1" dirty="0" smtClean="0"/>
              <a:t>Helping to link what employers are needing with what is being provided</a:t>
            </a:r>
            <a:endParaRPr lang="en-US" i="1" dirty="0"/>
          </a:p>
        </p:txBody>
      </p:sp>
      <p:sp>
        <p:nvSpPr>
          <p:cNvPr id="12" name="TextBox 11"/>
          <p:cNvSpPr txBox="1"/>
          <p:nvPr/>
        </p:nvSpPr>
        <p:spPr>
          <a:xfrm>
            <a:off x="305445" y="4534909"/>
            <a:ext cx="2551471" cy="923330"/>
          </a:xfrm>
          <a:prstGeom prst="rect">
            <a:avLst/>
          </a:prstGeom>
          <a:noFill/>
        </p:spPr>
        <p:txBody>
          <a:bodyPr wrap="square" rtlCol="0">
            <a:spAutoFit/>
          </a:bodyPr>
          <a:lstStyle/>
          <a:p>
            <a:r>
              <a:rPr lang="en-US" i="1" dirty="0" smtClean="0"/>
              <a:t>For those not taking advantage of training       … why aren’t they?</a:t>
            </a:r>
            <a:endParaRPr lang="en-US" i="1" dirty="0"/>
          </a:p>
        </p:txBody>
      </p:sp>
      <p:sp>
        <p:nvSpPr>
          <p:cNvPr id="13" name="TextBox 12"/>
          <p:cNvSpPr txBox="1"/>
          <p:nvPr/>
        </p:nvSpPr>
        <p:spPr>
          <a:xfrm>
            <a:off x="5219413" y="6312308"/>
            <a:ext cx="3791851" cy="461665"/>
          </a:xfrm>
          <a:prstGeom prst="rect">
            <a:avLst/>
          </a:prstGeom>
          <a:noFill/>
        </p:spPr>
        <p:txBody>
          <a:bodyPr wrap="square" rtlCol="0">
            <a:spAutoFit/>
          </a:bodyPr>
          <a:lstStyle/>
          <a:p>
            <a:r>
              <a:rPr lang="en-US" sz="2400" b="1" dirty="0" smtClean="0"/>
              <a:t>Capacity Requirement: High</a:t>
            </a:r>
            <a:endParaRPr lang="en-US" sz="2400" b="1" dirty="0"/>
          </a:p>
        </p:txBody>
      </p:sp>
    </p:spTree>
    <p:extLst>
      <p:ext uri="{BB962C8B-B14F-4D97-AF65-F5344CB8AC3E}">
        <p14:creationId xmlns:p14="http://schemas.microsoft.com/office/powerpoint/2010/main" val="8529623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9361" y="315910"/>
            <a:ext cx="8018463" cy="758825"/>
            <a:chOff x="1125537" y="280256"/>
            <a:chExt cx="8018463" cy="758825"/>
          </a:xfrm>
        </p:grpSpPr>
        <p:sp>
          <p:nvSpPr>
            <p:cNvPr id="7" name="Title 1"/>
            <p:cNvSpPr txBox="1">
              <a:spLocks/>
            </p:cNvSpPr>
            <p:nvPr/>
          </p:nvSpPr>
          <p:spPr>
            <a:xfrm>
              <a:off x="1125537" y="28025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         BRE in Action: Successes &amp; Opportunities</a:t>
              </a:r>
              <a:endParaRPr lang="en-US" sz="2800" b="1" dirty="0">
                <a:solidFill>
                  <a:srgbClr val="FFFFFF"/>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011" y="280256"/>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9" name="Content Placeholder 6"/>
          <p:cNvGraphicFramePr>
            <a:graphicFrameLocks/>
          </p:cNvGraphicFramePr>
          <p:nvPr>
            <p:extLst>
              <p:ext uri="{D42A27DB-BD31-4B8C-83A1-F6EECF244321}">
                <p14:modId xmlns:p14="http://schemas.microsoft.com/office/powerpoint/2010/main" val="4256319351"/>
              </p:ext>
            </p:extLst>
          </p:nvPr>
        </p:nvGraphicFramePr>
        <p:xfrm>
          <a:off x="344295" y="1415845"/>
          <a:ext cx="5545394" cy="45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5946353" y="2831688"/>
            <a:ext cx="2551471" cy="1200329"/>
          </a:xfrm>
          <a:prstGeom prst="rect">
            <a:avLst/>
          </a:prstGeom>
          <a:noFill/>
        </p:spPr>
        <p:txBody>
          <a:bodyPr wrap="square" rtlCol="0">
            <a:spAutoFit/>
          </a:bodyPr>
          <a:lstStyle/>
          <a:p>
            <a:r>
              <a:rPr lang="en-US" i="1" dirty="0" smtClean="0"/>
              <a:t>Collaboration is happening in order to improve business climate and access to supports</a:t>
            </a:r>
            <a:endParaRPr lang="en-US" i="1" dirty="0"/>
          </a:p>
        </p:txBody>
      </p:sp>
      <p:sp>
        <p:nvSpPr>
          <p:cNvPr id="11" name="TextBox 10"/>
          <p:cNvSpPr txBox="1"/>
          <p:nvPr/>
        </p:nvSpPr>
        <p:spPr>
          <a:xfrm>
            <a:off x="4690264" y="1604458"/>
            <a:ext cx="2835960" cy="923330"/>
          </a:xfrm>
          <a:prstGeom prst="rect">
            <a:avLst/>
          </a:prstGeom>
          <a:noFill/>
        </p:spPr>
        <p:txBody>
          <a:bodyPr wrap="square" rtlCol="0">
            <a:spAutoFit/>
          </a:bodyPr>
          <a:lstStyle/>
          <a:p>
            <a:r>
              <a:rPr lang="en-US" i="1" dirty="0" smtClean="0"/>
              <a:t>Broader business development issues are being addressed</a:t>
            </a:r>
            <a:endParaRPr lang="en-US" i="1" dirty="0"/>
          </a:p>
        </p:txBody>
      </p:sp>
      <p:sp>
        <p:nvSpPr>
          <p:cNvPr id="12" name="TextBox 11"/>
          <p:cNvSpPr txBox="1"/>
          <p:nvPr/>
        </p:nvSpPr>
        <p:spPr>
          <a:xfrm>
            <a:off x="6250489" y="4594786"/>
            <a:ext cx="2551471" cy="923330"/>
          </a:xfrm>
          <a:prstGeom prst="rect">
            <a:avLst/>
          </a:prstGeom>
          <a:noFill/>
        </p:spPr>
        <p:txBody>
          <a:bodyPr wrap="square" rtlCol="0">
            <a:spAutoFit/>
          </a:bodyPr>
          <a:lstStyle/>
          <a:p>
            <a:r>
              <a:rPr lang="en-US" i="1" dirty="0" smtClean="0"/>
              <a:t>Additional research is being undertaken to learn more</a:t>
            </a:r>
            <a:endParaRPr lang="en-US" i="1" dirty="0"/>
          </a:p>
        </p:txBody>
      </p:sp>
      <p:sp>
        <p:nvSpPr>
          <p:cNvPr id="13" name="TextBox 12"/>
          <p:cNvSpPr txBox="1"/>
          <p:nvPr/>
        </p:nvSpPr>
        <p:spPr>
          <a:xfrm>
            <a:off x="4488593" y="6312308"/>
            <a:ext cx="4522672" cy="461665"/>
          </a:xfrm>
          <a:prstGeom prst="rect">
            <a:avLst/>
          </a:prstGeom>
          <a:noFill/>
        </p:spPr>
        <p:txBody>
          <a:bodyPr wrap="square" rtlCol="0">
            <a:spAutoFit/>
          </a:bodyPr>
          <a:lstStyle/>
          <a:p>
            <a:r>
              <a:rPr lang="en-US" sz="2400" b="1" dirty="0" smtClean="0"/>
              <a:t>Capacity Requirement: High</a:t>
            </a:r>
            <a:endParaRPr lang="en-US" sz="2400" b="1" dirty="0"/>
          </a:p>
        </p:txBody>
      </p:sp>
    </p:spTree>
    <p:extLst>
      <p:ext uri="{BB962C8B-B14F-4D97-AF65-F5344CB8AC3E}">
        <p14:creationId xmlns:p14="http://schemas.microsoft.com/office/powerpoint/2010/main" val="31959228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9361" y="315910"/>
            <a:ext cx="8018463" cy="758825"/>
            <a:chOff x="1125537" y="280256"/>
            <a:chExt cx="8018463" cy="758825"/>
          </a:xfrm>
        </p:grpSpPr>
        <p:sp>
          <p:nvSpPr>
            <p:cNvPr id="7" name="Title 1"/>
            <p:cNvSpPr txBox="1">
              <a:spLocks/>
            </p:cNvSpPr>
            <p:nvPr/>
          </p:nvSpPr>
          <p:spPr>
            <a:xfrm>
              <a:off x="1125537" y="28025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         BRE in Action: Successes &amp; Opportunities</a:t>
              </a:r>
              <a:endParaRPr lang="en-US" sz="2800" b="1" dirty="0">
                <a:solidFill>
                  <a:srgbClr val="FFFFFF"/>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011" y="280256"/>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9" name="Content Placeholder 6"/>
          <p:cNvGraphicFramePr>
            <a:graphicFrameLocks/>
          </p:cNvGraphicFramePr>
          <p:nvPr>
            <p:extLst>
              <p:ext uri="{D42A27DB-BD31-4B8C-83A1-F6EECF244321}">
                <p14:modId xmlns:p14="http://schemas.microsoft.com/office/powerpoint/2010/main" val="2987014022"/>
              </p:ext>
            </p:extLst>
          </p:nvPr>
        </p:nvGraphicFramePr>
        <p:xfrm>
          <a:off x="3109306" y="1342103"/>
          <a:ext cx="5901958" cy="45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1223419" y="2874593"/>
            <a:ext cx="2551471" cy="1200329"/>
          </a:xfrm>
          <a:prstGeom prst="rect">
            <a:avLst/>
          </a:prstGeom>
          <a:noFill/>
        </p:spPr>
        <p:txBody>
          <a:bodyPr wrap="square" rtlCol="0">
            <a:spAutoFit/>
          </a:bodyPr>
          <a:lstStyle/>
          <a:p>
            <a:r>
              <a:rPr lang="en-US" i="1" dirty="0"/>
              <a:t>O</a:t>
            </a:r>
            <a:r>
              <a:rPr lang="en-US" i="1" dirty="0" smtClean="0"/>
              <a:t>nline communications are being used regularly to keep communities informed</a:t>
            </a:r>
            <a:endParaRPr lang="en-US" i="1" dirty="0"/>
          </a:p>
        </p:txBody>
      </p:sp>
      <p:sp>
        <p:nvSpPr>
          <p:cNvPr id="11" name="TextBox 10"/>
          <p:cNvSpPr txBox="1"/>
          <p:nvPr/>
        </p:nvSpPr>
        <p:spPr>
          <a:xfrm>
            <a:off x="305446" y="1435960"/>
            <a:ext cx="2835960" cy="923330"/>
          </a:xfrm>
          <a:prstGeom prst="rect">
            <a:avLst/>
          </a:prstGeom>
          <a:noFill/>
        </p:spPr>
        <p:txBody>
          <a:bodyPr wrap="square" rtlCol="0">
            <a:spAutoFit/>
          </a:bodyPr>
          <a:lstStyle/>
          <a:p>
            <a:r>
              <a:rPr lang="en-US" i="1" dirty="0" smtClean="0"/>
              <a:t>Overall businesses are reporting positive climate and projections</a:t>
            </a:r>
            <a:endParaRPr lang="en-US" i="1" dirty="0"/>
          </a:p>
        </p:txBody>
      </p:sp>
      <p:sp>
        <p:nvSpPr>
          <p:cNvPr id="12" name="TextBox 11"/>
          <p:cNvSpPr txBox="1"/>
          <p:nvPr/>
        </p:nvSpPr>
        <p:spPr>
          <a:xfrm>
            <a:off x="264171" y="4767665"/>
            <a:ext cx="2551471" cy="1200329"/>
          </a:xfrm>
          <a:prstGeom prst="rect">
            <a:avLst/>
          </a:prstGeom>
          <a:noFill/>
        </p:spPr>
        <p:txBody>
          <a:bodyPr wrap="square" rtlCol="0">
            <a:spAutoFit/>
          </a:bodyPr>
          <a:lstStyle/>
          <a:p>
            <a:r>
              <a:rPr lang="en-US" i="1" dirty="0" smtClean="0"/>
              <a:t>Cultural and recreational amenities are important to existing and future businesses</a:t>
            </a:r>
            <a:endParaRPr lang="en-US" i="1" dirty="0"/>
          </a:p>
        </p:txBody>
      </p:sp>
      <p:sp>
        <p:nvSpPr>
          <p:cNvPr id="13" name="TextBox 12"/>
          <p:cNvSpPr txBox="1"/>
          <p:nvPr/>
        </p:nvSpPr>
        <p:spPr>
          <a:xfrm>
            <a:off x="4089863" y="6396335"/>
            <a:ext cx="4921402" cy="461665"/>
          </a:xfrm>
          <a:prstGeom prst="rect">
            <a:avLst/>
          </a:prstGeom>
          <a:noFill/>
        </p:spPr>
        <p:txBody>
          <a:bodyPr wrap="square" rtlCol="0">
            <a:spAutoFit/>
          </a:bodyPr>
          <a:lstStyle/>
          <a:p>
            <a:r>
              <a:rPr lang="en-US" sz="2400" b="1" dirty="0" smtClean="0"/>
              <a:t>Capacity Requirement: Low/Medium</a:t>
            </a:r>
            <a:endParaRPr lang="en-US" sz="2400" b="1" dirty="0"/>
          </a:p>
        </p:txBody>
      </p:sp>
    </p:spTree>
    <p:extLst>
      <p:ext uri="{BB962C8B-B14F-4D97-AF65-F5344CB8AC3E}">
        <p14:creationId xmlns:p14="http://schemas.microsoft.com/office/powerpoint/2010/main" val="18218198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3824" y="103276"/>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FFFFFF"/>
                </a:solidFill>
              </a:rPr>
              <a:t>The POWER of the BRE Database</a:t>
            </a:r>
            <a:endParaRPr lang="en-US" sz="2800" b="1" dirty="0">
              <a:solidFill>
                <a:srgbClr val="FFFFFF"/>
              </a:solidFill>
            </a:endParaRPr>
          </a:p>
        </p:txBody>
      </p:sp>
      <p:pic>
        <p:nvPicPr>
          <p:cNvPr id="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37" y="120314"/>
            <a:ext cx="763587"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Content Placeholder 2"/>
          <p:cNvGraphicFramePr>
            <a:graphicFrameLocks noGrp="1"/>
          </p:cNvGraphicFramePr>
          <p:nvPr>
            <p:ph idx="1"/>
            <p:extLst>
              <p:ext uri="{D42A27DB-BD31-4B8C-83A1-F6EECF244321}">
                <p14:modId xmlns:p14="http://schemas.microsoft.com/office/powerpoint/2010/main" val="3672209742"/>
              </p:ext>
            </p:extLst>
          </p:nvPr>
        </p:nvGraphicFramePr>
        <p:xfrm>
          <a:off x="-1" y="1017641"/>
          <a:ext cx="9144000" cy="5876814"/>
        </p:xfrm>
        <a:graphic>
          <a:graphicData uri="http://schemas.openxmlformats.org/drawingml/2006/table">
            <a:tbl>
              <a:tblPr firstRow="1" bandRow="1">
                <a:tableStyleId>{5C22544A-7EE6-4342-B048-85BDC9FD1C3A}</a:tableStyleId>
              </a:tblPr>
              <a:tblGrid>
                <a:gridCol w="1829885">
                  <a:extLst>
                    <a:ext uri="{9D8B030D-6E8A-4147-A177-3AD203B41FA5}">
                      <a16:colId xmlns:a16="http://schemas.microsoft.com/office/drawing/2014/main" val="20000"/>
                    </a:ext>
                  </a:extLst>
                </a:gridCol>
                <a:gridCol w="1299325">
                  <a:extLst>
                    <a:ext uri="{9D8B030D-6E8A-4147-A177-3AD203B41FA5}">
                      <a16:colId xmlns:a16="http://schemas.microsoft.com/office/drawing/2014/main" val="20001"/>
                    </a:ext>
                  </a:extLst>
                </a:gridCol>
                <a:gridCol w="838107">
                  <a:extLst>
                    <a:ext uri="{9D8B030D-6E8A-4147-A177-3AD203B41FA5}">
                      <a16:colId xmlns:a16="http://schemas.microsoft.com/office/drawing/2014/main" val="20002"/>
                    </a:ext>
                  </a:extLst>
                </a:gridCol>
                <a:gridCol w="1047136">
                  <a:extLst>
                    <a:ext uri="{9D8B030D-6E8A-4147-A177-3AD203B41FA5}">
                      <a16:colId xmlns:a16="http://schemas.microsoft.com/office/drawing/2014/main" val="20003"/>
                    </a:ext>
                  </a:extLst>
                </a:gridCol>
                <a:gridCol w="707922">
                  <a:extLst>
                    <a:ext uri="{9D8B030D-6E8A-4147-A177-3AD203B41FA5}">
                      <a16:colId xmlns:a16="http://schemas.microsoft.com/office/drawing/2014/main" val="20004"/>
                    </a:ext>
                  </a:extLst>
                </a:gridCol>
                <a:gridCol w="3421625">
                  <a:extLst>
                    <a:ext uri="{9D8B030D-6E8A-4147-A177-3AD203B41FA5}">
                      <a16:colId xmlns:a16="http://schemas.microsoft.com/office/drawing/2014/main" val="20005"/>
                    </a:ext>
                  </a:extLst>
                </a:gridCol>
              </a:tblGrid>
              <a:tr h="771352">
                <a:tc>
                  <a:txBody>
                    <a:bodyPr/>
                    <a:lstStyle/>
                    <a:p>
                      <a:pPr algn="l"/>
                      <a:r>
                        <a:rPr lang="en-US" sz="1400" dirty="0" smtClean="0"/>
                        <a:t>Community / Corridor</a:t>
                      </a:r>
                      <a:endParaRPr lang="en-US" sz="1400" dirty="0"/>
                    </a:p>
                  </a:txBody>
                  <a:tcPr anchor="ctr"/>
                </a:tc>
                <a:tc>
                  <a:txBody>
                    <a:bodyPr/>
                    <a:lstStyle/>
                    <a:p>
                      <a:pPr algn="l"/>
                      <a:r>
                        <a:rPr lang="en-US" sz="1400" dirty="0" smtClean="0"/>
                        <a:t>Total Respondents</a:t>
                      </a:r>
                      <a:endParaRPr lang="en-US" sz="1400" dirty="0"/>
                    </a:p>
                  </a:txBody>
                  <a:tcPr anchor="ctr"/>
                </a:tc>
                <a:tc>
                  <a:txBody>
                    <a:bodyPr/>
                    <a:lstStyle/>
                    <a:p>
                      <a:pPr algn="l"/>
                      <a:r>
                        <a:rPr lang="en-US" sz="1400" dirty="0" smtClean="0"/>
                        <a:t>Plans to Expand (3yrs)</a:t>
                      </a:r>
                      <a:endParaRPr lang="en-US" sz="1400" dirty="0"/>
                    </a:p>
                  </a:txBody>
                  <a:tcPr anchor="ctr"/>
                </a:tc>
                <a:tc>
                  <a:txBody>
                    <a:bodyPr/>
                    <a:lstStyle/>
                    <a:p>
                      <a:pPr algn="l"/>
                      <a:r>
                        <a:rPr lang="en-US" sz="1400" dirty="0" smtClean="0"/>
                        <a:t>Land</a:t>
                      </a:r>
                      <a:r>
                        <a:rPr lang="en-US" sz="1400" baseline="0" dirty="0" smtClean="0"/>
                        <a:t> Constraints</a:t>
                      </a:r>
                      <a:endParaRPr lang="en-US" sz="1400" dirty="0"/>
                    </a:p>
                  </a:txBody>
                  <a:tcPr anchor="ctr"/>
                </a:tc>
                <a:tc>
                  <a:txBody>
                    <a:bodyPr/>
                    <a:lstStyle/>
                    <a:p>
                      <a:pPr algn="ctr"/>
                      <a:r>
                        <a:rPr lang="en-US" sz="1400" dirty="0" smtClean="0"/>
                        <a:t>%</a:t>
                      </a:r>
                      <a:endParaRPr lang="en-US" sz="1400" dirty="0"/>
                    </a:p>
                  </a:txBody>
                  <a:tcPr anchor="ctr"/>
                </a:tc>
                <a:tc>
                  <a:txBody>
                    <a:bodyPr/>
                    <a:lstStyle/>
                    <a:p>
                      <a:pPr algn="l"/>
                      <a:r>
                        <a:rPr lang="en-US" sz="1400" dirty="0" smtClean="0"/>
                        <a:t>Primary Sectors Constrained</a:t>
                      </a:r>
                      <a:endParaRPr lang="en-US" sz="1400" dirty="0"/>
                    </a:p>
                  </a:txBody>
                  <a:tcPr anchor="ctr"/>
                </a:tc>
                <a:extLst>
                  <a:ext uri="{0D108BD9-81ED-4DB2-BD59-A6C34878D82A}">
                    <a16:rowId xmlns:a16="http://schemas.microsoft.com/office/drawing/2014/main" val="10000"/>
                  </a:ext>
                </a:extLst>
              </a:tr>
              <a:tr h="482095">
                <a:tc>
                  <a:txBody>
                    <a:bodyPr/>
                    <a:lstStyle/>
                    <a:p>
                      <a:pPr algn="l"/>
                      <a:r>
                        <a:rPr lang="en-US" sz="1400" dirty="0" smtClean="0"/>
                        <a:t>Elk</a:t>
                      </a:r>
                      <a:r>
                        <a:rPr lang="en-US" sz="1400" baseline="0" dirty="0" smtClean="0"/>
                        <a:t> Valley</a:t>
                      </a:r>
                      <a:endParaRPr lang="en-US" sz="1400" dirty="0"/>
                    </a:p>
                  </a:txBody>
                  <a:tcPr anchor="ctr"/>
                </a:tc>
                <a:tc>
                  <a:txBody>
                    <a:bodyPr/>
                    <a:lstStyle/>
                    <a:p>
                      <a:pPr algn="ctr"/>
                      <a:r>
                        <a:rPr lang="en-US" sz="1400" dirty="0" smtClean="0"/>
                        <a:t>49</a:t>
                      </a:r>
                      <a:endParaRPr lang="en-US" sz="1400" dirty="0"/>
                    </a:p>
                  </a:txBody>
                  <a:tcPr anchor="ctr"/>
                </a:tc>
                <a:tc>
                  <a:txBody>
                    <a:bodyPr/>
                    <a:lstStyle/>
                    <a:p>
                      <a:pPr algn="ctr"/>
                      <a:r>
                        <a:rPr lang="en-US" sz="1400" dirty="0" smtClean="0"/>
                        <a:t>25</a:t>
                      </a:r>
                      <a:endParaRPr lang="en-US" sz="1400" dirty="0"/>
                    </a:p>
                  </a:txBody>
                  <a:tcPr anchor="ctr"/>
                </a:tc>
                <a:tc>
                  <a:txBody>
                    <a:bodyPr/>
                    <a:lstStyle/>
                    <a:p>
                      <a:pPr algn="ctr"/>
                      <a:r>
                        <a:rPr lang="en-US" sz="1400" dirty="0" smtClean="0"/>
                        <a:t>13</a:t>
                      </a:r>
                      <a:endParaRPr lang="en-US" sz="1400" dirty="0"/>
                    </a:p>
                  </a:txBody>
                  <a:tcPr anchor="ctr"/>
                </a:tc>
                <a:tc>
                  <a:txBody>
                    <a:bodyPr/>
                    <a:lstStyle/>
                    <a:p>
                      <a:pPr algn="ctr"/>
                      <a:r>
                        <a:rPr lang="en-US" sz="1400" dirty="0" smtClean="0"/>
                        <a:t>52%</a:t>
                      </a:r>
                      <a:endParaRPr lang="en-US" sz="1400" dirty="0"/>
                    </a:p>
                  </a:txBody>
                  <a:tcPr anchor="ctr"/>
                </a:tc>
                <a:tc>
                  <a:txBody>
                    <a:bodyPr/>
                    <a:lstStyle/>
                    <a:p>
                      <a:pPr algn="l"/>
                      <a:r>
                        <a:rPr lang="en-US" sz="1400" dirty="0" smtClean="0"/>
                        <a:t>manufacturing (3), construction (2), Other services (2)</a:t>
                      </a:r>
                      <a:endParaRPr lang="en-US" sz="1400" dirty="0"/>
                    </a:p>
                  </a:txBody>
                  <a:tcPr anchor="ctr"/>
                </a:tc>
                <a:extLst>
                  <a:ext uri="{0D108BD9-81ED-4DB2-BD59-A6C34878D82A}">
                    <a16:rowId xmlns:a16="http://schemas.microsoft.com/office/drawing/2014/main" val="10001"/>
                  </a:ext>
                </a:extLst>
              </a:tr>
              <a:tr h="546374">
                <a:tc>
                  <a:txBody>
                    <a:bodyPr/>
                    <a:lstStyle/>
                    <a:p>
                      <a:pPr algn="l"/>
                      <a:r>
                        <a:rPr lang="en-US" sz="1400" dirty="0" smtClean="0"/>
                        <a:t>Creston/ </a:t>
                      </a:r>
                      <a:r>
                        <a:rPr lang="en-US" sz="1400" dirty="0" err="1" smtClean="0"/>
                        <a:t>Cranbrook</a:t>
                      </a:r>
                      <a:r>
                        <a:rPr lang="en-US" sz="1400" dirty="0" smtClean="0"/>
                        <a:t>/Kimberley</a:t>
                      </a:r>
                      <a:endParaRPr lang="en-US" sz="1400" dirty="0"/>
                    </a:p>
                  </a:txBody>
                  <a:tcPr anchor="ctr"/>
                </a:tc>
                <a:tc>
                  <a:txBody>
                    <a:bodyPr/>
                    <a:lstStyle/>
                    <a:p>
                      <a:pPr algn="ctr"/>
                      <a:r>
                        <a:rPr lang="en-US" sz="1400" dirty="0" smtClean="0"/>
                        <a:t>101</a:t>
                      </a:r>
                      <a:endParaRPr lang="en-US" sz="1400" dirty="0"/>
                    </a:p>
                  </a:txBody>
                  <a:tcPr anchor="ctr"/>
                </a:tc>
                <a:tc>
                  <a:txBody>
                    <a:bodyPr/>
                    <a:lstStyle/>
                    <a:p>
                      <a:pPr algn="ctr"/>
                      <a:r>
                        <a:rPr lang="en-US" sz="1400" dirty="0" smtClean="0"/>
                        <a:t>60</a:t>
                      </a:r>
                      <a:endParaRPr lang="en-US" sz="1400" dirty="0"/>
                    </a:p>
                  </a:txBody>
                  <a:tcPr anchor="ctr"/>
                </a:tc>
                <a:tc>
                  <a:txBody>
                    <a:bodyPr/>
                    <a:lstStyle/>
                    <a:p>
                      <a:pPr algn="ctr"/>
                      <a:r>
                        <a:rPr lang="en-US" sz="1400" dirty="0" smtClean="0"/>
                        <a:t>14</a:t>
                      </a:r>
                      <a:endParaRPr lang="en-US" sz="1400" dirty="0"/>
                    </a:p>
                  </a:txBody>
                  <a:tcPr anchor="ctr"/>
                </a:tc>
                <a:tc>
                  <a:txBody>
                    <a:bodyPr/>
                    <a:lstStyle/>
                    <a:p>
                      <a:pPr algn="ctr"/>
                      <a:r>
                        <a:rPr lang="en-US" sz="1400" dirty="0" smtClean="0"/>
                        <a:t>23%</a:t>
                      </a:r>
                      <a:endParaRPr lang="en-US" sz="1400" dirty="0"/>
                    </a:p>
                  </a:txBody>
                  <a:tcPr anchor="ctr"/>
                </a:tc>
                <a:tc>
                  <a:txBody>
                    <a:bodyPr/>
                    <a:lstStyle/>
                    <a:p>
                      <a:pPr algn="l"/>
                      <a:r>
                        <a:rPr lang="en-US" sz="1400" dirty="0" smtClean="0"/>
                        <a:t>professional services (6), retail trade (3)</a:t>
                      </a:r>
                      <a:endParaRPr lang="en-US" sz="1400" dirty="0"/>
                    </a:p>
                  </a:txBody>
                  <a:tcPr anchor="ctr"/>
                </a:tc>
                <a:extLst>
                  <a:ext uri="{0D108BD9-81ED-4DB2-BD59-A6C34878D82A}">
                    <a16:rowId xmlns:a16="http://schemas.microsoft.com/office/drawing/2014/main" val="10002"/>
                  </a:ext>
                </a:extLst>
              </a:tr>
              <a:tr h="413676">
                <a:tc>
                  <a:txBody>
                    <a:bodyPr/>
                    <a:lstStyle/>
                    <a:p>
                      <a:pPr algn="l"/>
                      <a:r>
                        <a:rPr lang="en-US" sz="1400" dirty="0" smtClean="0"/>
                        <a:t>Columbia </a:t>
                      </a:r>
                      <a:r>
                        <a:rPr lang="en-US" sz="1400" baseline="0" dirty="0" smtClean="0"/>
                        <a:t> Valley</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a:p>
                  </a:txBody>
                  <a:tcPr anchor="ctr"/>
                </a:tc>
                <a:tc>
                  <a:txBody>
                    <a:bodyPr/>
                    <a:lstStyle/>
                    <a:p>
                      <a:pPr algn="l"/>
                      <a:endParaRPr lang="en-US" sz="1400" dirty="0"/>
                    </a:p>
                  </a:txBody>
                  <a:tcPr anchor="ctr"/>
                </a:tc>
                <a:extLst>
                  <a:ext uri="{0D108BD9-81ED-4DB2-BD59-A6C34878D82A}">
                    <a16:rowId xmlns:a16="http://schemas.microsoft.com/office/drawing/2014/main" val="10003"/>
                  </a:ext>
                </a:extLst>
              </a:tr>
              <a:tr h="470707">
                <a:tc>
                  <a:txBody>
                    <a:bodyPr/>
                    <a:lstStyle/>
                    <a:p>
                      <a:pPr algn="l"/>
                      <a:r>
                        <a:rPr lang="en-US" sz="1400" dirty="0" smtClean="0"/>
                        <a:t>Golden</a:t>
                      </a:r>
                      <a:endParaRPr lang="en-US" sz="1400" dirty="0"/>
                    </a:p>
                  </a:txBody>
                  <a:tcPr anchor="ctr"/>
                </a:tc>
                <a:tc>
                  <a:txBody>
                    <a:bodyPr/>
                    <a:lstStyle/>
                    <a:p>
                      <a:pPr algn="ctr"/>
                      <a:r>
                        <a:rPr lang="en-US" sz="1400" dirty="0" smtClean="0"/>
                        <a:t>108</a:t>
                      </a:r>
                      <a:endParaRPr lang="en-US" sz="1400" dirty="0"/>
                    </a:p>
                  </a:txBody>
                  <a:tcPr anchor="ctr"/>
                </a:tc>
                <a:tc>
                  <a:txBody>
                    <a:bodyPr/>
                    <a:lstStyle/>
                    <a:p>
                      <a:pPr algn="ctr"/>
                      <a:r>
                        <a:rPr lang="en-US" sz="1400" dirty="0" smtClean="0"/>
                        <a:t>54</a:t>
                      </a:r>
                      <a:endParaRPr lang="en-US" sz="1400" dirty="0"/>
                    </a:p>
                  </a:txBody>
                  <a:tcPr anchor="ctr"/>
                </a:tc>
                <a:tc>
                  <a:txBody>
                    <a:bodyPr/>
                    <a:lstStyle/>
                    <a:p>
                      <a:pPr algn="ctr"/>
                      <a:r>
                        <a:rPr lang="en-US" sz="1400" dirty="0" smtClean="0"/>
                        <a:t>16</a:t>
                      </a:r>
                      <a:endParaRPr lang="en-US" sz="1400" dirty="0"/>
                    </a:p>
                  </a:txBody>
                  <a:tcPr anchor="ctr"/>
                </a:tc>
                <a:tc>
                  <a:txBody>
                    <a:bodyPr/>
                    <a:lstStyle/>
                    <a:p>
                      <a:pPr algn="ctr"/>
                      <a:r>
                        <a:rPr lang="en-US" sz="1400" dirty="0" smtClean="0"/>
                        <a:t>30%</a:t>
                      </a:r>
                      <a:endParaRPr lang="en-US" sz="1400" dirty="0"/>
                    </a:p>
                  </a:txBody>
                  <a:tcPr anchor="ctr"/>
                </a:tc>
                <a:tc>
                  <a:txBody>
                    <a:bodyPr/>
                    <a:lstStyle/>
                    <a:p>
                      <a:pPr algn="l"/>
                      <a:r>
                        <a:rPr lang="en-US" sz="1400" dirty="0" smtClean="0"/>
                        <a:t>accommodation &amp; food services</a:t>
                      </a:r>
                      <a:r>
                        <a:rPr lang="en-US" sz="1400" baseline="0" dirty="0" smtClean="0"/>
                        <a:t> (3), retail trade (3), transportation &amp; warehousing (2), construction (2)</a:t>
                      </a:r>
                      <a:endParaRPr lang="en-US" sz="1400" dirty="0"/>
                    </a:p>
                  </a:txBody>
                  <a:tcPr anchor="ctr"/>
                </a:tc>
                <a:extLst>
                  <a:ext uri="{0D108BD9-81ED-4DB2-BD59-A6C34878D82A}">
                    <a16:rowId xmlns:a16="http://schemas.microsoft.com/office/drawing/2014/main" val="10004"/>
                  </a:ext>
                </a:extLst>
              </a:tr>
              <a:tr h="413676">
                <a:tc>
                  <a:txBody>
                    <a:bodyPr/>
                    <a:lstStyle/>
                    <a:p>
                      <a:pPr algn="l"/>
                      <a:r>
                        <a:rPr lang="en-US" sz="1400" dirty="0" err="1" smtClean="0"/>
                        <a:t>Revelstoke</a:t>
                      </a:r>
                      <a:endParaRPr lang="en-US" sz="1400" dirty="0"/>
                    </a:p>
                  </a:txBody>
                  <a:tcPr anchor="ctr"/>
                </a:tc>
                <a:tc>
                  <a:txBody>
                    <a:bodyPr/>
                    <a:lstStyle/>
                    <a:p>
                      <a:pPr algn="ctr"/>
                      <a:endParaRPr lang="en-US" sz="1400" dirty="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l"/>
                      <a:endParaRPr lang="en-US" sz="1400" dirty="0"/>
                    </a:p>
                  </a:txBody>
                  <a:tcPr anchor="ctr"/>
                </a:tc>
                <a:extLst>
                  <a:ext uri="{0D108BD9-81ED-4DB2-BD59-A6C34878D82A}">
                    <a16:rowId xmlns:a16="http://schemas.microsoft.com/office/drawing/2014/main" val="10005"/>
                  </a:ext>
                </a:extLst>
              </a:tr>
              <a:tr h="413676">
                <a:tc>
                  <a:txBody>
                    <a:bodyPr/>
                    <a:lstStyle/>
                    <a:p>
                      <a:pPr algn="l"/>
                      <a:r>
                        <a:rPr lang="en-US" sz="1400" dirty="0" err="1" smtClean="0"/>
                        <a:t>Nakusp</a:t>
                      </a:r>
                      <a:endParaRPr lang="en-US" sz="1400" dirty="0"/>
                    </a:p>
                  </a:txBody>
                  <a:tcPr anchor="ctr"/>
                </a:tc>
                <a:tc>
                  <a:txBody>
                    <a:bodyPr/>
                    <a:lstStyle/>
                    <a:p>
                      <a:pPr algn="ctr"/>
                      <a:r>
                        <a:rPr lang="en-US" sz="1400" dirty="0" smtClean="0"/>
                        <a:t>46</a:t>
                      </a:r>
                    </a:p>
                  </a:txBody>
                  <a:tcPr anchor="ctr"/>
                </a:tc>
                <a:tc>
                  <a:txBody>
                    <a:bodyPr/>
                    <a:lstStyle/>
                    <a:p>
                      <a:pPr algn="ctr"/>
                      <a:r>
                        <a:rPr lang="en-US" sz="1400" dirty="0" smtClean="0"/>
                        <a:t>17</a:t>
                      </a:r>
                      <a:endParaRPr lang="en-US" sz="1400" dirty="0"/>
                    </a:p>
                  </a:txBody>
                  <a:tcPr anchor="ctr"/>
                </a:tc>
                <a:tc>
                  <a:txBody>
                    <a:bodyPr/>
                    <a:lstStyle/>
                    <a:p>
                      <a:pPr algn="ctr"/>
                      <a:r>
                        <a:rPr lang="en-US" sz="1400" dirty="0" smtClean="0"/>
                        <a:t>12</a:t>
                      </a:r>
                      <a:endParaRPr lang="en-US" sz="1400" dirty="0"/>
                    </a:p>
                  </a:txBody>
                  <a:tcPr anchor="ctr"/>
                </a:tc>
                <a:tc>
                  <a:txBody>
                    <a:bodyPr/>
                    <a:lstStyle/>
                    <a:p>
                      <a:pPr algn="ctr"/>
                      <a:r>
                        <a:rPr lang="en-US" sz="1400" dirty="0" smtClean="0"/>
                        <a:t>71%</a:t>
                      </a:r>
                      <a:endParaRPr lang="en-US" sz="1400" dirty="0"/>
                    </a:p>
                  </a:txBody>
                  <a:tcPr anchor="ctr"/>
                </a:tc>
                <a:tc>
                  <a:txBody>
                    <a:bodyPr/>
                    <a:lstStyle/>
                    <a:p>
                      <a:pPr algn="l"/>
                      <a:r>
                        <a:rPr lang="en-US" sz="1400" dirty="0" smtClean="0"/>
                        <a:t>retail trade (3), agriculture (3)</a:t>
                      </a:r>
                      <a:endParaRPr lang="en-US" sz="1400" dirty="0"/>
                    </a:p>
                  </a:txBody>
                  <a:tcPr anchor="ctr"/>
                </a:tc>
                <a:extLst>
                  <a:ext uri="{0D108BD9-81ED-4DB2-BD59-A6C34878D82A}">
                    <a16:rowId xmlns:a16="http://schemas.microsoft.com/office/drawing/2014/main" val="10006"/>
                  </a:ext>
                </a:extLst>
              </a:tr>
              <a:tr h="413676">
                <a:tc>
                  <a:txBody>
                    <a:bodyPr/>
                    <a:lstStyle/>
                    <a:p>
                      <a:pPr algn="l"/>
                      <a:r>
                        <a:rPr lang="en-US" sz="1400" dirty="0" smtClean="0"/>
                        <a:t>Slocan Valley</a:t>
                      </a:r>
                      <a:endParaRPr lang="en-US" sz="1400" dirty="0"/>
                    </a:p>
                  </a:txBody>
                  <a:tcPr anchor="ctr"/>
                </a:tc>
                <a:tc>
                  <a:txBody>
                    <a:bodyPr/>
                    <a:lstStyle/>
                    <a:p>
                      <a:pPr algn="ctr"/>
                      <a:r>
                        <a:rPr lang="en-US" sz="1400" dirty="0" smtClean="0"/>
                        <a:t>80</a:t>
                      </a:r>
                      <a:endParaRPr lang="en-US" sz="1400" dirty="0"/>
                    </a:p>
                  </a:txBody>
                  <a:tcPr anchor="ctr"/>
                </a:tc>
                <a:tc>
                  <a:txBody>
                    <a:bodyPr/>
                    <a:lstStyle/>
                    <a:p>
                      <a:pPr algn="ctr"/>
                      <a:r>
                        <a:rPr lang="en-US" sz="1400" dirty="0" smtClean="0"/>
                        <a:t>35</a:t>
                      </a:r>
                      <a:endParaRPr lang="en-US" sz="1400" dirty="0"/>
                    </a:p>
                  </a:txBody>
                  <a:tcPr anchor="ctr"/>
                </a:tc>
                <a:tc>
                  <a:txBody>
                    <a:bodyPr/>
                    <a:lstStyle/>
                    <a:p>
                      <a:pPr algn="ctr"/>
                      <a:r>
                        <a:rPr lang="en-US" sz="1400" dirty="0" smtClean="0"/>
                        <a:t>8</a:t>
                      </a:r>
                      <a:endParaRPr lang="en-US" sz="1400" dirty="0"/>
                    </a:p>
                  </a:txBody>
                  <a:tcPr anchor="ctr"/>
                </a:tc>
                <a:tc>
                  <a:txBody>
                    <a:bodyPr/>
                    <a:lstStyle/>
                    <a:p>
                      <a:pPr algn="ctr"/>
                      <a:r>
                        <a:rPr lang="en-US" sz="1400" dirty="0" smtClean="0"/>
                        <a:t>23%</a:t>
                      </a:r>
                      <a:endParaRPr lang="en-US" sz="1400" dirty="0"/>
                    </a:p>
                  </a:txBody>
                  <a:tcPr anchor="ctr"/>
                </a:tc>
                <a:tc>
                  <a:txBody>
                    <a:bodyPr/>
                    <a:lstStyle/>
                    <a:p>
                      <a:pPr algn="l"/>
                      <a:r>
                        <a:rPr lang="en-US" sz="1400" dirty="0" smtClean="0"/>
                        <a:t>retail trade (4)</a:t>
                      </a:r>
                      <a:r>
                        <a:rPr lang="en-US" sz="1400" baseline="0" dirty="0" smtClean="0"/>
                        <a:t> </a:t>
                      </a:r>
                      <a:endParaRPr lang="en-US" sz="1400" dirty="0"/>
                    </a:p>
                  </a:txBody>
                  <a:tcPr anchor="ctr"/>
                </a:tc>
                <a:extLst>
                  <a:ext uri="{0D108BD9-81ED-4DB2-BD59-A6C34878D82A}">
                    <a16:rowId xmlns:a16="http://schemas.microsoft.com/office/drawing/2014/main" val="10007"/>
                  </a:ext>
                </a:extLst>
              </a:tr>
              <a:tr h="413676">
                <a:tc>
                  <a:txBody>
                    <a:bodyPr/>
                    <a:lstStyle/>
                    <a:p>
                      <a:pPr algn="l"/>
                      <a:r>
                        <a:rPr lang="en-US" sz="1400" dirty="0" smtClean="0"/>
                        <a:t>Nelson</a:t>
                      </a:r>
                      <a:endParaRPr lang="en-US" sz="1400" dirty="0"/>
                    </a:p>
                  </a:txBody>
                  <a:tcPr anchor="ctr"/>
                </a:tc>
                <a:tc>
                  <a:txBody>
                    <a:bodyPr/>
                    <a:lstStyle/>
                    <a:p>
                      <a:pPr algn="ctr"/>
                      <a:r>
                        <a:rPr lang="en-US" sz="1400" dirty="0" smtClean="0"/>
                        <a:t>30</a:t>
                      </a:r>
                      <a:endParaRPr lang="en-US" sz="1400" dirty="0"/>
                    </a:p>
                  </a:txBody>
                  <a:tcPr anchor="ctr"/>
                </a:tc>
                <a:tc>
                  <a:txBody>
                    <a:bodyPr/>
                    <a:lstStyle/>
                    <a:p>
                      <a:pPr algn="ctr"/>
                      <a:r>
                        <a:rPr lang="en-US" sz="1400" dirty="0" smtClean="0"/>
                        <a:t>9</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22%</a:t>
                      </a:r>
                      <a:endParaRPr lang="en-US" sz="1400" dirty="0"/>
                    </a:p>
                  </a:txBody>
                  <a:tcPr anchor="ctr"/>
                </a:tc>
                <a:tc>
                  <a:txBody>
                    <a:bodyPr/>
                    <a:lstStyle/>
                    <a:p>
                      <a:pPr algn="l"/>
                      <a:r>
                        <a:rPr lang="en-US" sz="1400" dirty="0" smtClean="0"/>
                        <a:t>professional</a:t>
                      </a:r>
                      <a:r>
                        <a:rPr lang="en-US" sz="1400" baseline="0" dirty="0" smtClean="0"/>
                        <a:t> services (1), manufacturing (1)</a:t>
                      </a:r>
                      <a:endParaRPr lang="en-US" sz="1400" dirty="0"/>
                    </a:p>
                  </a:txBody>
                  <a:tcPr anchor="ctr"/>
                </a:tc>
                <a:extLst>
                  <a:ext uri="{0D108BD9-81ED-4DB2-BD59-A6C34878D82A}">
                    <a16:rowId xmlns:a16="http://schemas.microsoft.com/office/drawing/2014/main" val="10008"/>
                  </a:ext>
                </a:extLst>
              </a:tr>
              <a:tr h="413676">
                <a:tc>
                  <a:txBody>
                    <a:bodyPr/>
                    <a:lstStyle/>
                    <a:p>
                      <a:pPr algn="l"/>
                      <a:r>
                        <a:rPr lang="en-US" sz="1400" dirty="0" err="1" smtClean="0"/>
                        <a:t>Castlegar</a:t>
                      </a:r>
                      <a:endParaRPr lang="en-US" sz="1400" dirty="0"/>
                    </a:p>
                  </a:txBody>
                  <a:tcPr anchor="ctr"/>
                </a:tc>
                <a:tc>
                  <a:txBody>
                    <a:bodyPr/>
                    <a:lstStyle/>
                    <a:p>
                      <a:pPr algn="ctr"/>
                      <a:endParaRPr lang="en-US" sz="1400" dirty="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l"/>
                      <a:endParaRPr lang="en-US" sz="1400" dirty="0"/>
                    </a:p>
                  </a:txBody>
                  <a:tcPr anchor="ctr"/>
                </a:tc>
                <a:extLst>
                  <a:ext uri="{0D108BD9-81ED-4DB2-BD59-A6C34878D82A}">
                    <a16:rowId xmlns:a16="http://schemas.microsoft.com/office/drawing/2014/main" val="10009"/>
                  </a:ext>
                </a:extLst>
              </a:tr>
              <a:tr h="413676">
                <a:tc>
                  <a:txBody>
                    <a:bodyPr/>
                    <a:lstStyle/>
                    <a:p>
                      <a:pPr algn="l"/>
                      <a:r>
                        <a:rPr lang="en-US" sz="1400" dirty="0" smtClean="0"/>
                        <a:t>Lower Columbia</a:t>
                      </a:r>
                      <a:endParaRPr lang="en-US" sz="1400" dirty="0"/>
                    </a:p>
                  </a:txBody>
                  <a:tcPr anchor="ctr"/>
                </a:tc>
                <a:tc>
                  <a:txBody>
                    <a:bodyPr/>
                    <a:lstStyle/>
                    <a:p>
                      <a:pPr algn="ctr"/>
                      <a:r>
                        <a:rPr lang="en-US" sz="1400" dirty="0" smtClean="0"/>
                        <a:t>150</a:t>
                      </a:r>
                      <a:endParaRPr lang="en-US" sz="1400" dirty="0"/>
                    </a:p>
                  </a:txBody>
                  <a:tcPr anchor="ctr"/>
                </a:tc>
                <a:tc>
                  <a:txBody>
                    <a:bodyPr/>
                    <a:lstStyle/>
                    <a:p>
                      <a:pPr algn="ctr"/>
                      <a:r>
                        <a:rPr lang="en-US" sz="1400" dirty="0" smtClean="0"/>
                        <a:t>52</a:t>
                      </a:r>
                      <a:endParaRPr lang="en-US" sz="1400" dirty="0"/>
                    </a:p>
                  </a:txBody>
                  <a:tcPr anchor="ctr"/>
                </a:tc>
                <a:tc>
                  <a:txBody>
                    <a:bodyPr/>
                    <a:lstStyle/>
                    <a:p>
                      <a:pPr algn="ctr"/>
                      <a:r>
                        <a:rPr lang="en-US" sz="1400" dirty="0" smtClean="0"/>
                        <a:t>8</a:t>
                      </a:r>
                      <a:endParaRPr lang="en-US" sz="1400" dirty="0"/>
                    </a:p>
                  </a:txBody>
                  <a:tcPr anchor="ctr"/>
                </a:tc>
                <a:tc>
                  <a:txBody>
                    <a:bodyPr/>
                    <a:lstStyle/>
                    <a:p>
                      <a:pPr algn="ctr"/>
                      <a:r>
                        <a:rPr lang="en-US" sz="1400" dirty="0" smtClean="0"/>
                        <a:t>15%</a:t>
                      </a:r>
                      <a:endParaRPr lang="en-US" sz="1400" dirty="0"/>
                    </a:p>
                  </a:txBody>
                  <a:tcPr anchor="ctr"/>
                </a:tc>
                <a:tc>
                  <a:txBody>
                    <a:bodyPr/>
                    <a:lstStyle/>
                    <a:p>
                      <a:pPr algn="l"/>
                      <a:r>
                        <a:rPr lang="en-US" sz="1400" dirty="0" smtClean="0"/>
                        <a:t>retail</a:t>
                      </a:r>
                      <a:r>
                        <a:rPr lang="en-US" sz="1400" baseline="0" dirty="0" smtClean="0"/>
                        <a:t> trade (3)</a:t>
                      </a:r>
                      <a:endParaRPr lang="en-US" sz="1400" dirty="0"/>
                    </a:p>
                  </a:txBody>
                  <a:tcPr anchor="ctr"/>
                </a:tc>
                <a:extLst>
                  <a:ext uri="{0D108BD9-81ED-4DB2-BD59-A6C34878D82A}">
                    <a16:rowId xmlns:a16="http://schemas.microsoft.com/office/drawing/2014/main" val="10010"/>
                  </a:ext>
                </a:extLst>
              </a:tr>
              <a:tr h="413676">
                <a:tc>
                  <a:txBody>
                    <a:bodyPr/>
                    <a:lstStyle/>
                    <a:p>
                      <a:pPr algn="l"/>
                      <a:r>
                        <a:rPr lang="en-US" sz="1400" dirty="0" smtClean="0"/>
                        <a:t>Boundary</a:t>
                      </a:r>
                      <a:endParaRPr lang="en-US" sz="1400" dirty="0"/>
                    </a:p>
                  </a:txBody>
                  <a:tcPr anchor="ctr"/>
                </a:tc>
                <a:tc>
                  <a:txBody>
                    <a:bodyPr/>
                    <a:lstStyle/>
                    <a:p>
                      <a:pPr algn="ctr"/>
                      <a:r>
                        <a:rPr lang="en-US" sz="1400" dirty="0" smtClean="0"/>
                        <a:t>59</a:t>
                      </a:r>
                      <a:endParaRPr lang="en-US" sz="1400" dirty="0"/>
                    </a:p>
                  </a:txBody>
                  <a:tcPr anchor="ctr"/>
                </a:tc>
                <a:tc>
                  <a:txBody>
                    <a:bodyPr/>
                    <a:lstStyle/>
                    <a:p>
                      <a:pPr algn="ctr"/>
                      <a:r>
                        <a:rPr lang="en-US" sz="1400" dirty="0" smtClean="0"/>
                        <a:t>26</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15%</a:t>
                      </a:r>
                      <a:endParaRPr lang="en-US" sz="1400" dirty="0"/>
                    </a:p>
                  </a:txBody>
                  <a:tcPr anchor="ctr"/>
                </a:tc>
                <a:tc>
                  <a:txBody>
                    <a:bodyPr/>
                    <a:lstStyle/>
                    <a:p>
                      <a:pPr algn="l"/>
                      <a:r>
                        <a:rPr lang="en-US" sz="1400" dirty="0" smtClean="0"/>
                        <a:t>Other services</a:t>
                      </a:r>
                      <a:r>
                        <a:rPr lang="en-US" sz="1400" baseline="0" dirty="0" smtClean="0"/>
                        <a:t> (i.e. repair, maintenance)</a:t>
                      </a:r>
                      <a:endParaRPr lang="en-US" sz="1400" dirty="0"/>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5140687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6579"/>
            <a:ext cx="8525435" cy="1143000"/>
          </a:xfrm>
        </p:spPr>
        <p:txBody>
          <a:bodyPr>
            <a:noAutofit/>
          </a:bodyPr>
          <a:lstStyle/>
          <a:p>
            <a:pPr algn="l"/>
            <a:r>
              <a:rPr lang="en-CA" sz="3600" b="1" dirty="0" smtClean="0">
                <a:solidFill>
                  <a:srgbClr val="7F7F7F"/>
                </a:solidFill>
              </a:rPr>
              <a:t>Digital Basin &amp; Employment Lands</a:t>
            </a:r>
            <a:endParaRPr lang="en-CA" sz="3600" b="1" dirty="0">
              <a:solidFill>
                <a:srgbClr val="7F7F7F"/>
              </a:solidFill>
            </a:endParaRPr>
          </a:p>
        </p:txBody>
      </p:sp>
      <p:sp>
        <p:nvSpPr>
          <p:cNvPr id="5" name="TextBox 4"/>
          <p:cNvSpPr txBox="1"/>
          <p:nvPr/>
        </p:nvSpPr>
        <p:spPr>
          <a:xfrm>
            <a:off x="4693023" y="1443674"/>
            <a:ext cx="4289612" cy="5355313"/>
          </a:xfrm>
          <a:prstGeom prst="rect">
            <a:avLst/>
          </a:prstGeom>
          <a:noFill/>
        </p:spPr>
        <p:txBody>
          <a:bodyPr wrap="square" rtlCol="0">
            <a:spAutoFit/>
          </a:bodyPr>
          <a:lstStyle/>
          <a:p>
            <a:pPr marL="285750" indent="-285750">
              <a:buFont typeface="Arial" panose="020B0604020202020204" pitchFamily="34" charset="0"/>
              <a:buChar char="•"/>
            </a:pPr>
            <a:r>
              <a:rPr lang="en-CA" dirty="0" smtClean="0"/>
              <a:t>Over 200 economic, social, cultural &amp; environmental data layers, charts, &amp; related analysis</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Creation of a seamless parcel fabric at a regional level with query functionality</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35+ partnerships  (local government, Community Futures, Chambers of Commerce, provincial government, First Nations, Columbia Basin Trust) </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Over 1500 hours on research and development</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10 </a:t>
            </a:r>
            <a:r>
              <a:rPr lang="en-CA" dirty="0"/>
              <a:t>faculty and students involved</a:t>
            </a:r>
          </a:p>
          <a:p>
            <a:pPr marL="742950" lvl="1" indent="-285750">
              <a:buFont typeface="Arial" panose="020B0604020202020204" pitchFamily="34" charset="0"/>
              <a:buChar char="•"/>
            </a:pPr>
            <a:r>
              <a:rPr lang="en-CA" dirty="0"/>
              <a:t>6</a:t>
            </a:r>
            <a:r>
              <a:rPr lang="en-CA" dirty="0" smtClean="0"/>
              <a:t> faculty</a:t>
            </a:r>
            <a:endParaRPr lang="en-CA" dirty="0"/>
          </a:p>
          <a:p>
            <a:pPr marL="742950" lvl="1" indent="-285750">
              <a:buFont typeface="Arial" panose="020B0604020202020204" pitchFamily="34" charset="0"/>
              <a:buChar char="•"/>
            </a:pPr>
            <a:r>
              <a:rPr lang="en-CA" dirty="0"/>
              <a:t>4 co-op </a:t>
            </a:r>
            <a:r>
              <a:rPr lang="en-CA" dirty="0" smtClean="0"/>
              <a:t>students</a:t>
            </a:r>
          </a:p>
          <a:p>
            <a:pPr lvl="1"/>
            <a:endParaRPr lang="en-CA" dirty="0" smtClean="0"/>
          </a:p>
        </p:txBody>
      </p:sp>
      <p:pic>
        <p:nvPicPr>
          <p:cNvPr id="7" name="Content Placeholder 6" descr="Unknown.png"/>
          <p:cNvPicPr>
            <a:picLocks noGrp="1" noChangeAspect="1"/>
          </p:cNvPicPr>
          <p:nvPr>
            <p:ph idx="1"/>
          </p:nvPr>
        </p:nvPicPr>
        <p:blipFill>
          <a:blip r:embed="rId3">
            <a:extLst>
              <a:ext uri="{28A0092B-C50C-407E-A947-70E740481C1C}">
                <a14:useLocalDpi xmlns:a14="http://schemas.microsoft.com/office/drawing/2010/main" val="0"/>
              </a:ext>
            </a:extLst>
          </a:blip>
          <a:srcRect t="10479" b="10479"/>
          <a:stretch>
            <a:fillRect/>
          </a:stretch>
        </p:blipFill>
        <p:spPr>
          <a:xfrm>
            <a:off x="320485" y="1443674"/>
            <a:ext cx="4372538" cy="2404728"/>
          </a:xfr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21225" y="3719981"/>
            <a:ext cx="3870154" cy="2667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105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7" y="698079"/>
            <a:ext cx="4368801" cy="1143000"/>
          </a:xfrm>
          <a:ln>
            <a:solidFill>
              <a:srgbClr val="BFBFBF"/>
            </a:solidFill>
          </a:ln>
        </p:spPr>
        <p:txBody>
          <a:bodyPr>
            <a:noAutofit/>
          </a:bodyPr>
          <a:lstStyle/>
          <a:p>
            <a:pPr algn="l"/>
            <a:r>
              <a:rPr lang="en-CA" sz="3600" b="1" dirty="0" smtClean="0">
                <a:solidFill>
                  <a:srgbClr val="7F7F7F"/>
                </a:solidFill>
              </a:rPr>
              <a:t>The Site Selector Tool</a:t>
            </a:r>
            <a:endParaRPr lang="en-CA" sz="3600" b="1" dirty="0">
              <a:solidFill>
                <a:srgbClr val="7F7F7F"/>
              </a:solidFil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5706913" y="0"/>
            <a:ext cx="3079115" cy="2449195"/>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0" y="2774949"/>
            <a:ext cx="8982634" cy="3634815"/>
          </a:xfrm>
          <a:prstGeom prst="rect">
            <a:avLst/>
          </a:prstGeom>
        </p:spPr>
      </p:pic>
    </p:spTree>
    <p:extLst>
      <p:ext uri="{BB962C8B-B14F-4D97-AF65-F5344CB8AC3E}">
        <p14:creationId xmlns:p14="http://schemas.microsoft.com/office/powerpoint/2010/main" val="1192860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2" y="0"/>
            <a:ext cx="3024095" cy="1143000"/>
          </a:xfrm>
          <a:ln>
            <a:solidFill>
              <a:srgbClr val="BFBFBF"/>
            </a:solidFill>
          </a:ln>
        </p:spPr>
        <p:txBody>
          <a:bodyPr>
            <a:noAutofit/>
          </a:bodyPr>
          <a:lstStyle/>
          <a:p>
            <a:pPr algn="l"/>
            <a:r>
              <a:rPr lang="en-CA" sz="3600" b="1" dirty="0" smtClean="0">
                <a:solidFill>
                  <a:srgbClr val="7F7F7F"/>
                </a:solidFill>
              </a:rPr>
              <a:t>Search Results</a:t>
            </a:r>
            <a:endParaRPr lang="en-CA" sz="3600" b="1" dirty="0">
              <a:solidFill>
                <a:srgbClr val="7F7F7F"/>
              </a:solidFill>
            </a:endParaRPr>
          </a:p>
        </p:txBody>
      </p:sp>
      <p:pic>
        <p:nvPicPr>
          <p:cNvPr id="5" name="Picture 2" descr="C:\Users\JButtle\Desktop\CBRDI\Projects\EP1 Employment Lands\Reports\Final Report March 2014\Suzanne Comments and Maps\SiteSelectorNelsonIndZoning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53" y="1167939"/>
            <a:ext cx="9030448" cy="528341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JButtle\AppData\Local\Temp\Zoning_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5" y="2292941"/>
            <a:ext cx="2108802" cy="154842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3471692" y="6451354"/>
            <a:ext cx="5672308" cy="369332"/>
          </a:xfrm>
          <a:prstGeom prst="rect">
            <a:avLst/>
          </a:prstGeom>
          <a:noFill/>
        </p:spPr>
        <p:txBody>
          <a:bodyPr wrap="square" rtlCol="0">
            <a:spAutoFit/>
          </a:bodyPr>
          <a:lstStyle/>
          <a:p>
            <a:r>
              <a:rPr lang="en-US" dirty="0" smtClean="0"/>
              <a:t>Parcels outlined in black meet the filtering criteria </a:t>
            </a:r>
            <a:endParaRPr lang="en-US" dirty="0"/>
          </a:p>
        </p:txBody>
      </p:sp>
      <p:sp>
        <p:nvSpPr>
          <p:cNvPr id="3" name="TextBox 2"/>
          <p:cNvSpPr txBox="1"/>
          <p:nvPr/>
        </p:nvSpPr>
        <p:spPr>
          <a:xfrm>
            <a:off x="3471692" y="14941"/>
            <a:ext cx="5522896" cy="1846659"/>
          </a:xfrm>
          <a:prstGeom prst="rect">
            <a:avLst/>
          </a:prstGeom>
          <a:noFill/>
        </p:spPr>
        <p:txBody>
          <a:bodyPr wrap="square" rtlCol="0">
            <a:spAutoFit/>
          </a:bodyPr>
          <a:lstStyle/>
          <a:p>
            <a:r>
              <a:rPr lang="en-US" sz="1200" dirty="0"/>
              <a:t>Nelson zoning only:</a:t>
            </a:r>
          </a:p>
          <a:p>
            <a:r>
              <a:rPr lang="en-US" sz="1200" dirty="0"/>
              <a:t>- Nelson and 10 Km surrounding.</a:t>
            </a:r>
          </a:p>
          <a:p>
            <a:r>
              <a:rPr lang="en-US" sz="1200" dirty="0"/>
              <a:t>- Industrial zoned (center of parcel is on zone)</a:t>
            </a:r>
          </a:p>
          <a:p>
            <a:r>
              <a:rPr lang="en-US" sz="1200" dirty="0"/>
              <a:t>- Min size 10 Ha</a:t>
            </a:r>
          </a:p>
          <a:p>
            <a:r>
              <a:rPr lang="en-US" sz="1200" dirty="0"/>
              <a:t>- Within 1Km from power</a:t>
            </a:r>
          </a:p>
          <a:p>
            <a:r>
              <a:rPr lang="en-US" sz="1200" dirty="0"/>
              <a:t>- Within 3 Km from </a:t>
            </a:r>
            <a:r>
              <a:rPr lang="en-US" sz="1200" dirty="0" smtClean="0"/>
              <a:t>Major </a:t>
            </a:r>
            <a:r>
              <a:rPr lang="en-US" sz="1200" dirty="0"/>
              <a:t>Hwy</a:t>
            </a:r>
          </a:p>
          <a:p>
            <a:r>
              <a:rPr lang="en-US" sz="1200" dirty="0"/>
              <a:t>- Within 1 Km from water service</a:t>
            </a:r>
          </a:p>
          <a:p>
            <a:r>
              <a:rPr lang="en-US" sz="1200" dirty="0"/>
              <a:t>- 30 % Area of parcel must be at or below 10% grade</a:t>
            </a:r>
          </a:p>
          <a:p>
            <a:endParaRPr lang="en-US" dirty="0"/>
          </a:p>
        </p:txBody>
      </p:sp>
    </p:spTree>
    <p:extLst>
      <p:ext uri="{BB962C8B-B14F-4D97-AF65-F5344CB8AC3E}">
        <p14:creationId xmlns:p14="http://schemas.microsoft.com/office/powerpoint/2010/main" val="22182637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49624" y="1220890"/>
            <a:ext cx="8664954" cy="5174457"/>
          </a:xfrm>
        </p:spPr>
        <p:txBody>
          <a:bodyPr rtlCol="0">
            <a:normAutofit fontScale="85000" lnSpcReduction="10000"/>
          </a:bodyPr>
          <a:lstStyle/>
          <a:p>
            <a:pPr>
              <a:buNone/>
            </a:pPr>
            <a:endParaRPr lang="en-US" sz="1400" b="1" dirty="0">
              <a:latin typeface="Arial" charset="0"/>
            </a:endParaRPr>
          </a:p>
          <a:p>
            <a:r>
              <a:rPr lang="en-US" sz="2400" dirty="0" smtClean="0">
                <a:latin typeface="Arial" charset="0"/>
              </a:rPr>
              <a:t>Bring partners in early, </a:t>
            </a:r>
            <a:r>
              <a:rPr lang="en-US" sz="2400" dirty="0">
                <a:latin typeface="Arial" charset="0"/>
              </a:rPr>
              <a:t> </a:t>
            </a:r>
            <a:r>
              <a:rPr lang="en-US" sz="2400" dirty="0" smtClean="0">
                <a:latin typeface="Arial" charset="0"/>
              </a:rPr>
              <a:t>                                                                                      utilize as advisors throughout</a:t>
            </a:r>
          </a:p>
          <a:p>
            <a:endParaRPr lang="en-US" sz="2400" dirty="0" smtClean="0">
              <a:latin typeface="Arial" charset="0"/>
            </a:endParaRPr>
          </a:p>
          <a:p>
            <a:r>
              <a:rPr lang="en-US" sz="2400" dirty="0" smtClean="0">
                <a:latin typeface="Arial" charset="0"/>
              </a:rPr>
              <a:t>Engage in honest, up front conversations to manage expectations</a:t>
            </a:r>
          </a:p>
          <a:p>
            <a:pPr marL="0" indent="0">
              <a:buNone/>
            </a:pPr>
            <a:endParaRPr lang="en-US" sz="2400" dirty="0" smtClean="0">
              <a:latin typeface="Arial" charset="0"/>
            </a:endParaRPr>
          </a:p>
          <a:p>
            <a:r>
              <a:rPr lang="en-US" sz="2400" dirty="0" smtClean="0">
                <a:latin typeface="Arial" charset="0"/>
              </a:rPr>
              <a:t>Build projects on identified needs and existing college capacities</a:t>
            </a:r>
            <a:endParaRPr lang="en-US" sz="2400" dirty="0">
              <a:latin typeface="Arial" charset="0"/>
            </a:endParaRPr>
          </a:p>
          <a:p>
            <a:pPr>
              <a:buNone/>
            </a:pPr>
            <a:endParaRPr lang="en-US" sz="2400" dirty="0" smtClean="0">
              <a:latin typeface="Arial" charset="0"/>
            </a:endParaRPr>
          </a:p>
          <a:p>
            <a:r>
              <a:rPr lang="en-US" sz="2400" dirty="0" smtClean="0">
                <a:latin typeface="Arial" charset="0"/>
              </a:rPr>
              <a:t>Identify &amp; articulate where you fit into the landscape</a:t>
            </a:r>
          </a:p>
          <a:p>
            <a:pPr marL="0" indent="0">
              <a:buNone/>
            </a:pPr>
            <a:endParaRPr lang="en-US" sz="2400" dirty="0" smtClean="0">
              <a:latin typeface="Arial" charset="0"/>
            </a:endParaRPr>
          </a:p>
          <a:p>
            <a:r>
              <a:rPr lang="en-US" sz="2400" dirty="0" smtClean="0">
                <a:latin typeface="Arial" charset="0"/>
              </a:rPr>
              <a:t>Identify metrics prior to start &amp; commit to measuring long term impact</a:t>
            </a:r>
            <a:endParaRPr lang="en-US" sz="2400" dirty="0">
              <a:latin typeface="Arial" charset="0"/>
            </a:endParaRPr>
          </a:p>
          <a:p>
            <a:pPr>
              <a:buNone/>
            </a:pPr>
            <a:endParaRPr lang="en-US" sz="2400" dirty="0">
              <a:latin typeface="Arial" charset="0"/>
            </a:endParaRPr>
          </a:p>
          <a:p>
            <a:r>
              <a:rPr lang="en-US" sz="2400" dirty="0" smtClean="0">
                <a:latin typeface="Arial" charset="0"/>
              </a:rPr>
              <a:t>Take a Learning Regions approach based on innovation and collaborative learning</a:t>
            </a:r>
            <a:endParaRPr lang="en-US" sz="2400" dirty="0">
              <a:latin typeface="Arial" charset="0"/>
            </a:endParaRPr>
          </a:p>
          <a:p>
            <a:pPr>
              <a:buNone/>
            </a:pPr>
            <a:endParaRPr lang="en-US" sz="2400" dirty="0">
              <a:latin typeface="Arial" charset="0"/>
            </a:endParaRPr>
          </a:p>
          <a:p>
            <a:r>
              <a:rPr lang="en-US" sz="2400" dirty="0" smtClean="0">
                <a:latin typeface="Arial" charset="0"/>
              </a:rPr>
              <a:t>Build capacity – of ourselves &amp; our partners</a:t>
            </a:r>
            <a:endParaRPr lang="en-US" sz="2400" dirty="0">
              <a:latin typeface="Arial" charset="0"/>
            </a:endParaRPr>
          </a:p>
          <a:p>
            <a:pPr eaLnBrk="1" hangingPunct="1"/>
            <a:endParaRPr lang="en-CA" sz="2200" dirty="0" smtClean="0"/>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3" name="Title 2"/>
          <p:cNvSpPr>
            <a:spLocks noGrp="1"/>
          </p:cNvSpPr>
          <p:nvPr>
            <p:ph type="title"/>
          </p:nvPr>
        </p:nvSpPr>
        <p:spPr>
          <a:xfrm>
            <a:off x="220879" y="96640"/>
            <a:ext cx="6436120" cy="1090653"/>
          </a:xfrm>
        </p:spPr>
        <p:txBody>
          <a:bodyPr>
            <a:normAutofit/>
          </a:bodyPr>
          <a:lstStyle/>
          <a:p>
            <a:pPr algn="l"/>
            <a:r>
              <a:rPr lang="en-CA" sz="3200" b="1" dirty="0" smtClean="0">
                <a:solidFill>
                  <a:srgbClr val="7F7F7F"/>
                </a:solidFill>
              </a:rPr>
              <a:t>Parting Thoughts…</a:t>
            </a:r>
            <a:endParaRPr lang="en-CA" sz="3200" b="1" dirty="0">
              <a:solidFill>
                <a:srgbClr val="7F7F7F"/>
              </a:solidFill>
            </a:endParaRPr>
          </a:p>
        </p:txBody>
      </p:sp>
      <p:pic>
        <p:nvPicPr>
          <p:cNvPr id="5" name="Picture 4" descr="damn_arR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78" y="96640"/>
            <a:ext cx="3048000" cy="2032000"/>
          </a:xfrm>
          <a:prstGeom prst="rect">
            <a:avLst/>
          </a:prstGeom>
        </p:spPr>
      </p:pic>
    </p:spTree>
    <p:extLst>
      <p:ext uri="{BB962C8B-B14F-4D97-AF65-F5344CB8AC3E}">
        <p14:creationId xmlns:p14="http://schemas.microsoft.com/office/powerpoint/2010/main" val="3492701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792" y="3572842"/>
            <a:ext cx="8564425" cy="1404470"/>
          </a:xfrm>
        </p:spPr>
        <p:txBody>
          <a:bodyPr>
            <a:normAutofit/>
          </a:bodyPr>
          <a:lstStyle/>
          <a:p>
            <a:r>
              <a:rPr lang="en-CA" sz="2400" b="1" dirty="0" smtClean="0">
                <a:solidFill>
                  <a:schemeClr val="tx1">
                    <a:lumMod val="65000"/>
                    <a:lumOff val="35000"/>
                  </a:schemeClr>
                </a:solidFill>
                <a:latin typeface="Arial" pitchFamily="34" charset="0"/>
                <a:cs typeface="Arial" pitchFamily="34" charset="0"/>
              </a:rPr>
              <a:t>The Case of a Regional Business Retention and Expansion Pilot Project</a:t>
            </a:r>
          </a:p>
        </p:txBody>
      </p:sp>
      <p:pic>
        <p:nvPicPr>
          <p:cNvPr id="5" name="Picture 1" descr="temp%2Dlogo-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5572"/>
            <a:ext cx="3911084" cy="1735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167266" y="1669541"/>
            <a:ext cx="4919196" cy="369332"/>
          </a:xfrm>
          <a:prstGeom prst="rect">
            <a:avLst/>
          </a:prstGeom>
          <a:noFill/>
        </p:spPr>
        <p:txBody>
          <a:bodyPr wrap="square" rtlCol="0">
            <a:spAutoFit/>
          </a:bodyPr>
          <a:lstStyle/>
          <a:p>
            <a:pPr algn="ctr"/>
            <a:r>
              <a:rPr lang="en-CA" dirty="0" smtClean="0">
                <a:solidFill>
                  <a:schemeClr val="tx1">
                    <a:lumMod val="65000"/>
                    <a:lumOff val="35000"/>
                  </a:schemeClr>
                </a:solidFill>
                <a:latin typeface="Arial" pitchFamily="34" charset="0"/>
                <a:cs typeface="Arial" pitchFamily="34" charset="0"/>
              </a:rPr>
              <a:t>UNDERSTAND • CONNECT • MOBILIZE</a:t>
            </a:r>
            <a:endParaRPr lang="en-CA" dirty="0">
              <a:solidFill>
                <a:schemeClr val="tx1">
                  <a:lumMod val="65000"/>
                  <a:lumOff val="35000"/>
                </a:schemeClr>
              </a:solidFill>
              <a:latin typeface="Arial" pitchFamily="34" charset="0"/>
              <a:cs typeface="Arial" pitchFamily="34" charset="0"/>
            </a:endParaRPr>
          </a:p>
        </p:txBody>
      </p:sp>
      <p:cxnSp>
        <p:nvCxnSpPr>
          <p:cNvPr id="8" name="Straight Connector 7"/>
          <p:cNvCxnSpPr/>
          <p:nvPr/>
        </p:nvCxnSpPr>
        <p:spPr>
          <a:xfrm>
            <a:off x="2411760" y="2060848"/>
            <a:ext cx="44209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00957" y="5930696"/>
            <a:ext cx="4331806" cy="738664"/>
          </a:xfrm>
          <a:prstGeom prst="rect">
            <a:avLst/>
          </a:prstGeom>
          <a:noFill/>
        </p:spPr>
        <p:txBody>
          <a:bodyPr wrap="square" rtlCol="0">
            <a:spAutoFit/>
          </a:bodyPr>
          <a:lstStyle/>
          <a:p>
            <a:pPr algn="r"/>
            <a:r>
              <a:rPr lang="en-CA" dirty="0" smtClean="0">
                <a:solidFill>
                  <a:schemeClr val="tx1">
                    <a:lumMod val="65000"/>
                    <a:lumOff val="35000"/>
                  </a:schemeClr>
                </a:solidFill>
                <a:latin typeface="+mj-lt"/>
                <a:cs typeface="Arial" pitchFamily="34" charset="0"/>
              </a:rPr>
              <a:t>Dr. Terri MacDonald</a:t>
            </a:r>
          </a:p>
          <a:p>
            <a:pPr algn="r"/>
            <a:r>
              <a:rPr lang="en-CA" sz="1200" dirty="0" smtClean="0">
                <a:solidFill>
                  <a:schemeClr val="tx1">
                    <a:lumMod val="65000"/>
                    <a:lumOff val="35000"/>
                  </a:schemeClr>
                </a:solidFill>
                <a:latin typeface="Arial" pitchFamily="34" charset="0"/>
                <a:cs typeface="Arial" pitchFamily="34" charset="0"/>
              </a:rPr>
              <a:t>Regional Innovation Chair in Rural Economic Development</a:t>
            </a:r>
          </a:p>
          <a:p>
            <a:pPr algn="r"/>
            <a:r>
              <a:rPr lang="en-CA" sz="1200" dirty="0" smtClean="0">
                <a:solidFill>
                  <a:schemeClr val="tx1">
                    <a:lumMod val="65000"/>
                    <a:lumOff val="35000"/>
                  </a:schemeClr>
                </a:solidFill>
                <a:latin typeface="Arial" pitchFamily="34" charset="0"/>
                <a:cs typeface="Arial" pitchFamily="34" charset="0"/>
              </a:rPr>
              <a:t>Selkirk College</a:t>
            </a:r>
            <a:endParaRPr lang="en-CA" sz="1200" dirty="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265792" y="2642411"/>
            <a:ext cx="8564425" cy="646331"/>
          </a:xfrm>
          <a:prstGeom prst="rect">
            <a:avLst/>
          </a:prstGeom>
          <a:noFill/>
        </p:spPr>
        <p:txBody>
          <a:bodyPr wrap="square" rtlCol="0">
            <a:spAutoFit/>
          </a:bodyPr>
          <a:lstStyle/>
          <a:p>
            <a:pPr algn="ctr"/>
            <a:r>
              <a:rPr lang="en-CA" sz="3600" b="1" dirty="0" smtClean="0">
                <a:solidFill>
                  <a:srgbClr val="547600"/>
                </a:solidFill>
                <a:latin typeface="+mj-lt"/>
              </a:rPr>
              <a:t>Colleges Supporting Economic Development</a:t>
            </a:r>
            <a:endParaRPr lang="en-CA" sz="3600" b="1" dirty="0">
              <a:solidFill>
                <a:srgbClr val="547600"/>
              </a:solidFill>
              <a:latin typeface="+mj-lt"/>
            </a:endParaRPr>
          </a:p>
        </p:txBody>
      </p:sp>
      <p:pic>
        <p:nvPicPr>
          <p:cNvPr id="4" name="Picture 3" descr="Selkirk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78" y="6142428"/>
            <a:ext cx="1688479" cy="432787"/>
          </a:xfrm>
          <a:prstGeom prst="rect">
            <a:avLst/>
          </a:prstGeom>
        </p:spPr>
      </p:pic>
    </p:spTree>
    <p:extLst>
      <p:ext uri="{BB962C8B-B14F-4D97-AF65-F5344CB8AC3E}">
        <p14:creationId xmlns:p14="http://schemas.microsoft.com/office/powerpoint/2010/main" val="316216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5789570" y="1090121"/>
            <a:ext cx="2987598" cy="791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solidFill>
                  <a:schemeClr val="bg1">
                    <a:lumMod val="50000"/>
                  </a:schemeClr>
                </a:solidFill>
              </a:rPr>
              <a:t>Co-Constructing the Model</a:t>
            </a:r>
          </a:p>
        </p:txBody>
      </p:sp>
      <p:sp>
        <p:nvSpPr>
          <p:cNvPr id="9" name="Content Placeholder 2"/>
          <p:cNvSpPr>
            <a:spLocks noGrp="1"/>
          </p:cNvSpPr>
          <p:nvPr>
            <p:ph idx="4294967295"/>
          </p:nvPr>
        </p:nvSpPr>
        <p:spPr>
          <a:xfrm>
            <a:off x="157603" y="854722"/>
            <a:ext cx="5382585" cy="4876800"/>
          </a:xfrm>
        </p:spPr>
        <p:txBody>
          <a:bodyPr>
            <a:normAutofit/>
          </a:bodyPr>
          <a:lstStyle/>
          <a:p>
            <a:pPr eaLnBrk="1" hangingPunct="1">
              <a:lnSpc>
                <a:spcPct val="80000"/>
              </a:lnSpc>
              <a:defRPr/>
            </a:pPr>
            <a:r>
              <a:rPr lang="en-CA" sz="2300" dirty="0" smtClean="0"/>
              <a:t>Literature review, best practices research and formation of a regional advisory group to guide the pilot project</a:t>
            </a:r>
          </a:p>
          <a:p>
            <a:pPr eaLnBrk="1" hangingPunct="1">
              <a:lnSpc>
                <a:spcPct val="80000"/>
              </a:lnSpc>
              <a:buFont typeface="Wingdings" charset="0"/>
              <a:buNone/>
              <a:defRPr/>
            </a:pPr>
            <a:endParaRPr lang="en-CA" sz="1800" dirty="0" smtClean="0"/>
          </a:p>
          <a:p>
            <a:pPr eaLnBrk="1" hangingPunct="1">
              <a:lnSpc>
                <a:spcPct val="80000"/>
              </a:lnSpc>
              <a:defRPr/>
            </a:pPr>
            <a:r>
              <a:rPr lang="en-CA" sz="2300" dirty="0" smtClean="0"/>
              <a:t>Development &amp; refinement of: </a:t>
            </a:r>
          </a:p>
          <a:p>
            <a:pPr lvl="1" eaLnBrk="1" hangingPunct="1">
              <a:lnSpc>
                <a:spcPct val="80000"/>
              </a:lnSpc>
              <a:buFont typeface="Courier New" charset="0"/>
              <a:buChar char="o"/>
              <a:defRPr/>
            </a:pPr>
            <a:r>
              <a:rPr lang="en-CA" sz="1800" dirty="0" smtClean="0"/>
              <a:t>training materials &amp; workshops for BR+E researchers</a:t>
            </a:r>
          </a:p>
          <a:p>
            <a:pPr lvl="1" eaLnBrk="1" hangingPunct="1">
              <a:lnSpc>
                <a:spcPct val="80000"/>
              </a:lnSpc>
              <a:buFont typeface="Courier New" charset="0"/>
              <a:buChar char="o"/>
              <a:defRPr/>
            </a:pPr>
            <a:r>
              <a:rPr lang="en-CA" sz="1800" dirty="0" smtClean="0"/>
              <a:t>implementation framework and related processes &amp; tools</a:t>
            </a:r>
          </a:p>
          <a:p>
            <a:pPr lvl="1" eaLnBrk="1" hangingPunct="1">
              <a:lnSpc>
                <a:spcPct val="80000"/>
              </a:lnSpc>
              <a:buFont typeface="Courier New" charset="0"/>
              <a:buChar char="o"/>
              <a:defRPr/>
            </a:pPr>
            <a:r>
              <a:rPr lang="en-CA" sz="1800" dirty="0" smtClean="0"/>
              <a:t>analytic &amp; reporting framework</a:t>
            </a:r>
          </a:p>
          <a:p>
            <a:pPr lvl="1" eaLnBrk="1" hangingPunct="1">
              <a:lnSpc>
                <a:spcPct val="80000"/>
              </a:lnSpc>
              <a:buFont typeface="Courier New" charset="0"/>
              <a:buChar char="o"/>
              <a:defRPr/>
            </a:pPr>
            <a:r>
              <a:rPr lang="en-CA" sz="1800" dirty="0"/>
              <a:t>r</a:t>
            </a:r>
            <a:r>
              <a:rPr lang="en-CA" sz="1800" dirty="0" smtClean="0"/>
              <a:t>eporting &amp; follow-up products</a:t>
            </a:r>
          </a:p>
          <a:p>
            <a:pPr lvl="1" eaLnBrk="1" hangingPunct="1">
              <a:lnSpc>
                <a:spcPct val="80000"/>
              </a:lnSpc>
              <a:buFont typeface="Courier New" charset="0"/>
              <a:buChar char="o"/>
              <a:defRPr/>
            </a:pPr>
            <a:r>
              <a:rPr lang="en-CA" sz="1800" dirty="0" smtClean="0"/>
              <a:t>metrics to measure local and regional impact</a:t>
            </a:r>
          </a:p>
          <a:p>
            <a:pPr eaLnBrk="1" hangingPunct="1">
              <a:lnSpc>
                <a:spcPct val="80000"/>
              </a:lnSpc>
              <a:buFont typeface="Wingdings" charset="0"/>
              <a:buNone/>
              <a:defRPr/>
            </a:pPr>
            <a:endParaRPr lang="en-CA" sz="1800" dirty="0" smtClean="0"/>
          </a:p>
          <a:p>
            <a:pPr eaLnBrk="1" hangingPunct="1">
              <a:lnSpc>
                <a:spcPct val="80000"/>
              </a:lnSpc>
              <a:defRPr/>
            </a:pPr>
            <a:r>
              <a:rPr lang="en-CA" sz="2300" dirty="0" smtClean="0"/>
              <a:t>In-kind research support from RDI and additional community-level funding from CBT to support local implementation and follow up costs</a:t>
            </a:r>
          </a:p>
          <a:p>
            <a:pPr eaLnBrk="1" hangingPunct="1">
              <a:lnSpc>
                <a:spcPct val="80000"/>
              </a:lnSpc>
              <a:defRPr/>
            </a:pPr>
            <a:endParaRPr lang="en-CA" sz="1900" dirty="0" smtClean="0">
              <a:solidFill>
                <a:schemeClr val="accent3">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879" y="2786535"/>
            <a:ext cx="3236980" cy="2417745"/>
          </a:xfrm>
          <a:prstGeom prst="rect">
            <a:avLst/>
          </a:prstGeom>
        </p:spPr>
      </p:pic>
    </p:spTree>
    <p:extLst>
      <p:ext uri="{BB962C8B-B14F-4D97-AF65-F5344CB8AC3E}">
        <p14:creationId xmlns:p14="http://schemas.microsoft.com/office/powerpoint/2010/main" val="2765150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322171" y="730083"/>
            <a:ext cx="3307720" cy="791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solidFill>
                  <a:schemeClr val="bg1">
                    <a:lumMod val="50000"/>
                  </a:schemeClr>
                </a:solidFill>
              </a:rPr>
              <a:t>Our Regional, Community-Driven Model</a:t>
            </a:r>
          </a:p>
        </p:txBody>
      </p:sp>
      <p:sp>
        <p:nvSpPr>
          <p:cNvPr id="7" name="Content Placeholder 4"/>
          <p:cNvSpPr>
            <a:spLocks noGrp="1"/>
          </p:cNvSpPr>
          <p:nvPr>
            <p:ph idx="1"/>
          </p:nvPr>
        </p:nvSpPr>
        <p:spPr>
          <a:xfrm>
            <a:off x="3879272" y="413365"/>
            <a:ext cx="5029200" cy="5066240"/>
          </a:xfrm>
        </p:spPr>
        <p:txBody>
          <a:bodyPr>
            <a:noAutofit/>
          </a:bodyPr>
          <a:lstStyle/>
          <a:p>
            <a:pPr marL="0" indent="0">
              <a:buNone/>
            </a:pPr>
            <a:endParaRPr lang="en-US" sz="1400" dirty="0" smtClean="0">
              <a:sym typeface="Wingdings"/>
            </a:endParaRPr>
          </a:p>
          <a:p>
            <a:r>
              <a:rPr lang="en-US" sz="2200" dirty="0" smtClean="0"/>
              <a:t>Structured, survey driven interviews by EDPs, service providers and / or paid researchers (data focused but not compromising building of relationships)</a:t>
            </a:r>
          </a:p>
          <a:p>
            <a:pPr marL="0" indent="0">
              <a:buNone/>
            </a:pPr>
            <a:endParaRPr lang="en-US" sz="1400" dirty="0" smtClean="0"/>
          </a:p>
          <a:p>
            <a:r>
              <a:rPr lang="en-US" sz="2200" dirty="0" smtClean="0"/>
              <a:t>Rigorous research protocol and analysis to allow for trust and confidence in BRE results</a:t>
            </a:r>
          </a:p>
          <a:p>
            <a:endParaRPr lang="en-US" sz="1400" dirty="0" smtClean="0"/>
          </a:p>
          <a:p>
            <a:r>
              <a:rPr lang="en-US" sz="2200" dirty="0" smtClean="0"/>
              <a:t>Collaborative regional model, community-based implementation encouraging sharing of lessons learned and cross-referrals</a:t>
            </a:r>
          </a:p>
          <a:p>
            <a:endParaRPr lang="en-US" sz="2200" dirty="0" smtClean="0"/>
          </a:p>
          <a:p>
            <a:r>
              <a:rPr lang="en-US" sz="2200" dirty="0" smtClean="0"/>
              <a:t>Evolving model based on ongoing feedback from BRE partners</a:t>
            </a:r>
            <a:endParaRPr lang="en-US" sz="2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09" y="2355529"/>
            <a:ext cx="3449782" cy="2576689"/>
          </a:xfrm>
          <a:prstGeom prst="rect">
            <a:avLst/>
          </a:prstGeom>
        </p:spPr>
      </p:pic>
    </p:spTree>
    <p:extLst>
      <p:ext uri="{BB962C8B-B14F-4D97-AF65-F5344CB8AC3E}">
        <p14:creationId xmlns:p14="http://schemas.microsoft.com/office/powerpoint/2010/main" val="2875139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4480212" y="1110659"/>
            <a:ext cx="4156363" cy="791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3200" b="1" dirty="0" smtClean="0">
                <a:solidFill>
                  <a:schemeClr val="bg1">
                    <a:lumMod val="50000"/>
                  </a:schemeClr>
                </a:solidFill>
              </a:rPr>
              <a:t>Assessing Community Readiness</a:t>
            </a:r>
            <a:endParaRPr lang="en-CA" sz="3200" b="1" dirty="0">
              <a:solidFill>
                <a:schemeClr val="bg1">
                  <a:lumMod val="50000"/>
                </a:schemeClr>
              </a:solidFill>
            </a:endParaRPr>
          </a:p>
        </p:txBody>
      </p:sp>
      <p:sp>
        <p:nvSpPr>
          <p:cNvPr id="8" name="Content Placeholder 4"/>
          <p:cNvSpPr>
            <a:spLocks noGrp="1"/>
          </p:cNvSpPr>
          <p:nvPr>
            <p:ph idx="1"/>
          </p:nvPr>
        </p:nvSpPr>
        <p:spPr>
          <a:xfrm>
            <a:off x="189004" y="459769"/>
            <a:ext cx="3911942" cy="4497100"/>
          </a:xfrm>
        </p:spPr>
        <p:txBody>
          <a:bodyPr>
            <a:noAutofit/>
          </a:bodyPr>
          <a:lstStyle/>
          <a:p>
            <a:r>
              <a:rPr lang="en-CA" sz="2000" dirty="0"/>
              <a:t>Do we have a core group who understand BR+E and will commit the time to champion local implementation?   (including CF, local government, Chamber, EDO or ED group)</a:t>
            </a:r>
          </a:p>
          <a:p>
            <a:pPr marL="0" indent="0">
              <a:buNone/>
            </a:pPr>
            <a:endParaRPr lang="en-CA" sz="2000" dirty="0"/>
          </a:p>
          <a:p>
            <a:r>
              <a:rPr lang="en-CA" sz="2000" dirty="0"/>
              <a:t>Do we have an established volunteer base with the ability, willingness and time to be active participants in the process?</a:t>
            </a:r>
          </a:p>
          <a:p>
            <a:pPr marL="0" indent="0">
              <a:buNone/>
            </a:pPr>
            <a:endParaRPr lang="en-CA" sz="2000" dirty="0"/>
          </a:p>
          <a:p>
            <a:r>
              <a:rPr lang="en-CA" sz="2000" dirty="0"/>
              <a:t>Do we have adequate financial resources to carry out a BR+E?</a:t>
            </a:r>
          </a:p>
          <a:p>
            <a:pPr marL="0" indent="0">
              <a:buNone/>
            </a:pPr>
            <a:endParaRPr lang="en-CA" sz="2000" dirty="0"/>
          </a:p>
          <a:p>
            <a:r>
              <a:rPr lang="en-CA" sz="2000" dirty="0"/>
              <a:t>Are we committed to follow-up on recommended actions and links to planning?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212" y="2580814"/>
            <a:ext cx="3564083" cy="2376055"/>
          </a:xfrm>
          <a:prstGeom prst="rect">
            <a:avLst/>
          </a:prstGeom>
        </p:spPr>
      </p:pic>
    </p:spTree>
    <p:extLst>
      <p:ext uri="{BB962C8B-B14F-4D97-AF65-F5344CB8AC3E}">
        <p14:creationId xmlns:p14="http://schemas.microsoft.com/office/powerpoint/2010/main" val="1643708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230358" y="226264"/>
            <a:ext cx="8686800" cy="7912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CA" sz="2400" dirty="0" smtClean="0"/>
              <a:t>Pre-Planning: Defining Community Objectives</a:t>
            </a:r>
            <a:endParaRPr lang="en-CA" sz="2400" dirty="0"/>
          </a:p>
        </p:txBody>
      </p:sp>
      <p:sp>
        <p:nvSpPr>
          <p:cNvPr id="9" name="Content Placeholder 2"/>
          <p:cNvSpPr>
            <a:spLocks noGrp="1"/>
          </p:cNvSpPr>
          <p:nvPr>
            <p:ph idx="1"/>
          </p:nvPr>
        </p:nvSpPr>
        <p:spPr>
          <a:xfrm>
            <a:off x="0" y="1285297"/>
            <a:ext cx="7940455" cy="5572703"/>
          </a:xfrm>
        </p:spPr>
        <p:txBody>
          <a:bodyPr rtlCol="0">
            <a:normAutofit fontScale="92500" lnSpcReduction="10000"/>
          </a:bodyPr>
          <a:lstStyle/>
          <a:p>
            <a:pPr marL="284163" indent="0">
              <a:buNone/>
            </a:pPr>
            <a:r>
              <a:rPr lang="en-US" sz="2200" dirty="0" smtClean="0">
                <a:solidFill>
                  <a:schemeClr val="tx1">
                    <a:lumMod val="65000"/>
                    <a:lumOff val="35000"/>
                  </a:schemeClr>
                </a:solidFill>
              </a:rPr>
              <a:t>Identify the </a:t>
            </a:r>
            <a:r>
              <a:rPr lang="en-US" sz="2200" b="1" dirty="0" smtClean="0">
                <a:solidFill>
                  <a:schemeClr val="tx1">
                    <a:lumMod val="65000"/>
                    <a:lumOff val="35000"/>
                  </a:schemeClr>
                </a:solidFill>
              </a:rPr>
              <a:t>purpose</a:t>
            </a:r>
            <a:r>
              <a:rPr lang="en-US" sz="2200" dirty="0" smtClean="0">
                <a:solidFill>
                  <a:schemeClr val="tx1">
                    <a:lumMod val="65000"/>
                    <a:lumOff val="35000"/>
                  </a:schemeClr>
                </a:solidFill>
              </a:rPr>
              <a:t> of the project</a:t>
            </a:r>
          </a:p>
          <a:p>
            <a:pPr marL="741363" lvl="1" indent="0">
              <a:buNone/>
            </a:pPr>
            <a:r>
              <a:rPr lang="en-US" sz="1800" dirty="0" smtClean="0">
                <a:solidFill>
                  <a:schemeClr val="tx1">
                    <a:lumMod val="65000"/>
                    <a:lumOff val="35000"/>
                  </a:schemeClr>
                </a:solidFill>
              </a:rPr>
              <a:t>To understand the business climate in general</a:t>
            </a:r>
          </a:p>
          <a:p>
            <a:pPr marL="741363" lvl="1" indent="0">
              <a:buNone/>
            </a:pPr>
            <a:r>
              <a:rPr lang="en-US" sz="1800" dirty="0" smtClean="0">
                <a:solidFill>
                  <a:schemeClr val="tx1">
                    <a:lumMod val="65000"/>
                    <a:lumOff val="35000"/>
                  </a:schemeClr>
                </a:solidFill>
              </a:rPr>
              <a:t>To understand the businesses with the most growth potential</a:t>
            </a:r>
          </a:p>
          <a:p>
            <a:pPr marL="741363" lvl="1" indent="0">
              <a:buNone/>
            </a:pPr>
            <a:r>
              <a:rPr lang="en-US" sz="1800" dirty="0" smtClean="0">
                <a:solidFill>
                  <a:schemeClr val="tx1">
                    <a:lumMod val="65000"/>
                    <a:lumOff val="35000"/>
                  </a:schemeClr>
                </a:solidFill>
              </a:rPr>
              <a:t>To understand a sector or sectors with the most potential</a:t>
            </a:r>
          </a:p>
          <a:p>
            <a:pPr marL="741363" lvl="1" indent="0">
              <a:buNone/>
            </a:pPr>
            <a:r>
              <a:rPr lang="en-US" sz="1800" dirty="0" smtClean="0">
                <a:solidFill>
                  <a:schemeClr val="tx1">
                    <a:lumMod val="65000"/>
                    <a:lumOff val="35000"/>
                  </a:schemeClr>
                </a:solidFill>
              </a:rPr>
              <a:t>To understand major employers</a:t>
            </a:r>
          </a:p>
          <a:p>
            <a:pPr marL="741363" lvl="1" indent="0">
              <a:buNone/>
            </a:pPr>
            <a:endParaRPr lang="en-US" sz="1200" dirty="0" smtClean="0">
              <a:solidFill>
                <a:schemeClr val="tx1">
                  <a:lumMod val="65000"/>
                  <a:lumOff val="35000"/>
                </a:schemeClr>
              </a:solidFill>
            </a:endParaRPr>
          </a:p>
          <a:p>
            <a:pPr marL="284163" indent="0">
              <a:buNone/>
            </a:pPr>
            <a:r>
              <a:rPr lang="en-US" sz="2200" dirty="0" smtClean="0">
                <a:solidFill>
                  <a:schemeClr val="tx1">
                    <a:lumMod val="65000"/>
                    <a:lumOff val="35000"/>
                  </a:schemeClr>
                </a:solidFill>
              </a:rPr>
              <a:t>Identify the </a:t>
            </a:r>
            <a:r>
              <a:rPr lang="en-US" sz="2200" b="1" dirty="0" smtClean="0">
                <a:solidFill>
                  <a:schemeClr val="tx1">
                    <a:lumMod val="65000"/>
                    <a:lumOff val="35000"/>
                  </a:schemeClr>
                </a:solidFill>
              </a:rPr>
              <a:t>geographic scope </a:t>
            </a:r>
            <a:r>
              <a:rPr lang="en-US" sz="2200" dirty="0" smtClean="0">
                <a:solidFill>
                  <a:schemeClr val="tx1">
                    <a:lumMod val="65000"/>
                    <a:lumOff val="35000"/>
                  </a:schemeClr>
                </a:solidFill>
              </a:rPr>
              <a:t>of your project</a:t>
            </a:r>
          </a:p>
          <a:p>
            <a:pPr marL="741363" lvl="1" indent="0">
              <a:buNone/>
            </a:pPr>
            <a:r>
              <a:rPr lang="en-US" sz="1800" dirty="0" smtClean="0">
                <a:solidFill>
                  <a:schemeClr val="tx1">
                    <a:lumMod val="65000"/>
                    <a:lumOff val="35000"/>
                  </a:schemeClr>
                </a:solidFill>
              </a:rPr>
              <a:t>Municipality only</a:t>
            </a:r>
          </a:p>
          <a:p>
            <a:pPr marL="741363" lvl="1" indent="0">
              <a:buNone/>
            </a:pPr>
            <a:r>
              <a:rPr lang="en-US" sz="1800" dirty="0" smtClean="0">
                <a:solidFill>
                  <a:schemeClr val="tx1">
                    <a:lumMod val="65000"/>
                    <a:lumOff val="35000"/>
                  </a:schemeClr>
                </a:solidFill>
              </a:rPr>
              <a:t>Municipality and adjacent regional district area(s)</a:t>
            </a:r>
          </a:p>
          <a:p>
            <a:pPr marL="741363" lvl="1" indent="0">
              <a:buNone/>
            </a:pPr>
            <a:r>
              <a:rPr lang="en-US" sz="1800" dirty="0" smtClean="0">
                <a:solidFill>
                  <a:schemeClr val="tx1">
                    <a:lumMod val="65000"/>
                    <a:lumOff val="35000"/>
                  </a:schemeClr>
                </a:solidFill>
              </a:rPr>
              <a:t>Corridor (i.e. municipalities and adjacent regional district area(s)</a:t>
            </a:r>
          </a:p>
          <a:p>
            <a:pPr marL="741363" lvl="1" indent="0">
              <a:buNone/>
            </a:pPr>
            <a:r>
              <a:rPr lang="en-US" sz="1800" dirty="0" smtClean="0">
                <a:solidFill>
                  <a:schemeClr val="tx1">
                    <a:lumMod val="65000"/>
                    <a:lumOff val="35000"/>
                  </a:schemeClr>
                </a:solidFill>
              </a:rPr>
              <a:t>Regional District or Economic Region</a:t>
            </a:r>
          </a:p>
          <a:p>
            <a:pPr marL="741363" lvl="1" indent="0">
              <a:buNone/>
            </a:pPr>
            <a:endParaRPr lang="en-US" sz="1200" dirty="0" smtClean="0">
              <a:solidFill>
                <a:schemeClr val="tx1">
                  <a:lumMod val="65000"/>
                  <a:lumOff val="35000"/>
                </a:schemeClr>
              </a:solidFill>
            </a:endParaRPr>
          </a:p>
          <a:p>
            <a:pPr marL="284163" indent="0">
              <a:buNone/>
            </a:pPr>
            <a:r>
              <a:rPr lang="en-US" sz="2200" dirty="0" smtClean="0">
                <a:solidFill>
                  <a:schemeClr val="tx1">
                    <a:lumMod val="65000"/>
                    <a:lumOff val="35000"/>
                  </a:schemeClr>
                </a:solidFill>
              </a:rPr>
              <a:t>Identify </a:t>
            </a:r>
            <a:r>
              <a:rPr lang="en-US" sz="2200" b="1" dirty="0" smtClean="0">
                <a:solidFill>
                  <a:schemeClr val="tx1">
                    <a:lumMod val="65000"/>
                    <a:lumOff val="35000"/>
                  </a:schemeClr>
                </a:solidFill>
              </a:rPr>
              <a:t>the businesses </a:t>
            </a:r>
            <a:r>
              <a:rPr lang="en-US" sz="2200" dirty="0" smtClean="0">
                <a:solidFill>
                  <a:schemeClr val="tx1">
                    <a:lumMod val="65000"/>
                    <a:lumOff val="35000"/>
                  </a:schemeClr>
                </a:solidFill>
              </a:rPr>
              <a:t>in your ‘community’ &amp;</a:t>
            </a:r>
            <a:r>
              <a:rPr lang="en-US" sz="2200" b="1" dirty="0" smtClean="0">
                <a:solidFill>
                  <a:schemeClr val="tx1">
                    <a:lumMod val="65000"/>
                    <a:lumOff val="35000"/>
                  </a:schemeClr>
                </a:solidFill>
              </a:rPr>
              <a:t> scope </a:t>
            </a:r>
            <a:r>
              <a:rPr lang="en-US" sz="2200" dirty="0" smtClean="0">
                <a:solidFill>
                  <a:schemeClr val="tx1">
                    <a:lumMod val="65000"/>
                    <a:lumOff val="35000"/>
                  </a:schemeClr>
                </a:solidFill>
              </a:rPr>
              <a:t>of project</a:t>
            </a:r>
          </a:p>
          <a:p>
            <a:pPr marL="741363" lvl="1" indent="0">
              <a:buNone/>
            </a:pPr>
            <a:r>
              <a:rPr lang="en-US" sz="1800" dirty="0" smtClean="0">
                <a:solidFill>
                  <a:schemeClr val="tx1">
                    <a:lumMod val="65000"/>
                    <a:lumOff val="35000"/>
                  </a:schemeClr>
                </a:solidFill>
              </a:rPr>
              <a:t>Business license database (in municipalities only)</a:t>
            </a:r>
          </a:p>
          <a:p>
            <a:pPr marL="741363" lvl="1" indent="0">
              <a:buNone/>
            </a:pPr>
            <a:r>
              <a:rPr lang="en-US" sz="1800" dirty="0" smtClean="0">
                <a:solidFill>
                  <a:schemeClr val="tx1">
                    <a:lumMod val="65000"/>
                    <a:lumOff val="35000"/>
                  </a:schemeClr>
                </a:solidFill>
              </a:rPr>
              <a:t>Steering committee to brainstorm list of businesses (RD areas)</a:t>
            </a:r>
          </a:p>
          <a:p>
            <a:pPr marL="741363" lvl="1" indent="0">
              <a:buNone/>
            </a:pPr>
            <a:r>
              <a:rPr lang="en-US" sz="1800" dirty="0" smtClean="0">
                <a:solidFill>
                  <a:schemeClr val="tx1">
                    <a:lumMod val="65000"/>
                    <a:lumOff val="35000"/>
                  </a:schemeClr>
                </a:solidFill>
              </a:rPr>
              <a:t>Identify target number of businesses (minimum 35)</a:t>
            </a:r>
          </a:p>
          <a:p>
            <a:pPr marL="741363" lvl="1" indent="0">
              <a:buNone/>
            </a:pPr>
            <a:endParaRPr lang="en-US" sz="1800" dirty="0" smtClean="0">
              <a:solidFill>
                <a:schemeClr val="tx1">
                  <a:lumMod val="65000"/>
                  <a:lumOff val="35000"/>
                </a:schemeClr>
              </a:solidFill>
            </a:endParaRPr>
          </a:p>
          <a:p>
            <a:pPr marL="284163" indent="0">
              <a:buNone/>
            </a:pPr>
            <a:r>
              <a:rPr lang="en-US" sz="2200" dirty="0" smtClean="0">
                <a:solidFill>
                  <a:schemeClr val="tx1">
                    <a:lumMod val="65000"/>
                    <a:lumOff val="35000"/>
                  </a:schemeClr>
                </a:solidFill>
              </a:rPr>
              <a:t>Random </a:t>
            </a:r>
            <a:r>
              <a:rPr lang="en-US" sz="2200" b="1" dirty="0" smtClean="0">
                <a:solidFill>
                  <a:schemeClr val="tx1">
                    <a:lumMod val="65000"/>
                    <a:lumOff val="35000"/>
                  </a:schemeClr>
                </a:solidFill>
              </a:rPr>
              <a:t>sampling </a:t>
            </a:r>
            <a:r>
              <a:rPr lang="en-US" sz="2200" dirty="0" smtClean="0">
                <a:solidFill>
                  <a:schemeClr val="tx1">
                    <a:lumMod val="65000"/>
                    <a:lumOff val="35000"/>
                  </a:schemeClr>
                </a:solidFill>
              </a:rPr>
              <a:t>or targeted approach</a:t>
            </a:r>
            <a:endParaRPr lang="en-US" sz="2200" dirty="0">
              <a:solidFill>
                <a:schemeClr val="tx1">
                  <a:lumMod val="65000"/>
                  <a:lumOff val="35000"/>
                </a:schemeClr>
              </a:solidFill>
            </a:endParaRPr>
          </a:p>
          <a:p>
            <a:pPr marL="741363" lvl="1" indent="0">
              <a:buNone/>
            </a:pPr>
            <a:r>
              <a:rPr lang="en-US" sz="1800" dirty="0" smtClean="0">
                <a:solidFill>
                  <a:schemeClr val="tx1">
                    <a:lumMod val="65000"/>
                    <a:lumOff val="35000"/>
                  </a:schemeClr>
                </a:solidFill>
              </a:rPr>
              <a:t>Consider both sector and size of business for random sampling</a:t>
            </a:r>
            <a:endParaRPr lang="en-US" sz="1800" dirty="0">
              <a:solidFill>
                <a:schemeClr val="tx1">
                  <a:lumMod val="65000"/>
                  <a:lumOff val="35000"/>
                </a:schemeClr>
              </a:solidFill>
            </a:endParaRPr>
          </a:p>
          <a:p>
            <a:pPr marL="741363" lvl="1" indent="0">
              <a:buNone/>
            </a:pPr>
            <a:endParaRPr lang="en-US" sz="1800" dirty="0" smtClean="0">
              <a:solidFill>
                <a:srgbClr val="77933C"/>
              </a:solidFill>
            </a:endParaRPr>
          </a:p>
          <a:p>
            <a:pPr marL="1027113" lvl="1">
              <a:buFont typeface="Courier New"/>
              <a:buChar char="o"/>
            </a:pPr>
            <a:endParaRPr lang="en-US" sz="1800" dirty="0" smtClean="0">
              <a:solidFill>
                <a:srgbClr val="77933C"/>
              </a:solidFill>
            </a:endParaRPr>
          </a:p>
          <a:p>
            <a:pPr marL="1027113" lvl="1">
              <a:buFont typeface="Courier New"/>
              <a:buChar char="o"/>
            </a:pPr>
            <a:endParaRPr lang="en-US" sz="1800" dirty="0" smtClean="0">
              <a:solidFill>
                <a:srgbClr val="77933C"/>
              </a:solidFill>
            </a:endParaRPr>
          </a:p>
          <a:p>
            <a:pPr marL="0" indent="0">
              <a:buNone/>
            </a:pPr>
            <a:endParaRPr lang="en-US" sz="2200" b="1" dirty="0" smtClean="0">
              <a:solidFill>
                <a:srgbClr val="77933C"/>
              </a:solidFill>
            </a:endParaRPr>
          </a:p>
          <a:p>
            <a:pPr eaLnBrk="1" hangingPunct="1"/>
            <a:endParaRPr lang="en-CA" sz="2200" dirty="0" smtClean="0">
              <a:solidFill>
                <a:srgbClr val="77933C"/>
              </a:solidFill>
            </a:endParaRPr>
          </a:p>
          <a:p>
            <a:pPr eaLnBrk="1" fontAlgn="auto" hangingPunct="1">
              <a:spcAft>
                <a:spcPts val="0"/>
              </a:spcAft>
              <a:buFont typeface="Arial" pitchFamily="34" charset="0"/>
              <a:buChar char="•"/>
              <a:defRPr/>
            </a:pPr>
            <a:endParaRPr lang="en-CA" sz="2400" dirty="0" smtClean="0">
              <a:solidFill>
                <a:srgbClr val="77933C"/>
              </a:solidFill>
              <a:ea typeface="+mn-ea"/>
              <a:cs typeface="+mn-cs"/>
            </a:endParaRPr>
          </a:p>
          <a:p>
            <a:pPr marL="0" indent="0" eaLnBrk="1" fontAlgn="auto" hangingPunct="1">
              <a:spcAft>
                <a:spcPts val="0"/>
              </a:spcAft>
              <a:buFont typeface="Arial" pitchFamily="34" charset="0"/>
              <a:buNone/>
              <a:defRPr/>
            </a:pPr>
            <a:endParaRPr lang="en-CA" sz="2400" dirty="0" smtClean="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757" y="96157"/>
            <a:ext cx="2557401" cy="1704934"/>
          </a:xfrm>
          <a:prstGeom prst="rect">
            <a:avLst/>
          </a:prstGeom>
        </p:spPr>
      </p:pic>
    </p:spTree>
    <p:extLst>
      <p:ext uri="{BB962C8B-B14F-4D97-AF65-F5344CB8AC3E}">
        <p14:creationId xmlns:p14="http://schemas.microsoft.com/office/powerpoint/2010/main" val="27731509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STANDARDS" val=""/>
  <p:tag name="LUIDIAENABLED" val="False"/>
  <p:tag name="TASKPANEKEY" val="d5b4a4ba-052d-432c-a63c-0ad5659ee09c"/>
  <p:tag name="EXPANDSHOWBAR" val="True"/>
  <p:tag name="WASPOLLED" val="3964627D6BAC410FBC0B60CA0D248A23"/>
  <p:tag name="TPVERSION" val="5"/>
  <p:tag name="TPFULLVERSION" val="5.4.1.2"/>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RESULTS" val="Elected officials understand how to participate and strategically lead efforts aimed at local and regional economic development. &#10;20[;]21[;]20[;]False[;]0[;]&#10;5.65[;]6[;]1.55804364508829[;]2.4275&#10;0[;]0[;]Strongly Agree1[;]Strongly Agree[;]&#10;2[;]0[;]Agree2[;]Agree[;]&#10;1[;]0[;]Somewhat Agree3[;]Somewhat Agree[;]&#10;0[;]0[;]Neutral4[;]Neutral[;]&#10;3[;]0[;]Somewhat Disagree5[;]Somewhat Disagree[;]&#10;7[;]0[;]Disagree6[;]Disagree[;]&#10;7[;]0[;]Strongly Disagree7[;]Strongly Disagree[;]&#10;"/>
  <p:tag name="TPQUESTIONXML" val="﻿&lt;?xml version=&quot;1.0&quot; encoding=&quot;utf-8&quot;?&gt;&#10;&lt;questionlist&gt;&#10;    &lt;properties&gt;&#10;        &lt;guid&gt;178289360E144627BFD54355010F8E0B&lt;/guid&gt;&#10;        &lt;description /&gt;&#10;        &lt;date&gt;5/30/2016 1:29:3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49DD4C164942839EFFE56185414428&lt;/guid&gt;&#10;            &lt;repollguid&gt;88BA4D6A5E03426F8A0175C030B7FD00&lt;/repollguid&gt;&#10;            &lt;sourceid&gt;F599781C0BEC4CFC8CA1983C475B1246&lt;/sourceid&gt;&#10;            &lt;questiontext&gt;Elected officials understand how to participate and strategically lead efforts aimed at local and regional economic development.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RESULTS" val="Local government staff understands how to participate and strategically lead efforts aimed at local and regional economic development. &#10;21[;]21[;]21[;]False[;]0[;]&#10;4.33333333333333[;]4[;]1.93546680313348[;]3.74603174603175&#10;1[;]0[;]Strongly Agree1[;]Strongly Agree[;]&#10;3[;]0[;]Agree2[;]Agree[;]&#10;6[;]0[;]Somewhat Agree3[;]Somewhat Agree[;]&#10;1[;]0[;]Neutral4[;]Neutral[;]&#10;2[;]0[;]Somewhat Disagree5[;]Somewhat Disagree[;]&#10;4[;]0[;]Disagree6[;]Disagree[;]&#10;4[;]0[;]Strongly Disagree7[;]Strongly Disagree[;]&#10;"/>
  <p:tag name="TPQUESTIONXML" val="﻿&lt;?xml version=&quot;1.0&quot; encoding=&quot;utf-8&quot;?&gt;&#10;&lt;questionlist&gt;&#10;    &lt;properties&gt;&#10;        &lt;guid&gt;178289360E144627BFD54355010F8E0B&lt;/guid&gt;&#10;        &lt;description /&gt;&#10;        &lt;date&gt;5/30/2016 1:29:3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3EC3D6A4A84426BB93E920F359C74EF&lt;/guid&gt;&#10;            &lt;repollguid&gt;88BA4D6A5E03426F8A0175C030B7FD00&lt;/repollguid&gt;&#10;            &lt;sourceid&gt;F599781C0BEC4CFC8CA1983C475B1246&lt;/sourceid&gt;&#10;            &lt;questiontext&gt;Local government staff understands how to participate and strategically lead efforts aimed at local and regional economic development.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0"/>
  <p:tag name="NUMBERFORMAT" val="0"/>
</p:tagLst>
</file>

<file path=ppt/tags/tag18.xml><?xml version="1.0" encoding="utf-8"?>
<p:tagLst xmlns:a="http://schemas.openxmlformats.org/drawingml/2006/main" xmlns:r="http://schemas.openxmlformats.org/officeDocument/2006/relationships" xmlns:p="http://schemas.openxmlformats.org/presentationml/2006/main">
  <p:tag name="TYPE" val="MultiChoiceSlide"/>
  <p:tag name="RESULTS" val="Human and financial resources are in place to advance economic development priorities. &#10;21[;]21[;]21[;]False[;]0[;]&#10;3.85714285714286[;]3[;]1.93429485824666[;]3.74149659863946&#10;3[;]0[;]Strongly Agree1[;]Strongly Agree[;]&#10;2[;]0[;]Agree2[;]Agree[;]&#10;7[;]0[;]Somewhat Agree3[;]Somewhat Agree[;]&#10;0[;]0[;]Neutral4[;]Neutral[;]&#10;3[;]0[;]Somewhat Disagree5[;]Somewhat Disagree[;]&#10;4[;]0[;]Disagree6[;]Disagree[;]&#10;2[;]0[;]Strongly Disagree7[;]Strongly Disagree[;]&#10;"/>
  <p:tag name="TPQUESTIONXML" val="﻿&lt;?xml version=&quot;1.0&quot; encoding=&quot;utf-8&quot;?&gt;&#10;&lt;questionlist&gt;&#10;    &lt;properties&gt;&#10;        &lt;guid&gt;178289360E144627BFD54355010F8E0B&lt;/guid&gt;&#10;        &lt;description /&gt;&#10;        &lt;date&gt;5/30/2016 1:29:3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AA84C45E49D4CD1943A38A34AD43A0B&lt;/guid&gt;&#10;            &lt;repollguid&gt;88BA4D6A5E03426F8A0175C030B7FD00&lt;/repollguid&gt;&#10;            &lt;sourceid&gt;F599781C0BEC4CFC8CA1983C475B1246&lt;/sourceid&gt;&#10;            &lt;questiontext&gt;Human and financial resources are in place to advance economic development prioritie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1.xml><?xml version="1.0" encoding="utf-8"?>
<p:tagLst xmlns:a="http://schemas.openxmlformats.org/drawingml/2006/main" xmlns:r="http://schemas.openxmlformats.org/officeDocument/2006/relationships" xmlns:p="http://schemas.openxmlformats.org/presentationml/2006/main">
  <p:tag name="TYPE" val="MultiChoiceSlide"/>
  <p:tag name="RESULTS" val="Our community leaders are committed to actively advancing economic development opportunities.&#10;21[;]21[;]21[;]False[;]0[;]&#10;3.47619047619048[;]3[;]1.21964271189197[;]1.4875283446712&#10;0[;]0[;]Strongly Agree1[;]Strongly Agree[;]&#10;4[;]0[;]Agree2[;]Agree[;]&#10;10[;]0[;]Somewhat Agree3[;]Somewhat Agree[;]&#10;2[;]0[;]Neutral4[;]Neutral[;]&#10;3[;]0[;]Somewhat Disagree5[;]Somewhat Disagree[;]&#10;2[;]0[;]Disagree6[;]Disagree[;]&#10;0[;]0[;]Strongly Disagree7[;]Strongly Disagree[;]&#10;"/>
  <p:tag name="TPQUESTIONXML" val="﻿&lt;?xml version=&quot;1.0&quot; encoding=&quot;utf-8&quot;?&gt;&#10;&lt;questionlist&gt;&#10;    &lt;properties&gt;&#10;        &lt;guid&gt;178289360E144627BFD54355010F8E0B&lt;/guid&gt;&#10;        &lt;description /&gt;&#10;        &lt;date&gt;5/30/2016 1:29:4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9DA0D24A8D54E67BE58A3032AF8101E&lt;/guid&gt;&#10;            &lt;repollguid&gt;88BA4D6A5E03426F8A0175C030B7FD00&lt;/repollguid&gt;&#10;            &lt;sourceid&gt;F599781C0BEC4CFC8CA1983C475B1246&lt;/sourceid&gt;&#10;            &lt;questiontext&gt;Our community leaders are committed to actively advancing economic development opportun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4.xml><?xml version="1.0" encoding="utf-8"?>
<p:tagLst xmlns:a="http://schemas.openxmlformats.org/drawingml/2006/main" xmlns:r="http://schemas.openxmlformats.org/officeDocument/2006/relationships" xmlns:p="http://schemas.openxmlformats.org/presentationml/2006/main">
  <p:tag name="TYPE" val="MultiChoiceSlide"/>
  <p:tag name="RESULTS" val="Economic, social, cultural and environmental groups work together on successful community projects. &#10;21[;]21[;]21[;]False[;]0[;]&#10;4.47619047619048[;]4[;]1.94248362422582[;]3.77324263038549&#10;1[;]0[;]Strongly Agree1[;]Strongly Agree[;]&#10;3[;]0[;]Agree2[;]Agree[;]&#10;4[;]0[;]Somewhat Agree3[;]Somewhat Agree[;]&#10;3[;]0[;]Neutral4[;]Neutral[;]&#10;2[;]0[;]Somewhat Disagree5[;]Somewhat Disagree[;]&#10;3[;]0[;]Disagree6[;]Disagree[;]&#10;5[;]0[;]Strongly Disagree7[;]Strongly Disagree[;]&#10;"/>
  <p:tag name="TPQUESTIONXML" val="﻿&lt;?xml version=&quot;1.0&quot; encoding=&quot;utf-8&quot;?&gt;&#10;&lt;questionlist&gt;&#10;    &lt;properties&gt;&#10;        &lt;guid&gt;178289360E144627BFD54355010F8E0B&lt;/guid&gt;&#10;        &lt;description /&gt;&#10;        &lt;date&gt;5/30/2016 1:29:4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7707641ECC346A0AD38C23F0FA126C6&lt;/guid&gt;&#10;            &lt;repollguid&gt;88BA4D6A5E03426F8A0175C030B7FD00&lt;/repollguid&gt;&#10;            &lt;sourceid&gt;F599781C0BEC4CFC8CA1983C475B1246&lt;/sourceid&gt;&#10;            &lt;questiontext&gt;Economic, social, cultural and environmental groups work together on successful community project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RESULTS" val="Our community is connected to the networks and supports available within our region. &#10;21[;]21[;]21[;]False[;]0[;]&#10;3.04761904761905[;]3[;]1.75868431548756[;]3.09297052154195&#10;5[;]0[;]Strongly Agree1[;]Strongly Agree[;]&#10;3[;]0[;]Agree2[;]Agree[;]&#10;8[;]0[;]Somewhat Agree3[;]Somewhat Agree[;]&#10;0[;]0[;]Neutral4[;]Neutral[;]&#10;2[;]0[;]Somewhat Disagree5[;]Somewhat Disagree[;]&#10;2[;]0[;]Disagree6[;]Disagree[;]&#10;1[;]0[;]Strongly Disagree7[;]Strongly Disagree[;]&#10;"/>
  <p:tag name="TPQUESTIONXML" val="﻿&lt;?xml version=&quot;1.0&quot; encoding=&quot;utf-8&quot;?&gt;&#10;&lt;questionlist&gt;&#10;    &lt;properties&gt;&#10;        &lt;guid&gt;178289360E144627BFD54355010F8E0B&lt;/guid&gt;&#10;        &lt;description /&gt;&#10;        &lt;date&gt;5/30/2016 1:29:4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87033BC584B43698E3B682FD62B4EF1&lt;/guid&gt;&#10;            &lt;repollguid&gt;88BA4D6A5E03426F8A0175C030B7FD00&lt;/repollguid&gt;&#10;            &lt;sourceid&gt;F599781C0BEC4CFC8CA1983C475B1246&lt;/sourceid&gt;&#10;            &lt;questiontext&gt;Our community is connected to the networks and supports available within our region.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78289360E144627BFD54355010F8E0B&lt;/guid&gt;&#10;        &lt;description /&gt;&#10;        &lt;date&gt;5/30/2016 1:29: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710F8F896354604B08B085808C4C774&lt;/guid&gt;&#10;            &lt;repollguid&gt;88BA4D6A5E03426F8A0175C030B7FD00&lt;/repollguid&gt;&#10;            &lt;sourceid&gt;F599781C0BEC4CFC8CA1983C475B1246&lt;/sourceid&gt;&#10;            &lt;questiontext&gt;Our community has a shared vision for our long-term futu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RESULTS" val="Our community has a shared vision for our long-term future?[;crlf;]3[;]3[;]3[;]False[;]0[;][;crlf;]3.66666666666667[;]3[;]2.49443825784929[;]6.22222222222222[;crlf;]1[;]0[;]Strongly Agree1[;]Strongly Agree[;][;crlf;]0[;]0[;]Agree2[;]Agree[;][;crlf;]1[;]0[;]Somewhat Agree3[;]Somewhat Agree[;][;crlf;]0[;]0[;]Neutral4[;]Neutral[;][;crlf;]0[;]0[;]Somewhat Disagree5[;]Somewhat Disagree[;][;crlf;]0[;]0[;]Disagree6[;]Disagree[;][;crlf;]1[;]0[;]Strongly Disagree7[;]Strongly Disagree[;]"/>
  <p:tag name="AUTOOPENPOLL" val="True"/>
  <p:tag name="AUTOFORMATCHART" val="True"/>
  <p:tag name="LIVECHARTING" val="False"/>
  <p:tag name="HASRESULTS" val="False"/>
</p:tagLst>
</file>

<file path=ppt/tags/tag30.xml><?xml version="1.0" encoding="utf-8"?>
<p:tagLst xmlns:a="http://schemas.openxmlformats.org/drawingml/2006/main" xmlns:r="http://schemas.openxmlformats.org/officeDocument/2006/relationships" xmlns:p="http://schemas.openxmlformats.org/presentationml/2006/main">
  <p:tag name="RESULTS" val="Our community is connected to the networks and supports external to our region &#10;19[;]21[;]19[;]False[;]0[;]&#10;4.15789473684211[;]4[;]1.30840030470064[;]1.71191135734072&#10;0[;]0[;]Strongly Agree1[;]Strongly Agree[;]&#10;1[;]0[;]Agree2[;]Agree[;]&#10;8[;]0[;]Somewhat Agree3[;]Somewhat Agree[;]&#10;1[;]0[;]Neutral4[;]Neutral[;]&#10;5[;]0[;]Somewhat Disagree5[;]Somewhat Disagree[;]&#10;4[;]0[;]Disagree6[;]Disagree[;]&#10;0[;]0[;]Strongly Disagree7[;]Strongly Disagree[;]&#10;"/>
  <p:tag name="TYPE" val="MultiChoiceSlide"/>
  <p:tag name="TPQUESTIONXML" val="﻿&lt;?xml version=&quot;1.0&quot; encoding=&quot;utf-8&quot;?&gt;&#10;&lt;questionlist&gt;&#10;    &lt;properties&gt;&#10;        &lt;guid&gt;178289360E144627BFD54355010F8E0B&lt;/guid&gt;&#10;        &lt;description /&gt;&#10;        &lt;date&gt;5/30/2016 1:29: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77871B084C14DE187F5D0AEE6A2AF22&lt;/guid&gt;&#10;            &lt;repollguid&gt;88BA4D6A5E03426F8A0175C030B7FD00&lt;/repollguid&gt;&#10;            &lt;sourceid&gt;F599781C0BEC4CFC8CA1983C475B1246&lt;/sourceid&gt;&#10;            &lt;questiontext&gt;Our community is connected to the networks and supports external to our region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33.xml><?xml version="1.0" encoding="utf-8"?>
<p:tagLst xmlns:a="http://schemas.openxmlformats.org/drawingml/2006/main" xmlns:r="http://schemas.openxmlformats.org/officeDocument/2006/relationships" xmlns:p="http://schemas.openxmlformats.org/presentationml/2006/main">
  <p:tag name="TYPE" val="MultiChoiceSlide"/>
  <p:tag name="RESULTS" val="A diverse group of stakeholders are involved in economic development planning and action&#10;20[;]21[;]20[;]False[;]0[;]&#10;3.3[;]2.5[;]1.9[;]3.61&#10;3[;]0[;]Strongly Agree1[;]Strongly Agree[;]&#10;7[;]0[;]Agree2[;]Agree[;]&#10;3[;]0[;]Somewhat Agree3[;]Somewhat Agree[;]&#10;0[;]0[;]Neutral4[;]Neutral[;]&#10;3[;]0[;]Somewhat Disagree5[;]Somewhat Disagree[;]&#10;3[;]0[;]Disagree6[;]Disagree[;]&#10;1[;]0[;]Strongly Disagree7[;]Strongly Disagree[;]&#10;"/>
  <p:tag name="TPQUESTIONXML" val="﻿&lt;?xml version=&quot;1.0&quot; encoding=&quot;utf-8&quot;?&gt;&#10;&lt;questionlist&gt;&#10;    &lt;properties&gt;&#10;        &lt;guid&gt;178289360E144627BFD54355010F8E0B&lt;/guid&gt;&#10;        &lt;description /&gt;&#10;        &lt;date&gt;5/30/2016 1:29:4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F52ADD4085F48AFAC2D3A6B46EF3AB3&lt;/guid&gt;&#10;            &lt;repollguid&gt;88BA4D6A5E03426F8A0175C030B7FD00&lt;/repollguid&gt;&#10;            &lt;sourceid&gt;F599781C0BEC4CFC8CA1983C475B1246&lt;/sourceid&gt;&#10;            &lt;questiontext&gt;A diverse group of stakeholders are involved in economic development planning and ac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34.xml><?xml version="1.0" encoding="utf-8"?>
<p:tagLst xmlns:a="http://schemas.openxmlformats.org/drawingml/2006/main" xmlns:r="http://schemas.openxmlformats.org/officeDocument/2006/relationships" xmlns:p="http://schemas.openxmlformats.org/presentationml/2006/main">
  <p:tag name="ZEROBASED" val="False"/>
</p:tagLst>
</file>

<file path=ppt/tags/tag35.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36.xml><?xml version="1.0" encoding="utf-8"?>
<p:tagLst xmlns:a="http://schemas.openxmlformats.org/drawingml/2006/main" xmlns:r="http://schemas.openxmlformats.org/officeDocument/2006/relationships" xmlns:p="http://schemas.openxmlformats.org/presentationml/2006/main">
  <p:tag name="TYPE" val="MultiChoiceSlide"/>
  <p:tag name="RESULTS" val="There is a high level of involvement by stakeholders in economic development. &#10;21[;]21[;]21[;]False[;]0[;]&#10;3.71428571428571[;]3[;]1.82946406783796[;]3.3469387755102&#10;2[;]0[;]Strongly Agree1[;]Strongly Agree[;]&#10;3[;]0[;]Agree2[;]Agree[;]&#10;8[;]0[;]Somewhat Agree3[;]Somewhat Agree[;]&#10;1[;]0[;]Neutral4[;]Neutral[;]&#10;3[;]0[;]Somewhat Disagree5[;]Somewhat Disagree[;]&#10;1[;]0[;]Disagree6[;]Disagree[;]&#10;3[;]0[;]Strongly Disagree7[;]Strongly Disagree[;]&#10;"/>
  <p:tag name="TPQUESTIONXML" val="﻿&lt;?xml version=&quot;1.0&quot; encoding=&quot;utf-8&quot;?&gt;&#10;&lt;questionlist&gt;&#10;    &lt;properties&gt;&#10;        &lt;guid&gt;178289360E144627BFD54355010F8E0B&lt;/guid&gt;&#10;        &lt;description /&gt;&#10;        &lt;date&gt;5/30/2016 1:29:5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BD1A9570727472AB315B646843C5D7D&lt;/guid&gt;&#10;            &lt;repollguid&gt;88BA4D6A5E03426F8A0175C030B7FD00&lt;/repollguid&gt;&#10;            &lt;sourceid&gt;F599781C0BEC4CFC8CA1983C475B1246&lt;/sourceid&gt;&#10;            &lt;questiontext&gt;There is a high level of involvement by stakeholders in economic development.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37.xml><?xml version="1.0" encoding="utf-8"?>
<p:tagLst xmlns:a="http://schemas.openxmlformats.org/drawingml/2006/main" xmlns:r="http://schemas.openxmlformats.org/officeDocument/2006/relationships" xmlns:p="http://schemas.openxmlformats.org/presentationml/2006/main">
  <p:tag name="ZEROBASED" val="False"/>
</p:tagLst>
</file>

<file path=ppt/tags/tag3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39.xml><?xml version="1.0" encoding="utf-8"?>
<p:tagLst xmlns:a="http://schemas.openxmlformats.org/drawingml/2006/main" xmlns:r="http://schemas.openxmlformats.org/officeDocument/2006/relationships" xmlns:p="http://schemas.openxmlformats.org/presentationml/2006/main">
  <p:tag name="TYPE" val="MultiChoiceSlide"/>
  <p:tag name="RESULTS" val="The business community is actively involved in informing economic development. &#10;20[;]21[;]20[;]False[;]0[;]&#10;4[;]3.5[;]1.81659021245849[;]3.3&#10;0[;]0[;]Strongly Agree1[;]Strongly Agree[;]&#10;6[;]0[;]Agree2[;]Agree[;]&#10;4[;]0[;]Somewhat Agree3[;]Somewhat Agree[;]&#10;2[;]0[;]Neutral4[;]Neutral[;]&#10;3[;]0[;]Somewhat Disagree5[;]Somewhat Disagree[;]&#10;2[;]0[;]Disagree6[;]Disagree[;]&#10;3[;]0[;]Strongly Disagree7[;]Strongly Disagree[;]&#10;"/>
  <p:tag name="TPQUESTIONXML" val="﻿&lt;?xml version=&quot;1.0&quot; encoding=&quot;utf-8&quot;?&gt;&#10;&lt;questionlist&gt;&#10;    &lt;properties&gt;&#10;        &lt;guid&gt;178289360E144627BFD54355010F8E0B&lt;/guid&gt;&#10;        &lt;description /&gt;&#10;        &lt;date&gt;5/30/2016 1:29:5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BC00E389D3C49F28AFC7BE751D24C8C&lt;/guid&gt;&#10;            &lt;repollguid&gt;88BA4D6A5E03426F8A0175C030B7FD00&lt;/repollguid&gt;&#10;            &lt;sourceid&gt;F599781C0BEC4CFC8CA1983C475B1246&lt;/sourceid&gt;&#10;            &lt;questiontext&gt;The business community is actively involved in informing economic development.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40.xml><?xml version="1.0" encoding="utf-8"?>
<p:tagLst xmlns:a="http://schemas.openxmlformats.org/drawingml/2006/main" xmlns:r="http://schemas.openxmlformats.org/officeDocument/2006/relationships" xmlns:p="http://schemas.openxmlformats.org/presentationml/2006/main">
  <p:tag name="ZEROBASED" val="False"/>
</p:tagLst>
</file>

<file path=ppt/tags/tag41.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5.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RESULTS" val="Our community has a current economic development plan and it is connected to broader planning and related action?&#10;21[;]21[;]21[;]False[;]0[;]&#10;4[;]4[;]2.07019667802706[;]4.28571428571429&#10;2[;]0[;]Strongly Agree1[;]Strongly Agree[;]&#10;6[;]0[;]Agree2[;]Agree[;]&#10;2[;]0[;]Somewhat Agree3[;]Somewhat Agree[;]&#10;1[;]0[;]Neutral4[;]Neutral[;]&#10;3[;]0[;]Somewhat Disagree5[;]Somewhat Disagree[;]&#10;4[;]0[;]Disagree6[;]Disagree[;]&#10;3[;]0[;]Strongly Disagree7[;]Strongly Disagree[;]&#10;"/>
  <p:tag name="TPQUESTIONXML" val="﻿&lt;?xml version=&quot;1.0&quot; encoding=&quot;utf-8&quot;?&gt;&#10;&lt;questionlist&gt;&#10;    &lt;properties&gt;&#10;        &lt;guid&gt;178289360E144627BFD54355010F8E0B&lt;/guid&gt;&#10;        &lt;description /&gt;&#10;        &lt;date&gt;5/30/2016 1:29:3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E43D7AAC8EB431FB2C19817A36CBFA4&lt;/guid&gt;&#10;            &lt;repollguid&gt;88BA4D6A5E03426F8A0175C030B7FD00&lt;/repollguid&gt;&#10;            &lt;sourceid&gt;F599781C0BEC4CFC8CA1983C475B1246&lt;/sourceid&gt;&#10;            &lt;questiontext&gt;Our community has a current economic development plan and it is connected to broader planning and related ac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9.xml><?xml version="1.0" encoding="utf-8"?>
<p:tagLst xmlns:a="http://schemas.openxmlformats.org/drawingml/2006/main" xmlns:r="http://schemas.openxmlformats.org/officeDocument/2006/relationships" xmlns:p="http://schemas.openxmlformats.org/presentationml/2006/main">
  <p:tag name="TYPE" val="MultiChoiceSlide"/>
  <p:tag name="RESULTS" val="Economic development initiatives have been successful?&#10;21[;]21[;]21[;]False[;]0[;]&#10;2.57142857142857[;]2[;]1.32992762321609[;]1.7687074829932&#10;3[;]0[;]Strongly Agree1[;]Strongly Agree[;]&#10;9[;]0[;]Agree2[;]Agree[;]&#10;7[;]0[;]Somewhat Agree3[;]Somewhat Agree[;]&#10;0[;]0[;]Neutral4[;]Neutral[;]&#10;1[;]0[;]Somewhat Disagree5[;]Somewhat Disagree[;]&#10;0[;]0[;]Disagree6[;]Disagree[;]&#10;1[;]0[;]Strongly Disagree7[;]Strongly Disagree[;]&#10;"/>
  <p:tag name="TPQUESTIONXML" val="﻿&lt;?xml version=&quot;1.0&quot; encoding=&quot;utf-8&quot;?&gt;&#10;&lt;questionlist&gt;&#10;    &lt;properties&gt;&#10;        &lt;guid&gt;178289360E144627BFD54355010F8E0B&lt;/guid&gt;&#10;        &lt;description /&gt;&#10;        &lt;date&gt;5/30/2016 1:29:3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6258824E31448B485CE4314C71E20AE&lt;/guid&gt;&#10;            &lt;repollguid&gt;88BA4D6A5E03426F8A0175C030B7FD00&lt;/repollguid&gt;&#10;            &lt;sourceid&gt;F599781C0BEC4CFC8CA1983C475B1246&lt;/sourceid&gt;&#10;            &lt;questiontext&gt;Economic development initiatives have been successful?&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LIVECHARTING" val="False"/>
  <p:tag name="AUTOOPENPOLL" val="True"/>
  <p:tag name="AUTOFORMATCHART" val="True"/>
  <p:tag name="HASRESULTS"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5584</TotalTime>
  <Words>3367</Words>
  <Application>Microsoft Office PowerPoint</Application>
  <PresentationFormat>On-screen Show (4:3)</PresentationFormat>
  <Paragraphs>686</Paragraphs>
  <Slides>58</Slides>
  <Notes>36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4" baseType="lpstr">
      <vt:lpstr>Arial</vt:lpstr>
      <vt:lpstr>Calibri</vt:lpstr>
      <vt:lpstr>Courier New</vt:lpstr>
      <vt:lpstr>Wingdings</vt:lpstr>
      <vt:lpstr>Office Theme</vt:lpstr>
      <vt:lpstr>Chart</vt:lpstr>
      <vt:lpstr>PowerPoint Presentation</vt:lpstr>
      <vt:lpstr>Agenda</vt:lpstr>
      <vt:lpstr>The Columbia Basin  Rural Development Institute</vt:lpstr>
      <vt:lpstr>Rural Development Institute</vt:lpstr>
      <vt:lpstr>PowerPoint Presentation</vt:lpstr>
      <vt:lpstr>PowerPoint Presentation</vt:lpstr>
      <vt:lpstr>PowerPoint Presentation</vt:lpstr>
      <vt:lpstr>PowerPoint Presentation</vt:lpstr>
      <vt:lpstr>PowerPoint Presentation</vt:lpstr>
      <vt:lpstr>Business Retention &amp; Expansion</vt:lpstr>
      <vt:lpstr>BRE Communities</vt:lpstr>
      <vt:lpstr>PowerPoint Presentation</vt:lpstr>
      <vt:lpstr>PowerPoint Presentation</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     Highlights from Three Years of BRE</vt:lpstr>
      <vt:lpstr>PowerPoint Presentation</vt:lpstr>
      <vt:lpstr>PowerPoint Presentation</vt:lpstr>
      <vt:lpstr>Understanding Our Economic Development Capacity</vt:lpstr>
      <vt:lpstr>PowerPoint Presentation</vt:lpstr>
      <vt:lpstr>PowerPoint Presentation</vt:lpstr>
      <vt:lpstr>Our community has a shared vision for our long-term future?</vt:lpstr>
      <vt:lpstr>Our community has a current economic development plan and it is connected to broader planning and related action?</vt:lpstr>
      <vt:lpstr>Economic development initiatives have been successful?</vt:lpstr>
      <vt:lpstr>Elected officials understand how to participate and strategically lead efforts aimed at local and regional economic development. </vt:lpstr>
      <vt:lpstr>Local government staff understands how to participate and strategically lead efforts aimed at local and regional economic development. </vt:lpstr>
      <vt:lpstr>Human and financial resources are in place to advance economic development priorities. </vt:lpstr>
      <vt:lpstr>Our community leaders are committed to actively advancing economic development opportunities.</vt:lpstr>
      <vt:lpstr>Economic, social, cultural and environmental groups work together on successful community projects. </vt:lpstr>
      <vt:lpstr>Our community is connected to the networks and supports available within our region. </vt:lpstr>
      <vt:lpstr>Our community is connected to the networks and supports external to our region </vt:lpstr>
      <vt:lpstr>A diverse group of stakeholders are involved in economic development planning and action</vt:lpstr>
      <vt:lpstr>There is a high level of involvement by stakeholders in economic development. </vt:lpstr>
      <vt:lpstr>The business community is actively involved in informing economic development. </vt:lpstr>
      <vt:lpstr>PowerPoint Presentation</vt:lpstr>
      <vt:lpstr>PowerPoint Presentation</vt:lpstr>
      <vt:lpstr>PowerPoint Presentation</vt:lpstr>
      <vt:lpstr>PowerPoint Presentation</vt:lpstr>
      <vt:lpstr>PowerPoint Presentation</vt:lpstr>
      <vt:lpstr>PowerPoint Presentation</vt:lpstr>
      <vt:lpstr>Digital Basin &amp; Employment Lands</vt:lpstr>
      <vt:lpstr>The Site Selector Tool</vt:lpstr>
      <vt:lpstr>Search Results</vt:lpstr>
      <vt:lpstr>Parting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MacDonald</dc:creator>
  <cp:lastModifiedBy>Kim Rowe</cp:lastModifiedBy>
  <cp:revision>365</cp:revision>
  <cp:lastPrinted>2012-04-23T04:24:41Z</cp:lastPrinted>
  <dcterms:created xsi:type="dcterms:W3CDTF">2012-04-14T23:21:13Z</dcterms:created>
  <dcterms:modified xsi:type="dcterms:W3CDTF">2017-02-16T17:38:56Z</dcterms:modified>
</cp:coreProperties>
</file>