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handoutMasterIdLst>
    <p:handoutMasterId r:id="rId56"/>
  </p:handoutMasterIdLst>
  <p:sldIdLst>
    <p:sldId id="268" r:id="rId2"/>
    <p:sldId id="344" r:id="rId3"/>
    <p:sldId id="376" r:id="rId4"/>
    <p:sldId id="329" r:id="rId5"/>
    <p:sldId id="330" r:id="rId6"/>
    <p:sldId id="331" r:id="rId7"/>
    <p:sldId id="377" r:id="rId8"/>
    <p:sldId id="378" r:id="rId9"/>
    <p:sldId id="332" r:id="rId10"/>
    <p:sldId id="333" r:id="rId11"/>
    <p:sldId id="334" r:id="rId12"/>
    <p:sldId id="336" r:id="rId13"/>
    <p:sldId id="337" r:id="rId14"/>
    <p:sldId id="338" r:id="rId15"/>
    <p:sldId id="339" r:id="rId16"/>
    <p:sldId id="340" r:id="rId17"/>
    <p:sldId id="341" r:id="rId18"/>
    <p:sldId id="342" r:id="rId19"/>
    <p:sldId id="343" r:id="rId20"/>
    <p:sldId id="363" r:id="rId21"/>
    <p:sldId id="379" r:id="rId22"/>
    <p:sldId id="365" r:id="rId23"/>
    <p:sldId id="366" r:id="rId24"/>
    <p:sldId id="367" r:id="rId25"/>
    <p:sldId id="369" r:id="rId26"/>
    <p:sldId id="320" r:id="rId27"/>
    <p:sldId id="326" r:id="rId28"/>
    <p:sldId id="317" r:id="rId29"/>
    <p:sldId id="345" r:id="rId30"/>
    <p:sldId id="347" r:id="rId31"/>
    <p:sldId id="349" r:id="rId32"/>
    <p:sldId id="351" r:id="rId33"/>
    <p:sldId id="353" r:id="rId34"/>
    <p:sldId id="355" r:id="rId35"/>
    <p:sldId id="357" r:id="rId36"/>
    <p:sldId id="359" r:id="rId37"/>
    <p:sldId id="364" r:id="rId38"/>
    <p:sldId id="370" r:id="rId39"/>
    <p:sldId id="361" r:id="rId40"/>
    <p:sldId id="362" r:id="rId41"/>
    <p:sldId id="287" r:id="rId42"/>
    <p:sldId id="313" r:id="rId43"/>
    <p:sldId id="373" r:id="rId44"/>
    <p:sldId id="374" r:id="rId45"/>
    <p:sldId id="371" r:id="rId46"/>
    <p:sldId id="372" r:id="rId47"/>
    <p:sldId id="288" r:id="rId48"/>
    <p:sldId id="311" r:id="rId49"/>
    <p:sldId id="312" r:id="rId50"/>
    <p:sldId id="289" r:id="rId51"/>
    <p:sldId id="307" r:id="rId52"/>
    <p:sldId id="264" r:id="rId53"/>
    <p:sldId id="375" r:id="rId54"/>
  </p:sldIdLst>
  <p:sldSz cx="9144000" cy="6858000" type="screen4x3"/>
  <p:notesSz cx="7010400" cy="9296400"/>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3" autoAdjust="0"/>
    <p:restoredTop sz="72296" autoAdjust="0"/>
  </p:normalViewPr>
  <p:slideViewPr>
    <p:cSldViewPr snapToGrid="0" snapToObjects="1">
      <p:cViewPr>
        <p:scale>
          <a:sx n="86" d="100"/>
          <a:sy n="86" d="100"/>
        </p:scale>
        <p:origin x="2328" y="2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ill\Documents\Research\Data\BalanceOfPaymentsQuarterlyStandardized_cansim-2280062-eng-74956115666394961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terrimacdonald:Dropbox:RDI-SGRC:Employment%20Lands%20Final%20Report:Final%20report%20and%20data:data%20analysis:BRE%20related%20analysis:BRE%20data%20by%20corridor%20_%20community_Nov25_201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rethoret\Documents\GroupWise\BRE%20data%20by%20corridor%20_%20community_Nov25_2014.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BalanceOfPaymentsQuarterlyStand!$D$89</c:f>
              <c:strCache>
                <c:ptCount val="1"/>
                <c:pt idx="0">
                  <c:v>1997</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BalanceOfPaymentsQuarterlyStand!$D$90:$D$101</c:f>
              <c:numCache>
                <c:formatCode>General</c:formatCode>
                <c:ptCount val="12"/>
                <c:pt idx="0">
                  <c:v>76075.899999999994</c:v>
                </c:pt>
                <c:pt idx="1">
                  <c:v>7710.4000000000005</c:v>
                </c:pt>
                <c:pt idx="2">
                  <c:v>43592.7</c:v>
                </c:pt>
                <c:pt idx="3">
                  <c:v>22472.7</c:v>
                </c:pt>
                <c:pt idx="4">
                  <c:v>26812.7</c:v>
                </c:pt>
                <c:pt idx="5">
                  <c:v>3729.2999999999988</c:v>
                </c:pt>
                <c:pt idx="6">
                  <c:v>6300.4000000000024</c:v>
                </c:pt>
                <c:pt idx="7">
                  <c:v>-8078.6000000000022</c:v>
                </c:pt>
                <c:pt idx="8">
                  <c:v>-6025.7000000000007</c:v>
                </c:pt>
                <c:pt idx="9">
                  <c:v>-7653.3999999999978</c:v>
                </c:pt>
                <c:pt idx="10">
                  <c:v>-2497.400000000001</c:v>
                </c:pt>
                <c:pt idx="11">
                  <c:v>-7929.9000000000005</c:v>
                </c:pt>
              </c:numCache>
            </c:numRef>
          </c:val>
          <c:extLst>
            <c:ext xmlns:c16="http://schemas.microsoft.com/office/drawing/2014/chart" uri="{C3380CC4-5D6E-409C-BE32-E72D297353CC}">
              <c16:uniqueId val="{00000000-FDFD-4845-8AE2-656080440B62}"/>
            </c:ext>
          </c:extLst>
        </c:ser>
        <c:ser>
          <c:idx val="1"/>
          <c:order val="1"/>
          <c:tx>
            <c:strRef>
              <c:f>BalanceOfPaymentsQuarterlyStand!$E$89</c:f>
              <c:strCache>
                <c:ptCount val="1"/>
                <c:pt idx="0">
                  <c:v>1998</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BalanceOfPaymentsQuarterlyStand!$E$90:$E$101</c:f>
              <c:numCache>
                <c:formatCode>General</c:formatCode>
                <c:ptCount val="12"/>
                <c:pt idx="0">
                  <c:v>88943.300000000047</c:v>
                </c:pt>
                <c:pt idx="1">
                  <c:v>7166.9</c:v>
                </c:pt>
                <c:pt idx="2">
                  <c:v>48313</c:v>
                </c:pt>
                <c:pt idx="3">
                  <c:v>23219.5</c:v>
                </c:pt>
                <c:pt idx="4">
                  <c:v>26815</c:v>
                </c:pt>
                <c:pt idx="5">
                  <c:v>2027.5999999999981</c:v>
                </c:pt>
                <c:pt idx="6">
                  <c:v>8945.6999999999953</c:v>
                </c:pt>
                <c:pt idx="7">
                  <c:v>-6017.6000000000022</c:v>
                </c:pt>
                <c:pt idx="8">
                  <c:v>-4894.6000000000004</c:v>
                </c:pt>
                <c:pt idx="9">
                  <c:v>-6270.8000000000029</c:v>
                </c:pt>
                <c:pt idx="10">
                  <c:v>-124.30000000000111</c:v>
                </c:pt>
                <c:pt idx="11">
                  <c:v>-7471.8000000000011</c:v>
                </c:pt>
              </c:numCache>
            </c:numRef>
          </c:val>
          <c:extLst>
            <c:ext xmlns:c16="http://schemas.microsoft.com/office/drawing/2014/chart" uri="{C3380CC4-5D6E-409C-BE32-E72D297353CC}">
              <c16:uniqueId val="{00000001-FDFD-4845-8AE2-656080440B62}"/>
            </c:ext>
          </c:extLst>
        </c:ser>
        <c:ser>
          <c:idx val="2"/>
          <c:order val="2"/>
          <c:tx>
            <c:strRef>
              <c:f>BalanceOfPaymentsQuarterlyStand!$F$89</c:f>
              <c:strCache>
                <c:ptCount val="1"/>
                <c:pt idx="0">
                  <c:v>1999</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BalanceOfPaymentsQuarterlyStand!$F$90:$F$101</c:f>
              <c:numCache>
                <c:formatCode>General</c:formatCode>
                <c:ptCount val="12"/>
                <c:pt idx="0">
                  <c:v>107597.4</c:v>
                </c:pt>
                <c:pt idx="1">
                  <c:v>6155.7999999999984</c:v>
                </c:pt>
                <c:pt idx="2">
                  <c:v>46103.500000000007</c:v>
                </c:pt>
                <c:pt idx="3">
                  <c:v>22776.500000000011</c:v>
                </c:pt>
                <c:pt idx="4">
                  <c:v>30474.7</c:v>
                </c:pt>
                <c:pt idx="5">
                  <c:v>1350.799999999999</c:v>
                </c:pt>
                <c:pt idx="6">
                  <c:v>16997.600000000009</c:v>
                </c:pt>
                <c:pt idx="7">
                  <c:v>-5146.1000000000022</c:v>
                </c:pt>
                <c:pt idx="8">
                  <c:v>-5610.4000000000005</c:v>
                </c:pt>
                <c:pt idx="9">
                  <c:v>-4699</c:v>
                </c:pt>
                <c:pt idx="10">
                  <c:v>1469.9</c:v>
                </c:pt>
                <c:pt idx="11">
                  <c:v>-8202.7999999999975</c:v>
                </c:pt>
              </c:numCache>
            </c:numRef>
          </c:val>
          <c:extLst>
            <c:ext xmlns:c16="http://schemas.microsoft.com/office/drawing/2014/chart" uri="{C3380CC4-5D6E-409C-BE32-E72D297353CC}">
              <c16:uniqueId val="{00000002-FDFD-4845-8AE2-656080440B62}"/>
            </c:ext>
          </c:extLst>
        </c:ser>
        <c:ser>
          <c:idx val="3"/>
          <c:order val="3"/>
          <c:tx>
            <c:strRef>
              <c:f>BalanceOfPaymentsQuarterlyStand!$G$89</c:f>
              <c:strCache>
                <c:ptCount val="1"/>
                <c:pt idx="0">
                  <c:v>2000</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BalanceOfPaymentsQuarterlyStand!$G$90:$G$101</c:f>
              <c:numCache>
                <c:formatCode>General</c:formatCode>
                <c:ptCount val="12"/>
                <c:pt idx="0">
                  <c:v>118123.7</c:v>
                </c:pt>
                <c:pt idx="1">
                  <c:v>6134</c:v>
                </c:pt>
                <c:pt idx="2">
                  <c:v>48320.4</c:v>
                </c:pt>
                <c:pt idx="3">
                  <c:v>22213.599999999991</c:v>
                </c:pt>
                <c:pt idx="4">
                  <c:v>32862.699999999997</c:v>
                </c:pt>
                <c:pt idx="5">
                  <c:v>1947.5000000000041</c:v>
                </c:pt>
                <c:pt idx="6">
                  <c:v>17008.19999999999</c:v>
                </c:pt>
                <c:pt idx="7">
                  <c:v>-3234.8000000000029</c:v>
                </c:pt>
                <c:pt idx="8">
                  <c:v>-2666.7000000000039</c:v>
                </c:pt>
                <c:pt idx="9">
                  <c:v>-3672.6999999999971</c:v>
                </c:pt>
                <c:pt idx="10">
                  <c:v>1266.5</c:v>
                </c:pt>
                <c:pt idx="11">
                  <c:v>-8981.0999999999949</c:v>
                </c:pt>
              </c:numCache>
            </c:numRef>
          </c:val>
          <c:extLst>
            <c:ext xmlns:c16="http://schemas.microsoft.com/office/drawing/2014/chart" uri="{C3380CC4-5D6E-409C-BE32-E72D297353CC}">
              <c16:uniqueId val="{00000003-FDFD-4845-8AE2-656080440B62}"/>
            </c:ext>
          </c:extLst>
        </c:ser>
        <c:ser>
          <c:idx val="4"/>
          <c:order val="4"/>
          <c:tx>
            <c:strRef>
              <c:f>BalanceOfPaymentsQuarterlyStand!$H$89</c:f>
              <c:strCache>
                <c:ptCount val="1"/>
                <c:pt idx="0">
                  <c:v>2001</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BalanceOfPaymentsQuarterlyStand!$H$90:$H$101</c:f>
              <c:numCache>
                <c:formatCode>General</c:formatCode>
                <c:ptCount val="12"/>
                <c:pt idx="0">
                  <c:v>119878.8</c:v>
                </c:pt>
                <c:pt idx="1">
                  <c:v>6035.3</c:v>
                </c:pt>
                <c:pt idx="2">
                  <c:v>47375.9</c:v>
                </c:pt>
                <c:pt idx="3">
                  <c:v>24715.5</c:v>
                </c:pt>
                <c:pt idx="4">
                  <c:v>30797.3</c:v>
                </c:pt>
                <c:pt idx="5">
                  <c:v>2896.3000000000029</c:v>
                </c:pt>
                <c:pt idx="6">
                  <c:v>17719.000000000011</c:v>
                </c:pt>
                <c:pt idx="7">
                  <c:v>-1215.299999999999</c:v>
                </c:pt>
                <c:pt idx="8">
                  <c:v>-4269.5</c:v>
                </c:pt>
                <c:pt idx="9">
                  <c:v>-2901.3999999999942</c:v>
                </c:pt>
                <c:pt idx="10">
                  <c:v>1136.2</c:v>
                </c:pt>
                <c:pt idx="11">
                  <c:v>-8452.0000000000018</c:v>
                </c:pt>
              </c:numCache>
            </c:numRef>
          </c:val>
          <c:extLst>
            <c:ext xmlns:c16="http://schemas.microsoft.com/office/drawing/2014/chart" uri="{C3380CC4-5D6E-409C-BE32-E72D297353CC}">
              <c16:uniqueId val="{00000004-FDFD-4845-8AE2-656080440B62}"/>
            </c:ext>
          </c:extLst>
        </c:ser>
        <c:ser>
          <c:idx val="5"/>
          <c:order val="5"/>
          <c:tx>
            <c:strRef>
              <c:f>BalanceOfPaymentsQuarterlyStand!$I$89</c:f>
              <c:strCache>
                <c:ptCount val="1"/>
                <c:pt idx="0">
                  <c:v>2002</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BalanceOfPaymentsQuarterlyStand!$I$90:$I$101</c:f>
              <c:numCache>
                <c:formatCode>General</c:formatCode>
                <c:ptCount val="12"/>
                <c:pt idx="0">
                  <c:v>117636.8</c:v>
                </c:pt>
                <c:pt idx="1">
                  <c:v>4378.6000000000004</c:v>
                </c:pt>
                <c:pt idx="2">
                  <c:v>53970.6</c:v>
                </c:pt>
                <c:pt idx="3">
                  <c:v>25903.1</c:v>
                </c:pt>
                <c:pt idx="4">
                  <c:v>30050.599999999991</c:v>
                </c:pt>
                <c:pt idx="5">
                  <c:v>4643.8</c:v>
                </c:pt>
                <c:pt idx="6">
                  <c:v>13113.200000000021</c:v>
                </c:pt>
                <c:pt idx="7">
                  <c:v>-953.90000000000157</c:v>
                </c:pt>
                <c:pt idx="8">
                  <c:v>-5772.3000000000029</c:v>
                </c:pt>
                <c:pt idx="9">
                  <c:v>-2832.2999999999952</c:v>
                </c:pt>
                <c:pt idx="10">
                  <c:v>1816.9</c:v>
                </c:pt>
                <c:pt idx="11">
                  <c:v>-8274.6</c:v>
                </c:pt>
              </c:numCache>
            </c:numRef>
          </c:val>
          <c:extLst>
            <c:ext xmlns:c16="http://schemas.microsoft.com/office/drawing/2014/chart" uri="{C3380CC4-5D6E-409C-BE32-E72D297353CC}">
              <c16:uniqueId val="{00000005-FDFD-4845-8AE2-656080440B62}"/>
            </c:ext>
          </c:extLst>
        </c:ser>
        <c:ser>
          <c:idx val="6"/>
          <c:order val="6"/>
          <c:tx>
            <c:strRef>
              <c:f>BalanceOfPaymentsQuarterlyStand!$J$89</c:f>
              <c:strCache>
                <c:ptCount val="1"/>
                <c:pt idx="0">
                  <c:v>2003</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BalanceOfPaymentsQuarterlyStand!$J$90:$J$101</c:f>
              <c:numCache>
                <c:formatCode>General</c:formatCode>
                <c:ptCount val="12"/>
                <c:pt idx="0">
                  <c:v>99799.099999999977</c:v>
                </c:pt>
                <c:pt idx="1">
                  <c:v>3422.1</c:v>
                </c:pt>
                <c:pt idx="2">
                  <c:v>50007.7</c:v>
                </c:pt>
                <c:pt idx="3">
                  <c:v>23962.2</c:v>
                </c:pt>
                <c:pt idx="4">
                  <c:v>29066.5</c:v>
                </c:pt>
                <c:pt idx="5">
                  <c:v>3228.2000000000012</c:v>
                </c:pt>
                <c:pt idx="6">
                  <c:v>13032.4</c:v>
                </c:pt>
                <c:pt idx="7">
                  <c:v>-4158.7000000000025</c:v>
                </c:pt>
                <c:pt idx="8">
                  <c:v>-8399.2999999999975</c:v>
                </c:pt>
                <c:pt idx="9">
                  <c:v>-7473.4000000000087</c:v>
                </c:pt>
                <c:pt idx="10">
                  <c:v>1729.5</c:v>
                </c:pt>
                <c:pt idx="11">
                  <c:v>-7468.4000000000005</c:v>
                </c:pt>
              </c:numCache>
            </c:numRef>
          </c:val>
          <c:extLst>
            <c:ext xmlns:c16="http://schemas.microsoft.com/office/drawing/2014/chart" uri="{C3380CC4-5D6E-409C-BE32-E72D297353CC}">
              <c16:uniqueId val="{00000006-FDFD-4845-8AE2-656080440B62}"/>
            </c:ext>
          </c:extLst>
        </c:ser>
        <c:ser>
          <c:idx val="7"/>
          <c:order val="7"/>
          <c:tx>
            <c:strRef>
              <c:f>BalanceOfPaymentsQuarterlyStand!$K$89</c:f>
              <c:strCache>
                <c:ptCount val="1"/>
                <c:pt idx="0">
                  <c:v>2004</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BalanceOfPaymentsQuarterlyStand!$K$90:$K$101</c:f>
              <c:numCache>
                <c:formatCode>General</c:formatCode>
                <c:ptCount val="12"/>
                <c:pt idx="0">
                  <c:v>94470.100000000035</c:v>
                </c:pt>
                <c:pt idx="1">
                  <c:v>4443.5</c:v>
                </c:pt>
                <c:pt idx="2">
                  <c:v>48145.9</c:v>
                </c:pt>
                <c:pt idx="3">
                  <c:v>22733.3</c:v>
                </c:pt>
                <c:pt idx="4">
                  <c:v>29982.9</c:v>
                </c:pt>
                <c:pt idx="5">
                  <c:v>3629.4999999999959</c:v>
                </c:pt>
                <c:pt idx="6">
                  <c:v>14770.000000000009</c:v>
                </c:pt>
                <c:pt idx="7">
                  <c:v>-5647.1</c:v>
                </c:pt>
                <c:pt idx="8">
                  <c:v>-12537.3</c:v>
                </c:pt>
                <c:pt idx="9">
                  <c:v>-10807.79999999999</c:v>
                </c:pt>
                <c:pt idx="10">
                  <c:v>1972.4</c:v>
                </c:pt>
                <c:pt idx="11">
                  <c:v>-5317.5</c:v>
                </c:pt>
              </c:numCache>
            </c:numRef>
          </c:val>
          <c:extLst>
            <c:ext xmlns:c16="http://schemas.microsoft.com/office/drawing/2014/chart" uri="{C3380CC4-5D6E-409C-BE32-E72D297353CC}">
              <c16:uniqueId val="{00000007-FDFD-4845-8AE2-656080440B62}"/>
            </c:ext>
          </c:extLst>
        </c:ser>
        <c:ser>
          <c:idx val="8"/>
          <c:order val="8"/>
          <c:tx>
            <c:strRef>
              <c:f>BalanceOfPaymentsQuarterlyStand!$L$89</c:f>
              <c:strCache>
                <c:ptCount val="1"/>
                <c:pt idx="0">
                  <c:v>2005</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BalanceOfPaymentsQuarterlyStand!$L$90:$L$101</c:f>
              <c:numCache>
                <c:formatCode>General</c:formatCode>
                <c:ptCount val="12"/>
                <c:pt idx="0">
                  <c:v>77394</c:v>
                </c:pt>
                <c:pt idx="1">
                  <c:v>5238.6000000000022</c:v>
                </c:pt>
                <c:pt idx="2">
                  <c:v>45837.1</c:v>
                </c:pt>
                <c:pt idx="3">
                  <c:v>23450</c:v>
                </c:pt>
                <c:pt idx="4">
                  <c:v>28248.399999999991</c:v>
                </c:pt>
                <c:pt idx="5">
                  <c:v>1480.5</c:v>
                </c:pt>
                <c:pt idx="6">
                  <c:v>12048.899999999991</c:v>
                </c:pt>
                <c:pt idx="7">
                  <c:v>-8773.0000000000036</c:v>
                </c:pt>
                <c:pt idx="8">
                  <c:v>-15165</c:v>
                </c:pt>
                <c:pt idx="9">
                  <c:v>-15876.899999999991</c:v>
                </c:pt>
                <c:pt idx="10">
                  <c:v>2384.599999999999</c:v>
                </c:pt>
                <c:pt idx="11">
                  <c:v>-3306.8999999999978</c:v>
                </c:pt>
              </c:numCache>
            </c:numRef>
          </c:val>
          <c:extLst>
            <c:ext xmlns:c16="http://schemas.microsoft.com/office/drawing/2014/chart" uri="{C3380CC4-5D6E-409C-BE32-E72D297353CC}">
              <c16:uniqueId val="{00000008-FDFD-4845-8AE2-656080440B62}"/>
            </c:ext>
          </c:extLst>
        </c:ser>
        <c:ser>
          <c:idx val="9"/>
          <c:order val="9"/>
          <c:tx>
            <c:strRef>
              <c:f>BalanceOfPaymentsQuarterlyStand!$M$89</c:f>
              <c:strCache>
                <c:ptCount val="1"/>
                <c:pt idx="0">
                  <c:v>2006</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BalanceOfPaymentsQuarterlyStand!$M$90:$M$101</c:f>
              <c:numCache>
                <c:formatCode>General</c:formatCode>
                <c:ptCount val="12"/>
                <c:pt idx="0">
                  <c:v>60672</c:v>
                </c:pt>
                <c:pt idx="1">
                  <c:v>7551.399999999996</c:v>
                </c:pt>
                <c:pt idx="2">
                  <c:v>47658.9</c:v>
                </c:pt>
                <c:pt idx="3">
                  <c:v>22462.1</c:v>
                </c:pt>
                <c:pt idx="4">
                  <c:v>26211.3</c:v>
                </c:pt>
                <c:pt idx="5">
                  <c:v>3819.6000000000022</c:v>
                </c:pt>
                <c:pt idx="6">
                  <c:v>7263.8000000000047</c:v>
                </c:pt>
                <c:pt idx="7">
                  <c:v>-11425.2</c:v>
                </c:pt>
                <c:pt idx="8">
                  <c:v>-18109.100000000009</c:v>
                </c:pt>
                <c:pt idx="9">
                  <c:v>-24578</c:v>
                </c:pt>
                <c:pt idx="10">
                  <c:v>2439.599999999999</c:v>
                </c:pt>
                <c:pt idx="11">
                  <c:v>-2897</c:v>
                </c:pt>
              </c:numCache>
            </c:numRef>
          </c:val>
          <c:extLst>
            <c:ext xmlns:c16="http://schemas.microsoft.com/office/drawing/2014/chart" uri="{C3380CC4-5D6E-409C-BE32-E72D297353CC}">
              <c16:uniqueId val="{00000009-FDFD-4845-8AE2-656080440B62}"/>
            </c:ext>
          </c:extLst>
        </c:ser>
        <c:ser>
          <c:idx val="10"/>
          <c:order val="10"/>
          <c:tx>
            <c:strRef>
              <c:f>BalanceOfPaymentsQuarterlyStand!$N$89</c:f>
              <c:strCache>
                <c:ptCount val="1"/>
                <c:pt idx="0">
                  <c:v>2007</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BalanceOfPaymentsQuarterlyStand!$N$90:$N$101</c:f>
              <c:numCache>
                <c:formatCode>General</c:formatCode>
                <c:ptCount val="12"/>
                <c:pt idx="0">
                  <c:v>45594.5</c:v>
                </c:pt>
                <c:pt idx="1">
                  <c:v>8438.0000000000018</c:v>
                </c:pt>
                <c:pt idx="2">
                  <c:v>49154.6</c:v>
                </c:pt>
                <c:pt idx="3">
                  <c:v>24484.69999999999</c:v>
                </c:pt>
                <c:pt idx="4">
                  <c:v>22669.599999999999</c:v>
                </c:pt>
                <c:pt idx="5">
                  <c:v>3153.2000000000039</c:v>
                </c:pt>
                <c:pt idx="6">
                  <c:v>-346.30000000001382</c:v>
                </c:pt>
                <c:pt idx="7">
                  <c:v>-10938.1</c:v>
                </c:pt>
                <c:pt idx="8">
                  <c:v>-20465.099999999999</c:v>
                </c:pt>
                <c:pt idx="9">
                  <c:v>-30874.200000000019</c:v>
                </c:pt>
                <c:pt idx="10">
                  <c:v>1615.100000000001</c:v>
                </c:pt>
                <c:pt idx="11">
                  <c:v>-1297.2</c:v>
                </c:pt>
              </c:numCache>
            </c:numRef>
          </c:val>
          <c:extLst>
            <c:ext xmlns:c16="http://schemas.microsoft.com/office/drawing/2014/chart" uri="{C3380CC4-5D6E-409C-BE32-E72D297353CC}">
              <c16:uniqueId val="{0000000A-FDFD-4845-8AE2-656080440B62}"/>
            </c:ext>
          </c:extLst>
        </c:ser>
        <c:ser>
          <c:idx val="11"/>
          <c:order val="11"/>
          <c:tx>
            <c:strRef>
              <c:f>BalanceOfPaymentsQuarterlyStand!$O$89</c:f>
              <c:strCache>
                <c:ptCount val="1"/>
                <c:pt idx="0">
                  <c:v>2008</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BalanceOfPaymentsQuarterlyStand!$O$90:$O$101</c:f>
              <c:numCache>
                <c:formatCode>General</c:formatCode>
                <c:ptCount val="12"/>
                <c:pt idx="0">
                  <c:v>19888.899999999961</c:v>
                </c:pt>
                <c:pt idx="1">
                  <c:v>8451.8999999999942</c:v>
                </c:pt>
                <c:pt idx="2">
                  <c:v>50130.19999999999</c:v>
                </c:pt>
                <c:pt idx="3">
                  <c:v>27804.69999999999</c:v>
                </c:pt>
                <c:pt idx="4">
                  <c:v>16768.599999999991</c:v>
                </c:pt>
                <c:pt idx="5">
                  <c:v>2228.1000000000022</c:v>
                </c:pt>
                <c:pt idx="6">
                  <c:v>-9273.9999999999891</c:v>
                </c:pt>
                <c:pt idx="7">
                  <c:v>-11782.7</c:v>
                </c:pt>
                <c:pt idx="8">
                  <c:v>-23989.5</c:v>
                </c:pt>
                <c:pt idx="9">
                  <c:v>-34290.799999999988</c:v>
                </c:pt>
                <c:pt idx="10">
                  <c:v>604.00000000000102</c:v>
                </c:pt>
                <c:pt idx="11">
                  <c:v>-7046.5</c:v>
                </c:pt>
              </c:numCache>
            </c:numRef>
          </c:val>
          <c:extLst>
            <c:ext xmlns:c16="http://schemas.microsoft.com/office/drawing/2014/chart" uri="{C3380CC4-5D6E-409C-BE32-E72D297353CC}">
              <c16:uniqueId val="{0000000B-FDFD-4845-8AE2-656080440B62}"/>
            </c:ext>
          </c:extLst>
        </c:ser>
        <c:ser>
          <c:idx val="12"/>
          <c:order val="12"/>
          <c:tx>
            <c:strRef>
              <c:f>BalanceOfPaymentsQuarterlyStand!$P$89</c:f>
              <c:strCache>
                <c:ptCount val="1"/>
                <c:pt idx="0">
                  <c:v>2009</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BalanceOfPaymentsQuarterlyStand!$P$90:$P$101</c:f>
              <c:numCache>
                <c:formatCode>General</c:formatCode>
                <c:ptCount val="12"/>
                <c:pt idx="0">
                  <c:v>14763.70000000007</c:v>
                </c:pt>
                <c:pt idx="1">
                  <c:v>8816.7000000000007</c:v>
                </c:pt>
                <c:pt idx="2">
                  <c:v>49401.3</c:v>
                </c:pt>
                <c:pt idx="3">
                  <c:v>20488.5</c:v>
                </c:pt>
                <c:pt idx="4">
                  <c:v>11905.2</c:v>
                </c:pt>
                <c:pt idx="5">
                  <c:v>810</c:v>
                </c:pt>
                <c:pt idx="6">
                  <c:v>-8275.7000000000044</c:v>
                </c:pt>
                <c:pt idx="7">
                  <c:v>-6481.8999999999978</c:v>
                </c:pt>
                <c:pt idx="8">
                  <c:v>-22107.399999999991</c:v>
                </c:pt>
                <c:pt idx="9">
                  <c:v>-31084.5</c:v>
                </c:pt>
                <c:pt idx="10">
                  <c:v>618.10000000000127</c:v>
                </c:pt>
                <c:pt idx="11">
                  <c:v>-10527.3</c:v>
                </c:pt>
              </c:numCache>
            </c:numRef>
          </c:val>
          <c:extLst>
            <c:ext xmlns:c16="http://schemas.microsoft.com/office/drawing/2014/chart" uri="{C3380CC4-5D6E-409C-BE32-E72D297353CC}">
              <c16:uniqueId val="{0000000C-FDFD-4845-8AE2-656080440B62}"/>
            </c:ext>
          </c:extLst>
        </c:ser>
        <c:ser>
          <c:idx val="13"/>
          <c:order val="13"/>
          <c:tx>
            <c:strRef>
              <c:f>BalanceOfPaymentsQuarterlyStand!$Q$89</c:f>
              <c:strCache>
                <c:ptCount val="1"/>
                <c:pt idx="0">
                  <c:v>2010</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BalanceOfPaymentsQuarterlyStand!$Q$90:$Q$101</c:f>
              <c:numCache>
                <c:formatCode>General</c:formatCode>
                <c:ptCount val="12"/>
                <c:pt idx="0">
                  <c:v>-4055.2000000000698</c:v>
                </c:pt>
                <c:pt idx="1">
                  <c:v>9377.4</c:v>
                </c:pt>
                <c:pt idx="2">
                  <c:v>49844.3</c:v>
                </c:pt>
                <c:pt idx="3">
                  <c:v>20839.399999999991</c:v>
                </c:pt>
                <c:pt idx="4">
                  <c:v>11704.7</c:v>
                </c:pt>
                <c:pt idx="5">
                  <c:v>-1002.400000000001</c:v>
                </c:pt>
                <c:pt idx="6">
                  <c:v>-7887.0000000000045</c:v>
                </c:pt>
                <c:pt idx="7">
                  <c:v>-12333.899999999991</c:v>
                </c:pt>
                <c:pt idx="8">
                  <c:v>-32671</c:v>
                </c:pt>
                <c:pt idx="9">
                  <c:v>-37112.800000000003</c:v>
                </c:pt>
                <c:pt idx="10">
                  <c:v>-2200.3000000000002</c:v>
                </c:pt>
                <c:pt idx="11">
                  <c:v>-3509</c:v>
                </c:pt>
              </c:numCache>
            </c:numRef>
          </c:val>
          <c:extLst>
            <c:ext xmlns:c16="http://schemas.microsoft.com/office/drawing/2014/chart" uri="{C3380CC4-5D6E-409C-BE32-E72D297353CC}">
              <c16:uniqueId val="{0000000D-FDFD-4845-8AE2-656080440B62}"/>
            </c:ext>
          </c:extLst>
        </c:ser>
        <c:ser>
          <c:idx val="14"/>
          <c:order val="14"/>
          <c:tx>
            <c:strRef>
              <c:f>BalanceOfPaymentsQuarterlyStand!$R$89</c:f>
              <c:strCache>
                <c:ptCount val="1"/>
                <c:pt idx="0">
                  <c:v>2011</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BalanceOfPaymentsQuarterlyStand!$R$90:$R$101</c:f>
              <c:numCache>
                <c:formatCode>General</c:formatCode>
                <c:ptCount val="12"/>
                <c:pt idx="0">
                  <c:v>-7959.3999999999651</c:v>
                </c:pt>
                <c:pt idx="1">
                  <c:v>8835.9000000000015</c:v>
                </c:pt>
                <c:pt idx="2">
                  <c:v>57981.600000000013</c:v>
                </c:pt>
                <c:pt idx="3">
                  <c:v>24426.499999999989</c:v>
                </c:pt>
                <c:pt idx="4">
                  <c:v>11815.6</c:v>
                </c:pt>
                <c:pt idx="5">
                  <c:v>-1836.0999999999981</c:v>
                </c:pt>
                <c:pt idx="6">
                  <c:v>-9141.4999999999873</c:v>
                </c:pt>
                <c:pt idx="7">
                  <c:v>-15760.4</c:v>
                </c:pt>
                <c:pt idx="8">
                  <c:v>-37982.600000000013</c:v>
                </c:pt>
                <c:pt idx="9">
                  <c:v>-37412</c:v>
                </c:pt>
                <c:pt idx="10">
                  <c:v>-2636.5000000000009</c:v>
                </c:pt>
                <c:pt idx="11">
                  <c:v>-7810.2000000000007</c:v>
                </c:pt>
              </c:numCache>
            </c:numRef>
          </c:val>
          <c:extLst>
            <c:ext xmlns:c16="http://schemas.microsoft.com/office/drawing/2014/chart" uri="{C3380CC4-5D6E-409C-BE32-E72D297353CC}">
              <c16:uniqueId val="{0000000E-FDFD-4845-8AE2-656080440B62}"/>
            </c:ext>
          </c:extLst>
        </c:ser>
        <c:ser>
          <c:idx val="15"/>
          <c:order val="15"/>
          <c:tx>
            <c:strRef>
              <c:f>BalanceOfPaymentsQuarterlyStand!$S$89</c:f>
              <c:strCache>
                <c:ptCount val="1"/>
                <c:pt idx="0">
                  <c:v>2012</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BalanceOfPaymentsQuarterlyStand!$S$90:$S$101</c:f>
              <c:numCache>
                <c:formatCode>General</c:formatCode>
                <c:ptCount val="12"/>
                <c:pt idx="0">
                  <c:v>-12102.79999999993</c:v>
                </c:pt>
                <c:pt idx="1">
                  <c:v>10323.1</c:v>
                </c:pt>
                <c:pt idx="2">
                  <c:v>65341.799999999988</c:v>
                </c:pt>
                <c:pt idx="3">
                  <c:v>23109.599999999999</c:v>
                </c:pt>
                <c:pt idx="4">
                  <c:v>10134</c:v>
                </c:pt>
                <c:pt idx="5">
                  <c:v>-6196.4000000000005</c:v>
                </c:pt>
                <c:pt idx="6">
                  <c:v>-6877.0999999999949</c:v>
                </c:pt>
                <c:pt idx="7">
                  <c:v>-16030.500000000009</c:v>
                </c:pt>
                <c:pt idx="8">
                  <c:v>-39767.4</c:v>
                </c:pt>
                <c:pt idx="9">
                  <c:v>-38271.800000000003</c:v>
                </c:pt>
                <c:pt idx="10">
                  <c:v>-3020.4</c:v>
                </c:pt>
                <c:pt idx="11">
                  <c:v>-13081.3</c:v>
                </c:pt>
              </c:numCache>
            </c:numRef>
          </c:val>
          <c:extLst>
            <c:ext xmlns:c16="http://schemas.microsoft.com/office/drawing/2014/chart" uri="{C3380CC4-5D6E-409C-BE32-E72D297353CC}">
              <c16:uniqueId val="{0000000F-FDFD-4845-8AE2-656080440B62}"/>
            </c:ext>
          </c:extLst>
        </c:ser>
        <c:ser>
          <c:idx val="16"/>
          <c:order val="16"/>
          <c:tx>
            <c:strRef>
              <c:f>BalanceOfPaymentsQuarterlyStand!$T$89</c:f>
              <c:strCache>
                <c:ptCount val="1"/>
                <c:pt idx="0">
                  <c:v>2013</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BalanceOfPaymentsQuarterlyStand!$T$90:$T$101</c:f>
              <c:numCache>
                <c:formatCode>General</c:formatCode>
                <c:ptCount val="12"/>
                <c:pt idx="0">
                  <c:v>-11499.30000000005</c:v>
                </c:pt>
                <c:pt idx="1">
                  <c:v>10481.6</c:v>
                </c:pt>
                <c:pt idx="2">
                  <c:v>67878.3</c:v>
                </c:pt>
                <c:pt idx="3">
                  <c:v>26977.7</c:v>
                </c:pt>
                <c:pt idx="4">
                  <c:v>11791</c:v>
                </c:pt>
                <c:pt idx="5">
                  <c:v>-6154.4000000000087</c:v>
                </c:pt>
                <c:pt idx="6">
                  <c:v>-13062.399999999991</c:v>
                </c:pt>
                <c:pt idx="7">
                  <c:v>-15386.79999999999</c:v>
                </c:pt>
                <c:pt idx="8">
                  <c:v>-44582.8</c:v>
                </c:pt>
                <c:pt idx="9">
                  <c:v>-37000.300000000003</c:v>
                </c:pt>
                <c:pt idx="10">
                  <c:v>-4003</c:v>
                </c:pt>
                <c:pt idx="11">
                  <c:v>-12201.8</c:v>
                </c:pt>
              </c:numCache>
            </c:numRef>
          </c:val>
          <c:extLst>
            <c:ext xmlns:c16="http://schemas.microsoft.com/office/drawing/2014/chart" uri="{C3380CC4-5D6E-409C-BE32-E72D297353CC}">
              <c16:uniqueId val="{00000010-FDFD-4845-8AE2-656080440B62}"/>
            </c:ext>
          </c:extLst>
        </c:ser>
        <c:ser>
          <c:idx val="17"/>
          <c:order val="17"/>
          <c:tx>
            <c:strRef>
              <c:f>BalanceOfPaymentsQuarterlyStand!$U$89</c:f>
              <c:strCache>
                <c:ptCount val="1"/>
                <c:pt idx="0">
                  <c:v>2014</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BalanceOfPaymentsQuarterlyStand!$U$90:$U$101</c:f>
              <c:numCache>
                <c:formatCode>General</c:formatCode>
                <c:ptCount val="12"/>
                <c:pt idx="0">
                  <c:v>3861.2000000000698</c:v>
                </c:pt>
                <c:pt idx="1">
                  <c:v>13297.3</c:v>
                </c:pt>
                <c:pt idx="2">
                  <c:v>75195.200000000012</c:v>
                </c:pt>
                <c:pt idx="3">
                  <c:v>28599.4</c:v>
                </c:pt>
                <c:pt idx="4">
                  <c:v>13103.8</c:v>
                </c:pt>
                <c:pt idx="5">
                  <c:v>-9520.4000000000015</c:v>
                </c:pt>
                <c:pt idx="6">
                  <c:v>-13561.3</c:v>
                </c:pt>
                <c:pt idx="7">
                  <c:v>-15059.3</c:v>
                </c:pt>
                <c:pt idx="8">
                  <c:v>-43526.6</c:v>
                </c:pt>
                <c:pt idx="9">
                  <c:v>-35185.300000000017</c:v>
                </c:pt>
                <c:pt idx="10">
                  <c:v>-4478.7000000000007</c:v>
                </c:pt>
                <c:pt idx="11">
                  <c:v>-9208.4</c:v>
                </c:pt>
              </c:numCache>
            </c:numRef>
          </c:val>
          <c:extLst>
            <c:ext xmlns:c16="http://schemas.microsoft.com/office/drawing/2014/chart" uri="{C3380CC4-5D6E-409C-BE32-E72D297353CC}">
              <c16:uniqueId val="{00000011-FDFD-4845-8AE2-656080440B62}"/>
            </c:ext>
          </c:extLst>
        </c:ser>
        <c:ser>
          <c:idx val="18"/>
          <c:order val="18"/>
          <c:tx>
            <c:strRef>
              <c:f>BalanceOfPaymentsQuarterlyStand!$V$89</c:f>
              <c:strCache>
                <c:ptCount val="1"/>
                <c:pt idx="0">
                  <c:v>2015</c:v>
                </c:pt>
              </c:strCache>
            </c:strRef>
          </c:tx>
          <c:invertIfNegative val="0"/>
          <c:cat>
            <c:strRef>
              <c:f>BalanceOfPaymentsQuarterlyStand!$C$90:$C$101</c:f>
              <c:strCache>
                <c:ptCount val="12"/>
                <c:pt idx="0">
                  <c:v>Total</c:v>
                </c:pt>
                <c:pt idx="1">
                  <c:v>Agric &amp; Fish</c:v>
                </c:pt>
                <c:pt idx="2">
                  <c:v>Energy</c:v>
                </c:pt>
                <c:pt idx="3">
                  <c:v>Minerals</c:v>
                </c:pt>
                <c:pt idx="4">
                  <c:v>Forestry</c:v>
                </c:pt>
                <c:pt idx="5">
                  <c:v>Chemicals</c:v>
                </c:pt>
                <c:pt idx="6">
                  <c:v>Auto and aircraft</c:v>
                </c:pt>
                <c:pt idx="7">
                  <c:v>Machinery</c:v>
                </c:pt>
                <c:pt idx="8">
                  <c:v>Electronics</c:v>
                </c:pt>
                <c:pt idx="9">
                  <c:v>Consumer</c:v>
                </c:pt>
                <c:pt idx="10">
                  <c:v>Special</c:v>
                </c:pt>
                <c:pt idx="11">
                  <c:v>Other</c:v>
                </c:pt>
              </c:strCache>
            </c:strRef>
          </c:cat>
          <c:val>
            <c:numRef>
              <c:f>BalanceOfPaymentsQuarterlyStand!$V$90:$V$101</c:f>
              <c:numCache>
                <c:formatCode>General</c:formatCode>
                <c:ptCount val="12"/>
                <c:pt idx="0">
                  <c:v>3578.5999999999772</c:v>
                </c:pt>
                <c:pt idx="1">
                  <c:v>6246.4</c:v>
                </c:pt>
                <c:pt idx="2">
                  <c:v>39764.9</c:v>
                </c:pt>
                <c:pt idx="3">
                  <c:v>15764.9</c:v>
                </c:pt>
                <c:pt idx="4">
                  <c:v>7255.9999999999964</c:v>
                </c:pt>
                <c:pt idx="5">
                  <c:v>-4279.4000000000005</c:v>
                </c:pt>
                <c:pt idx="6">
                  <c:v>-9387.4000000000015</c:v>
                </c:pt>
                <c:pt idx="7">
                  <c:v>-5921.9000000000005</c:v>
                </c:pt>
                <c:pt idx="8">
                  <c:v>-21201.5</c:v>
                </c:pt>
                <c:pt idx="9">
                  <c:v>-17721.099999999991</c:v>
                </c:pt>
                <c:pt idx="10">
                  <c:v>-2206.5</c:v>
                </c:pt>
                <c:pt idx="11">
                  <c:v>-6732.1</c:v>
                </c:pt>
              </c:numCache>
            </c:numRef>
          </c:val>
          <c:extLst>
            <c:ext xmlns:c16="http://schemas.microsoft.com/office/drawing/2014/chart" uri="{C3380CC4-5D6E-409C-BE32-E72D297353CC}">
              <c16:uniqueId val="{00000012-FDFD-4845-8AE2-656080440B62}"/>
            </c:ext>
          </c:extLst>
        </c:ser>
        <c:dLbls>
          <c:showLegendKey val="0"/>
          <c:showVal val="0"/>
          <c:showCatName val="0"/>
          <c:showSerName val="0"/>
          <c:showPercent val="0"/>
          <c:showBubbleSize val="0"/>
        </c:dLbls>
        <c:gapWidth val="150"/>
        <c:axId val="398545304"/>
        <c:axId val="398547264"/>
      </c:barChart>
      <c:catAx>
        <c:axId val="398545304"/>
        <c:scaling>
          <c:orientation val="minMax"/>
        </c:scaling>
        <c:delete val="0"/>
        <c:axPos val="b"/>
        <c:numFmt formatCode="General" sourceLinked="0"/>
        <c:majorTickMark val="out"/>
        <c:minorTickMark val="none"/>
        <c:tickLblPos val="nextTo"/>
        <c:txPr>
          <a:bodyPr/>
          <a:lstStyle/>
          <a:p>
            <a:pPr>
              <a:defRPr sz="2000" baseline="0"/>
            </a:pPr>
            <a:endParaRPr lang="en-US"/>
          </a:p>
        </c:txPr>
        <c:crossAx val="398547264"/>
        <c:crosses val="autoZero"/>
        <c:auto val="1"/>
        <c:lblAlgn val="ctr"/>
        <c:lblOffset val="100"/>
        <c:noMultiLvlLbl val="0"/>
      </c:catAx>
      <c:valAx>
        <c:axId val="398547264"/>
        <c:scaling>
          <c:orientation val="minMax"/>
        </c:scaling>
        <c:delete val="0"/>
        <c:axPos val="l"/>
        <c:majorGridlines/>
        <c:numFmt formatCode="#,##0" sourceLinked="0"/>
        <c:majorTickMark val="out"/>
        <c:minorTickMark val="none"/>
        <c:tickLblPos val="nextTo"/>
        <c:crossAx val="398545304"/>
        <c:crosses val="autoZero"/>
        <c:crossBetween val="between"/>
        <c:dispUnits>
          <c:builtInUnit val="thousands"/>
          <c:dispUnitsLbl>
            <c:layout>
              <c:manualLayout>
                <c:xMode val="edge"/>
                <c:yMode val="edge"/>
                <c:x val="2.7923211169284499E-3"/>
                <c:y val="0.40101470154243402"/>
              </c:manualLayout>
            </c:layout>
            <c:tx>
              <c:rich>
                <a:bodyPr/>
                <a:lstStyle/>
                <a:p>
                  <a:pPr>
                    <a:defRPr/>
                  </a:pPr>
                  <a:r>
                    <a:rPr lang="en-US" sz="2400" dirty="0" smtClean="0"/>
                    <a:t>Billion</a:t>
                  </a:r>
                  <a:r>
                    <a:rPr lang="en-US" sz="2400" baseline="0" dirty="0" smtClean="0"/>
                    <a:t> $</a:t>
                  </a:r>
                  <a:endParaRPr lang="en-US" sz="2400" dirty="0"/>
                </a:p>
              </c:rich>
            </c:tx>
          </c:dispUnitsLbl>
        </c:dispUnits>
      </c:valAx>
    </c:plotArea>
    <c:plotVisOnly val="1"/>
    <c:dispBlanksAs val="gap"/>
    <c:showDLblsOverMax val="0"/>
  </c:chart>
  <c:txPr>
    <a:bodyPr/>
    <a:lstStyle/>
    <a:p>
      <a:pPr>
        <a:defRPr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invertIfNegative val="0"/>
          <c:dLbls>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'Corridor Community (2)'!$V$1600:$V$1615</c:f>
              <c:strCache>
                <c:ptCount val="16"/>
                <c:pt idx="0">
                  <c:v>technical training</c:v>
                </c:pt>
                <c:pt idx="1">
                  <c:v>local tax structure</c:v>
                </c:pt>
                <c:pt idx="2">
                  <c:v>economic development</c:v>
                </c:pt>
                <c:pt idx="3">
                  <c:v>workforce availability</c:v>
                </c:pt>
                <c:pt idx="4">
                  <c:v>housing</c:v>
                </c:pt>
                <c:pt idx="5">
                  <c:v>workforce stability</c:v>
                </c:pt>
                <c:pt idx="6">
                  <c:v>local business climate</c:v>
                </c:pt>
                <c:pt idx="7">
                  <c:v>Business Improvement Area</c:v>
                </c:pt>
                <c:pt idx="8">
                  <c:v>local government</c:v>
                </c:pt>
                <c:pt idx="9">
                  <c:v>tourism services</c:v>
                </c:pt>
                <c:pt idx="10">
                  <c:v>workforce quality</c:v>
                </c:pt>
                <c:pt idx="11">
                  <c:v>Colleges</c:v>
                </c:pt>
                <c:pt idx="12">
                  <c:v>Chamber of Commerce</c:v>
                </c:pt>
                <c:pt idx="13">
                  <c:v>Community Futures</c:v>
                </c:pt>
                <c:pt idx="14">
                  <c:v>K-12</c:v>
                </c:pt>
                <c:pt idx="15">
                  <c:v>cultural / recreational amenities</c:v>
                </c:pt>
              </c:strCache>
            </c:strRef>
          </c:cat>
          <c:val>
            <c:numRef>
              <c:f>'Corridor Community (2)'!$W$1600:$W$1615</c:f>
              <c:numCache>
                <c:formatCode>0%</c:formatCode>
                <c:ptCount val="16"/>
                <c:pt idx="0">
                  <c:v>0.28482328482328501</c:v>
                </c:pt>
                <c:pt idx="1">
                  <c:v>0.33333333333333298</c:v>
                </c:pt>
                <c:pt idx="2">
                  <c:v>0.33579335793357901</c:v>
                </c:pt>
                <c:pt idx="3">
                  <c:v>0.340241796200345</c:v>
                </c:pt>
                <c:pt idx="4">
                  <c:v>0.39236111111111099</c:v>
                </c:pt>
                <c:pt idx="5">
                  <c:v>0.41330998248686501</c:v>
                </c:pt>
                <c:pt idx="6">
                  <c:v>0.41614906832298099</c:v>
                </c:pt>
                <c:pt idx="7">
                  <c:v>0.41666666666666702</c:v>
                </c:pt>
                <c:pt idx="8">
                  <c:v>0.42258652094717702</c:v>
                </c:pt>
                <c:pt idx="9">
                  <c:v>0.484375</c:v>
                </c:pt>
                <c:pt idx="10">
                  <c:v>0.53092783505154595</c:v>
                </c:pt>
                <c:pt idx="11">
                  <c:v>0.53974895397489497</c:v>
                </c:pt>
                <c:pt idx="12">
                  <c:v>0.55000000000000004</c:v>
                </c:pt>
                <c:pt idx="13">
                  <c:v>0.61702127659574502</c:v>
                </c:pt>
                <c:pt idx="14">
                  <c:v>0.65834932821497105</c:v>
                </c:pt>
                <c:pt idx="15">
                  <c:v>0.67567567567567599</c:v>
                </c:pt>
              </c:numCache>
            </c:numRef>
          </c:val>
          <c:extLst>
            <c:ext xmlns:c16="http://schemas.microsoft.com/office/drawing/2014/chart" uri="{C3380CC4-5D6E-409C-BE32-E72D297353CC}">
              <c16:uniqueId val="{00000000-708C-47B8-A015-AA6F2412A6E7}"/>
            </c:ext>
          </c:extLst>
        </c:ser>
        <c:dLbls>
          <c:showLegendKey val="0"/>
          <c:showVal val="0"/>
          <c:showCatName val="0"/>
          <c:showSerName val="0"/>
          <c:showPercent val="0"/>
          <c:showBubbleSize val="0"/>
        </c:dLbls>
        <c:gapWidth val="50"/>
        <c:axId val="398549616"/>
        <c:axId val="398548048"/>
      </c:barChart>
      <c:catAx>
        <c:axId val="398549616"/>
        <c:scaling>
          <c:orientation val="minMax"/>
        </c:scaling>
        <c:delete val="0"/>
        <c:axPos val="l"/>
        <c:numFmt formatCode="General" sourceLinked="0"/>
        <c:majorTickMark val="out"/>
        <c:minorTickMark val="none"/>
        <c:tickLblPos val="nextTo"/>
        <c:txPr>
          <a:bodyPr/>
          <a:lstStyle/>
          <a:p>
            <a:pPr>
              <a:defRPr sz="900"/>
            </a:pPr>
            <a:endParaRPr lang="en-US"/>
          </a:p>
        </c:txPr>
        <c:crossAx val="398548048"/>
        <c:crosses val="autoZero"/>
        <c:auto val="1"/>
        <c:lblAlgn val="ctr"/>
        <c:lblOffset val="100"/>
        <c:noMultiLvlLbl val="0"/>
      </c:catAx>
      <c:valAx>
        <c:axId val="398548048"/>
        <c:scaling>
          <c:orientation val="minMax"/>
        </c:scaling>
        <c:delete val="1"/>
        <c:axPos val="b"/>
        <c:majorGridlines/>
        <c:numFmt formatCode="0%" sourceLinked="1"/>
        <c:majorTickMark val="out"/>
        <c:minorTickMark val="none"/>
        <c:tickLblPos val="nextTo"/>
        <c:crossAx val="39854961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'Corridor Community'!$O$12:$O$28</c:f>
              <c:strCache>
                <c:ptCount val="17"/>
                <c:pt idx="0">
                  <c:v>access to port facilities</c:v>
                </c:pt>
                <c:pt idx="1">
                  <c:v>availability of rail transport</c:v>
                </c:pt>
                <c:pt idx="2">
                  <c:v>availability of warehousing</c:v>
                </c:pt>
                <c:pt idx="3">
                  <c:v>availability of lands for lease or purchase</c:v>
                </c:pt>
                <c:pt idx="4">
                  <c:v>development approval process</c:v>
                </c:pt>
                <c:pt idx="5">
                  <c:v>availability of appropriately zoned lands</c:v>
                </c:pt>
                <c:pt idx="6">
                  <c:v>airport access</c:v>
                </c:pt>
                <c:pt idx="7">
                  <c:v>telecommunications</c:v>
                </c:pt>
                <c:pt idx="8">
                  <c:v>access to supplies</c:v>
                </c:pt>
                <c:pt idx="9">
                  <c:v>availability of couriers</c:v>
                </c:pt>
                <c:pt idx="10">
                  <c:v>access to markets</c:v>
                </c:pt>
                <c:pt idx="11">
                  <c:v>diposal of waste material</c:v>
                </c:pt>
                <c:pt idx="12">
                  <c:v>recycling</c:v>
                </c:pt>
                <c:pt idx="13">
                  <c:v>inspections (eg. licensing)</c:v>
                </c:pt>
                <c:pt idx="14">
                  <c:v>water and sewer supply</c:v>
                </c:pt>
                <c:pt idx="15">
                  <c:v>highway / road access</c:v>
                </c:pt>
                <c:pt idx="16">
                  <c:v>access to US border</c:v>
                </c:pt>
              </c:strCache>
            </c:strRef>
          </c:cat>
          <c:val>
            <c:numRef>
              <c:f>'Corridor Community'!$P$12:$P$28</c:f>
              <c:numCache>
                <c:formatCode>0%</c:formatCode>
                <c:ptCount val="17"/>
                <c:pt idx="0">
                  <c:v>0.30434782608695699</c:v>
                </c:pt>
                <c:pt idx="1">
                  <c:v>0.34615384615384598</c:v>
                </c:pt>
                <c:pt idx="2">
                  <c:v>0.38317757009345799</c:v>
                </c:pt>
                <c:pt idx="3">
                  <c:v>0.46132596685082899</c:v>
                </c:pt>
                <c:pt idx="4">
                  <c:v>0.47909967845659202</c:v>
                </c:pt>
                <c:pt idx="5">
                  <c:v>0.48701298701298701</c:v>
                </c:pt>
                <c:pt idx="6">
                  <c:v>0.49278350515463898</c:v>
                </c:pt>
                <c:pt idx="7">
                  <c:v>0.53942652329749097</c:v>
                </c:pt>
                <c:pt idx="8">
                  <c:v>0.54862385321100904</c:v>
                </c:pt>
                <c:pt idx="9">
                  <c:v>0.57684630738523002</c:v>
                </c:pt>
                <c:pt idx="10">
                  <c:v>0.66604823747680897</c:v>
                </c:pt>
                <c:pt idx="11">
                  <c:v>0.66814159292035402</c:v>
                </c:pt>
                <c:pt idx="12">
                  <c:v>0.71537001897533203</c:v>
                </c:pt>
                <c:pt idx="13">
                  <c:v>0.72222222222222199</c:v>
                </c:pt>
                <c:pt idx="14">
                  <c:v>0.792873051224944</c:v>
                </c:pt>
                <c:pt idx="15">
                  <c:v>0.82630691399662703</c:v>
                </c:pt>
                <c:pt idx="16">
                  <c:v>0.83870967741935498</c:v>
                </c:pt>
              </c:numCache>
            </c:numRef>
          </c:val>
          <c:extLst>
            <c:ext xmlns:c16="http://schemas.microsoft.com/office/drawing/2014/chart" uri="{C3380CC4-5D6E-409C-BE32-E72D297353CC}">
              <c16:uniqueId val="{00000000-98CD-4ECD-90BE-077801F220D1}"/>
            </c:ext>
          </c:extLst>
        </c:ser>
        <c:dLbls>
          <c:showLegendKey val="0"/>
          <c:showVal val="0"/>
          <c:showCatName val="0"/>
          <c:showSerName val="0"/>
          <c:showPercent val="0"/>
          <c:showBubbleSize val="0"/>
        </c:dLbls>
        <c:gapWidth val="58"/>
        <c:axId val="398546872"/>
        <c:axId val="398546480"/>
      </c:barChart>
      <c:catAx>
        <c:axId val="398546872"/>
        <c:scaling>
          <c:orientation val="minMax"/>
        </c:scaling>
        <c:delete val="0"/>
        <c:axPos val="l"/>
        <c:numFmt formatCode="General" sourceLinked="0"/>
        <c:majorTickMark val="out"/>
        <c:minorTickMark val="none"/>
        <c:tickLblPos val="nextTo"/>
        <c:crossAx val="398546480"/>
        <c:crosses val="autoZero"/>
        <c:auto val="1"/>
        <c:lblAlgn val="ctr"/>
        <c:lblOffset val="100"/>
        <c:tickLblSkip val="1"/>
        <c:noMultiLvlLbl val="0"/>
      </c:catAx>
      <c:valAx>
        <c:axId val="398546480"/>
        <c:scaling>
          <c:orientation val="minMax"/>
        </c:scaling>
        <c:delete val="1"/>
        <c:axPos val="b"/>
        <c:majorGridlines/>
        <c:numFmt formatCode="0%" sourceLinked="1"/>
        <c:majorTickMark val="out"/>
        <c:minorTickMark val="none"/>
        <c:tickLblPos val="nextTo"/>
        <c:crossAx val="39854687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416318976064201"/>
          <c:y val="0.102230184069234"/>
          <c:w val="0.44524867459296702"/>
          <c:h val="0.77886293874282597"/>
        </c:manualLayout>
      </c:layout>
      <c:radarChart>
        <c:radarStyle val="marker"/>
        <c:varyColors val="0"/>
        <c:ser>
          <c:idx val="0"/>
          <c:order val="0"/>
          <c:tx>
            <c:strRef>
              <c:f>Sheet1!$B$5</c:f>
              <c:strCache>
                <c:ptCount val="1"/>
                <c:pt idx="0">
                  <c:v>EDPs (n=20)</c:v>
                </c:pt>
              </c:strCache>
            </c:strRef>
          </c:tx>
          <c:spPr>
            <a:ln w="66675">
              <a:solidFill>
                <a:schemeClr val="accent1"/>
              </a:solidFill>
            </a:ln>
          </c:spPr>
          <c:marker>
            <c:symbol val="none"/>
          </c:marker>
          <c:cat>
            <c:strRef>
              <c:f>Sheet1!$A$6:$A$18</c:f>
              <c:strCache>
                <c:ptCount val="13"/>
                <c:pt idx="0">
                  <c:v>Shared Vision</c:v>
                </c:pt>
                <c:pt idx="1">
                  <c:v>Current &amp; Connected ED Plan</c:v>
                </c:pt>
                <c:pt idx="2">
                  <c:v>Track Record of ED Success</c:v>
                </c:pt>
                <c:pt idx="3">
                  <c:v>Elected Officials - Strategically Lead</c:v>
                </c:pt>
                <c:pt idx="4">
                  <c:v>LG Staff - Strategically Lead</c:v>
                </c:pt>
                <c:pt idx="5">
                  <c:v>Human &amp; Financial Resources</c:v>
                </c:pt>
                <c:pt idx="6">
                  <c:v>Committed Leadership Advance ED Opportunities</c:v>
                </c:pt>
                <c:pt idx="7">
                  <c:v>Successful, Integrated Projects</c:v>
                </c:pt>
                <c:pt idx="8">
                  <c:v>Connected to Within Region Networks</c:v>
                </c:pt>
                <c:pt idx="9">
                  <c:v>Connected to External Networks</c:v>
                </c:pt>
                <c:pt idx="10">
                  <c:v>Involvement of Diverse Groups</c:v>
                </c:pt>
                <c:pt idx="11">
                  <c:v>High Level of Involvement in ED</c:v>
                </c:pt>
                <c:pt idx="12">
                  <c:v>Businesses Actively Informing ED</c:v>
                </c:pt>
              </c:strCache>
            </c:strRef>
          </c:cat>
          <c:val>
            <c:numRef>
              <c:f>Sheet1!$B$6:$B$18</c:f>
              <c:numCache>
                <c:formatCode>General</c:formatCode>
                <c:ptCount val="13"/>
                <c:pt idx="0">
                  <c:v>54</c:v>
                </c:pt>
                <c:pt idx="1">
                  <c:v>49</c:v>
                </c:pt>
                <c:pt idx="2">
                  <c:v>90</c:v>
                </c:pt>
                <c:pt idx="3">
                  <c:v>15</c:v>
                </c:pt>
                <c:pt idx="4">
                  <c:v>48</c:v>
                </c:pt>
                <c:pt idx="5">
                  <c:v>57</c:v>
                </c:pt>
                <c:pt idx="6">
                  <c:v>67</c:v>
                </c:pt>
                <c:pt idx="7">
                  <c:v>38</c:v>
                </c:pt>
                <c:pt idx="8">
                  <c:v>76</c:v>
                </c:pt>
                <c:pt idx="9">
                  <c:v>47</c:v>
                </c:pt>
                <c:pt idx="10">
                  <c:v>65</c:v>
                </c:pt>
                <c:pt idx="11">
                  <c:v>62</c:v>
                </c:pt>
                <c:pt idx="12">
                  <c:v>50</c:v>
                </c:pt>
              </c:numCache>
            </c:numRef>
          </c:val>
          <c:extLst>
            <c:ext xmlns:c16="http://schemas.microsoft.com/office/drawing/2014/chart" uri="{C3380CC4-5D6E-409C-BE32-E72D297353CC}">
              <c16:uniqueId val="{00000000-F646-4896-9850-C4274B89C0DB}"/>
            </c:ext>
          </c:extLst>
        </c:ser>
        <c:ser>
          <c:idx val="1"/>
          <c:order val="1"/>
          <c:tx>
            <c:strRef>
              <c:f>Sheet1!$C$5</c:f>
              <c:strCache>
                <c:ptCount val="1"/>
                <c:pt idx="0">
                  <c:v>Local Government (n=98)</c:v>
                </c:pt>
              </c:strCache>
            </c:strRef>
          </c:tx>
          <c:spPr>
            <a:ln w="66675">
              <a:solidFill>
                <a:schemeClr val="accent3">
                  <a:lumMod val="50000"/>
                </a:schemeClr>
              </a:solidFill>
            </a:ln>
          </c:spPr>
          <c:marker>
            <c:symbol val="none"/>
          </c:marker>
          <c:cat>
            <c:strRef>
              <c:f>Sheet1!$A$6:$A$18</c:f>
              <c:strCache>
                <c:ptCount val="13"/>
                <c:pt idx="0">
                  <c:v>Shared Vision</c:v>
                </c:pt>
                <c:pt idx="1">
                  <c:v>Current &amp; Connected ED Plan</c:v>
                </c:pt>
                <c:pt idx="2">
                  <c:v>Track Record of ED Success</c:v>
                </c:pt>
                <c:pt idx="3">
                  <c:v>Elected Officials - Strategically Lead</c:v>
                </c:pt>
                <c:pt idx="4">
                  <c:v>LG Staff - Strategically Lead</c:v>
                </c:pt>
                <c:pt idx="5">
                  <c:v>Human &amp; Financial Resources</c:v>
                </c:pt>
                <c:pt idx="6">
                  <c:v>Committed Leadership Advance ED Opportunities</c:v>
                </c:pt>
                <c:pt idx="7">
                  <c:v>Successful, Integrated Projects</c:v>
                </c:pt>
                <c:pt idx="8">
                  <c:v>Connected to Within Region Networks</c:v>
                </c:pt>
                <c:pt idx="9">
                  <c:v>Connected to External Networks</c:v>
                </c:pt>
                <c:pt idx="10">
                  <c:v>Involvement of Diverse Groups</c:v>
                </c:pt>
                <c:pt idx="11">
                  <c:v>High Level of Involvement in ED</c:v>
                </c:pt>
                <c:pt idx="12">
                  <c:v>Businesses Actively Informing ED</c:v>
                </c:pt>
              </c:strCache>
            </c:strRef>
          </c:cat>
          <c:val>
            <c:numRef>
              <c:f>Sheet1!$C$6:$C$18</c:f>
              <c:numCache>
                <c:formatCode>General</c:formatCode>
                <c:ptCount val="13"/>
                <c:pt idx="0">
                  <c:v>60</c:v>
                </c:pt>
                <c:pt idx="1">
                  <c:v>39</c:v>
                </c:pt>
                <c:pt idx="2">
                  <c:v>56</c:v>
                </c:pt>
                <c:pt idx="3">
                  <c:v>43</c:v>
                </c:pt>
                <c:pt idx="4">
                  <c:v>56</c:v>
                </c:pt>
                <c:pt idx="5">
                  <c:v>33</c:v>
                </c:pt>
                <c:pt idx="6">
                  <c:v>78</c:v>
                </c:pt>
                <c:pt idx="7">
                  <c:v>47</c:v>
                </c:pt>
                <c:pt idx="8">
                  <c:v>66</c:v>
                </c:pt>
                <c:pt idx="9">
                  <c:v>52</c:v>
                </c:pt>
                <c:pt idx="10">
                  <c:v>45</c:v>
                </c:pt>
                <c:pt idx="11">
                  <c:v>46</c:v>
                </c:pt>
                <c:pt idx="12">
                  <c:v>36</c:v>
                </c:pt>
              </c:numCache>
            </c:numRef>
          </c:val>
          <c:extLst>
            <c:ext xmlns:c16="http://schemas.microsoft.com/office/drawing/2014/chart" uri="{C3380CC4-5D6E-409C-BE32-E72D297353CC}">
              <c16:uniqueId val="{00000001-F646-4896-9850-C4274B89C0DB}"/>
            </c:ext>
          </c:extLst>
        </c:ser>
        <c:dLbls>
          <c:showLegendKey val="0"/>
          <c:showVal val="0"/>
          <c:showCatName val="0"/>
          <c:showSerName val="0"/>
          <c:showPercent val="0"/>
          <c:showBubbleSize val="0"/>
        </c:dLbls>
        <c:axId val="398548832"/>
        <c:axId val="398549224"/>
      </c:radarChart>
      <c:catAx>
        <c:axId val="398548832"/>
        <c:scaling>
          <c:orientation val="minMax"/>
        </c:scaling>
        <c:delete val="0"/>
        <c:axPos val="b"/>
        <c:majorGridlines/>
        <c:numFmt formatCode="General" sourceLinked="0"/>
        <c:majorTickMark val="out"/>
        <c:minorTickMark val="none"/>
        <c:tickLblPos val="nextTo"/>
        <c:crossAx val="398549224"/>
        <c:crosses val="autoZero"/>
        <c:auto val="1"/>
        <c:lblAlgn val="ctr"/>
        <c:lblOffset val="100"/>
        <c:noMultiLvlLbl val="0"/>
      </c:catAx>
      <c:valAx>
        <c:axId val="398549224"/>
        <c:scaling>
          <c:orientation val="minMax"/>
          <c:max val="100"/>
        </c:scaling>
        <c:delete val="0"/>
        <c:axPos val="l"/>
        <c:majorGridlines/>
        <c:numFmt formatCode="General" sourceLinked="1"/>
        <c:majorTickMark val="cross"/>
        <c:minorTickMark val="none"/>
        <c:tickLblPos val="nextTo"/>
        <c:crossAx val="398548832"/>
        <c:crosses val="autoZero"/>
        <c:crossBetween val="between"/>
        <c:majorUnit val="20"/>
      </c:valAx>
    </c:plotArea>
    <c:legend>
      <c:legendPos val="r"/>
      <c:layout>
        <c:manualLayout>
          <c:xMode val="edge"/>
          <c:yMode val="edge"/>
          <c:x val="0.72812247074693304"/>
          <c:y val="0.85619480746132304"/>
          <c:w val="0.26627185745208098"/>
          <c:h val="0.117641696352493"/>
        </c:manualLayout>
      </c:layout>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5F6D80-191C-B244-B554-2D9C0C703857}" type="doc">
      <dgm:prSet loTypeId="urn:microsoft.com/office/officeart/2005/8/layout/pyramid1" loCatId="" qsTypeId="urn:microsoft.com/office/officeart/2005/8/quickstyle/simple2" qsCatId="simple" csTypeId="urn:microsoft.com/office/officeart/2005/8/colors/accent1_2" csCatId="accent1" phldr="1"/>
      <dgm:spPr/>
    </dgm:pt>
    <dgm:pt modelId="{A3F60466-0BCE-D04E-A096-A56B394D4783}">
      <dgm:prSet phldrT="[Text]" custT="1"/>
      <dgm:spPr>
        <a:solidFill>
          <a:schemeClr val="accent3">
            <a:lumMod val="75000"/>
          </a:schemeClr>
        </a:solidFill>
      </dgm:spPr>
      <dgm:t>
        <a:bodyPr/>
        <a:lstStyle/>
        <a:p>
          <a:r>
            <a:rPr lang="en-US" sz="2200" b="1" dirty="0" smtClean="0">
              <a:solidFill>
                <a:srgbClr val="FFFFFF"/>
              </a:solidFill>
            </a:rPr>
            <a:t>Integrated Innovators</a:t>
          </a:r>
        </a:p>
        <a:p>
          <a:pPr marL="180975" indent="90488">
            <a:tabLst>
              <a:tab pos="3952875" algn="l"/>
            </a:tabLst>
          </a:pPr>
          <a:r>
            <a:rPr lang="en-US" sz="1200" b="0" dirty="0" smtClean="0">
              <a:solidFill>
                <a:srgbClr val="FFFFFF"/>
              </a:solidFill>
            </a:rPr>
            <a:t>              Integrated  AR and business support systems regional/  national or                     international in scope.</a:t>
          </a:r>
          <a:endParaRPr lang="en-US" sz="1200" b="0" dirty="0">
            <a:solidFill>
              <a:srgbClr val="FFFFFF"/>
            </a:solidFill>
          </a:endParaRPr>
        </a:p>
      </dgm:t>
    </dgm:pt>
    <dgm:pt modelId="{EC7DF72F-A9A4-1F45-AB78-B14AE00E41EA}" type="parTrans" cxnId="{E9EB8B1E-8188-CF41-BB7F-C3AFD5D9A80E}">
      <dgm:prSet/>
      <dgm:spPr/>
      <dgm:t>
        <a:bodyPr/>
        <a:lstStyle/>
        <a:p>
          <a:endParaRPr lang="en-US"/>
        </a:p>
      </dgm:t>
    </dgm:pt>
    <dgm:pt modelId="{676F6595-5C1A-A848-A34F-B04A2B880148}" type="sibTrans" cxnId="{E9EB8B1E-8188-CF41-BB7F-C3AFD5D9A80E}">
      <dgm:prSet/>
      <dgm:spPr/>
      <dgm:t>
        <a:bodyPr/>
        <a:lstStyle/>
        <a:p>
          <a:endParaRPr lang="en-US"/>
        </a:p>
      </dgm:t>
    </dgm:pt>
    <dgm:pt modelId="{75B77E26-40E0-D048-94C6-B30ECEF17A6A}">
      <dgm:prSet phldrT="[Text]" custT="1"/>
      <dgm:spPr>
        <a:solidFill>
          <a:schemeClr val="accent3">
            <a:lumMod val="75000"/>
          </a:schemeClr>
        </a:solidFill>
      </dgm:spPr>
      <dgm:t>
        <a:bodyPr/>
        <a:lstStyle/>
        <a:p>
          <a:r>
            <a:rPr lang="en-US" sz="2200" b="1" dirty="0" smtClean="0">
              <a:solidFill>
                <a:srgbClr val="FFFFFF"/>
              </a:solidFill>
            </a:rPr>
            <a:t>Established Innovators</a:t>
          </a:r>
        </a:p>
        <a:p>
          <a:r>
            <a:rPr lang="en-US" sz="1200" b="0" dirty="0" smtClean="0">
              <a:solidFill>
                <a:srgbClr val="FFFFFF"/>
              </a:solidFill>
            </a:rPr>
            <a:t>Comprehensive AR policies, including HR policies supporting retention of AR personnel,  Director of Research, systems support AR and Contract Training, increased operational funding for AR, AR part of college mandate and mission. </a:t>
          </a:r>
        </a:p>
      </dgm:t>
    </dgm:pt>
    <dgm:pt modelId="{2789A4B3-933A-8645-917D-7B8162019A15}" type="parTrans" cxnId="{E01BD3D1-7627-E247-B91B-EC840190A677}">
      <dgm:prSet/>
      <dgm:spPr/>
      <dgm:t>
        <a:bodyPr/>
        <a:lstStyle/>
        <a:p>
          <a:endParaRPr lang="en-US"/>
        </a:p>
      </dgm:t>
    </dgm:pt>
    <dgm:pt modelId="{8A802C6C-A984-D249-88C0-E0D8B1862777}" type="sibTrans" cxnId="{E01BD3D1-7627-E247-B91B-EC840190A677}">
      <dgm:prSet/>
      <dgm:spPr/>
      <dgm:t>
        <a:bodyPr/>
        <a:lstStyle/>
        <a:p>
          <a:endParaRPr lang="en-US"/>
        </a:p>
      </dgm:t>
    </dgm:pt>
    <dgm:pt modelId="{5DF19AE4-44E5-AC47-9422-5521E244C336}">
      <dgm:prSet phldrT="[Text]" custT="1"/>
      <dgm:spPr>
        <a:solidFill>
          <a:schemeClr val="accent3">
            <a:lumMod val="50000"/>
          </a:schemeClr>
        </a:solidFill>
      </dgm:spPr>
      <dgm:t>
        <a:bodyPr/>
        <a:lstStyle/>
        <a:p>
          <a:r>
            <a:rPr lang="en-US" sz="2200" b="1" dirty="0" smtClean="0">
              <a:solidFill>
                <a:schemeClr val="bg1"/>
              </a:solidFill>
            </a:rPr>
            <a:t>Beginner Innovators</a:t>
          </a:r>
        </a:p>
        <a:p>
          <a:r>
            <a:rPr lang="en-US" sz="1200" b="0" dirty="0" smtClean="0">
              <a:solidFill>
                <a:srgbClr val="FFFFFF"/>
              </a:solidFill>
            </a:rPr>
            <a:t>Undecided institutional AR commitment, no related AR policies, structures, no AR human resources, no active support from senior administration.</a:t>
          </a:r>
        </a:p>
      </dgm:t>
    </dgm:pt>
    <dgm:pt modelId="{770BBED9-2516-2940-BC40-846BCF4A68B2}" type="parTrans" cxnId="{14F7CC0E-395F-6D41-903C-D872EB90BACF}">
      <dgm:prSet/>
      <dgm:spPr/>
      <dgm:t>
        <a:bodyPr/>
        <a:lstStyle/>
        <a:p>
          <a:endParaRPr lang="en-US"/>
        </a:p>
      </dgm:t>
    </dgm:pt>
    <dgm:pt modelId="{A6045185-B820-7444-9A5F-39C3E8C21582}" type="sibTrans" cxnId="{14F7CC0E-395F-6D41-903C-D872EB90BACF}">
      <dgm:prSet/>
      <dgm:spPr/>
      <dgm:t>
        <a:bodyPr/>
        <a:lstStyle/>
        <a:p>
          <a:endParaRPr lang="en-US"/>
        </a:p>
      </dgm:t>
    </dgm:pt>
    <dgm:pt modelId="{DDF3ACBB-9A9E-D24C-B883-BDB0F64B8737}">
      <dgm:prSet phldrT="[Text]" custT="1"/>
      <dgm:spPr>
        <a:solidFill>
          <a:schemeClr val="accent3">
            <a:lumMod val="50000"/>
          </a:schemeClr>
        </a:solidFill>
      </dgm:spPr>
      <dgm:t>
        <a:bodyPr/>
        <a:lstStyle/>
        <a:p>
          <a:r>
            <a:rPr lang="en-US" sz="2200" b="1" dirty="0" smtClean="0">
              <a:solidFill>
                <a:schemeClr val="bg1"/>
              </a:solidFill>
            </a:rPr>
            <a:t>Novice Innovators</a:t>
          </a:r>
        </a:p>
        <a:p>
          <a:r>
            <a:rPr lang="en-US" sz="1200" b="0" dirty="0" smtClean="0">
              <a:solidFill>
                <a:srgbClr val="FFFFFF"/>
              </a:solidFill>
            </a:rPr>
            <a:t>Recent launch of AR activities with support from senior admin, Director of Research, AR policies and ad hoc fiscal &amp; HR systems, some cultural conflict on how AR is related to college mandate, some faculty release time, little senior admin support results in 3-7 year unstable, transitional stage.</a:t>
          </a:r>
        </a:p>
      </dgm:t>
    </dgm:pt>
    <dgm:pt modelId="{0BE6BE87-44AE-5D4A-AA5F-42787C77D0B1}" type="parTrans" cxnId="{DA9F2D05-5223-CE40-9F83-BDFA22DA1558}">
      <dgm:prSet/>
      <dgm:spPr/>
      <dgm:t>
        <a:bodyPr/>
        <a:lstStyle/>
        <a:p>
          <a:endParaRPr lang="en-US"/>
        </a:p>
      </dgm:t>
    </dgm:pt>
    <dgm:pt modelId="{AD877B99-98CE-7041-9949-3689B33BBC4D}" type="sibTrans" cxnId="{DA9F2D05-5223-CE40-9F83-BDFA22DA1558}">
      <dgm:prSet/>
      <dgm:spPr/>
      <dgm:t>
        <a:bodyPr/>
        <a:lstStyle/>
        <a:p>
          <a:endParaRPr lang="en-US"/>
        </a:p>
      </dgm:t>
    </dgm:pt>
    <dgm:pt modelId="{F6348185-1CC9-414A-9143-75F1922F72C7}" type="pres">
      <dgm:prSet presAssocID="{505F6D80-191C-B244-B554-2D9C0C703857}" presName="Name0" presStyleCnt="0">
        <dgm:presLayoutVars>
          <dgm:dir/>
          <dgm:animLvl val="lvl"/>
          <dgm:resizeHandles val="exact"/>
        </dgm:presLayoutVars>
      </dgm:prSet>
      <dgm:spPr/>
    </dgm:pt>
    <dgm:pt modelId="{F07BFF79-D40F-4649-A8CD-48EC96220759}" type="pres">
      <dgm:prSet presAssocID="{A3F60466-0BCE-D04E-A096-A56B394D4783}" presName="Name8" presStyleCnt="0"/>
      <dgm:spPr/>
    </dgm:pt>
    <dgm:pt modelId="{99DEA472-F194-8340-882B-DEED7BD62B7C}" type="pres">
      <dgm:prSet presAssocID="{A3F60466-0BCE-D04E-A096-A56B394D4783}" presName="level" presStyleLbl="node1" presStyleIdx="0" presStyleCnt="4" custScaleX="267466">
        <dgm:presLayoutVars>
          <dgm:chMax val="1"/>
          <dgm:bulletEnabled val="1"/>
        </dgm:presLayoutVars>
      </dgm:prSet>
      <dgm:spPr/>
      <dgm:t>
        <a:bodyPr/>
        <a:lstStyle/>
        <a:p>
          <a:endParaRPr lang="en-US"/>
        </a:p>
      </dgm:t>
    </dgm:pt>
    <dgm:pt modelId="{F2B89811-425B-0A44-9083-90A79AFFD42D}" type="pres">
      <dgm:prSet presAssocID="{A3F60466-0BCE-D04E-A096-A56B394D4783}" presName="levelTx" presStyleLbl="revTx" presStyleIdx="0" presStyleCnt="0">
        <dgm:presLayoutVars>
          <dgm:chMax val="1"/>
          <dgm:bulletEnabled val="1"/>
        </dgm:presLayoutVars>
      </dgm:prSet>
      <dgm:spPr/>
      <dgm:t>
        <a:bodyPr/>
        <a:lstStyle/>
        <a:p>
          <a:endParaRPr lang="en-US"/>
        </a:p>
      </dgm:t>
    </dgm:pt>
    <dgm:pt modelId="{2616CEFD-0D4E-CF4A-BC12-0BA72DEAE8F0}" type="pres">
      <dgm:prSet presAssocID="{75B77E26-40E0-D048-94C6-B30ECEF17A6A}" presName="Name8" presStyleCnt="0"/>
      <dgm:spPr/>
    </dgm:pt>
    <dgm:pt modelId="{1BCF9308-0D64-2642-9BE3-280C49399BBA}" type="pres">
      <dgm:prSet presAssocID="{75B77E26-40E0-D048-94C6-B30ECEF17A6A}" presName="level" presStyleLbl="node1" presStyleIdx="1" presStyleCnt="4" custScaleX="155040">
        <dgm:presLayoutVars>
          <dgm:chMax val="1"/>
          <dgm:bulletEnabled val="1"/>
        </dgm:presLayoutVars>
      </dgm:prSet>
      <dgm:spPr/>
      <dgm:t>
        <a:bodyPr/>
        <a:lstStyle/>
        <a:p>
          <a:endParaRPr lang="en-US"/>
        </a:p>
      </dgm:t>
    </dgm:pt>
    <dgm:pt modelId="{B12C2CFD-8A0A-AE41-A638-4D5A6BD24F6C}" type="pres">
      <dgm:prSet presAssocID="{75B77E26-40E0-D048-94C6-B30ECEF17A6A}" presName="levelTx" presStyleLbl="revTx" presStyleIdx="0" presStyleCnt="0">
        <dgm:presLayoutVars>
          <dgm:chMax val="1"/>
          <dgm:bulletEnabled val="1"/>
        </dgm:presLayoutVars>
      </dgm:prSet>
      <dgm:spPr/>
      <dgm:t>
        <a:bodyPr/>
        <a:lstStyle/>
        <a:p>
          <a:endParaRPr lang="en-US"/>
        </a:p>
      </dgm:t>
    </dgm:pt>
    <dgm:pt modelId="{E30C4150-5088-1F47-88CE-310A456829B9}" type="pres">
      <dgm:prSet presAssocID="{DDF3ACBB-9A9E-D24C-B883-BDB0F64B8737}" presName="Name8" presStyleCnt="0"/>
      <dgm:spPr/>
    </dgm:pt>
    <dgm:pt modelId="{7380C6FA-145E-3546-9686-19A54C3CFC4D}" type="pres">
      <dgm:prSet presAssocID="{DDF3ACBB-9A9E-D24C-B883-BDB0F64B8737}" presName="level" presStyleLbl="node1" presStyleIdx="2" presStyleCnt="4" custScaleX="113506">
        <dgm:presLayoutVars>
          <dgm:chMax val="1"/>
          <dgm:bulletEnabled val="1"/>
        </dgm:presLayoutVars>
      </dgm:prSet>
      <dgm:spPr/>
      <dgm:t>
        <a:bodyPr/>
        <a:lstStyle/>
        <a:p>
          <a:endParaRPr lang="en-US"/>
        </a:p>
      </dgm:t>
    </dgm:pt>
    <dgm:pt modelId="{5FEB6A0F-7CEB-4142-B8C0-A8F3D5BE2516}" type="pres">
      <dgm:prSet presAssocID="{DDF3ACBB-9A9E-D24C-B883-BDB0F64B8737}" presName="levelTx" presStyleLbl="revTx" presStyleIdx="0" presStyleCnt="0">
        <dgm:presLayoutVars>
          <dgm:chMax val="1"/>
          <dgm:bulletEnabled val="1"/>
        </dgm:presLayoutVars>
      </dgm:prSet>
      <dgm:spPr/>
      <dgm:t>
        <a:bodyPr/>
        <a:lstStyle/>
        <a:p>
          <a:endParaRPr lang="en-US"/>
        </a:p>
      </dgm:t>
    </dgm:pt>
    <dgm:pt modelId="{E1B11EFD-E0ED-D145-927F-534715DC1283}" type="pres">
      <dgm:prSet presAssocID="{5DF19AE4-44E5-AC47-9422-5521E244C336}" presName="Name8" presStyleCnt="0"/>
      <dgm:spPr/>
    </dgm:pt>
    <dgm:pt modelId="{4F261D2C-A5EF-A14F-B370-2005C976F213}" type="pres">
      <dgm:prSet presAssocID="{5DF19AE4-44E5-AC47-9422-5521E244C336}" presName="level" presStyleLbl="node1" presStyleIdx="3" presStyleCnt="4" custScaleY="93058" custLinFactNeighborX="10092" custLinFactNeighborY="-1111">
        <dgm:presLayoutVars>
          <dgm:chMax val="1"/>
          <dgm:bulletEnabled val="1"/>
        </dgm:presLayoutVars>
      </dgm:prSet>
      <dgm:spPr/>
      <dgm:t>
        <a:bodyPr/>
        <a:lstStyle/>
        <a:p>
          <a:endParaRPr lang="en-US"/>
        </a:p>
      </dgm:t>
    </dgm:pt>
    <dgm:pt modelId="{7439F65C-9C28-FE40-98B4-7D7007628D1C}" type="pres">
      <dgm:prSet presAssocID="{5DF19AE4-44E5-AC47-9422-5521E244C336}" presName="levelTx" presStyleLbl="revTx" presStyleIdx="0" presStyleCnt="0">
        <dgm:presLayoutVars>
          <dgm:chMax val="1"/>
          <dgm:bulletEnabled val="1"/>
        </dgm:presLayoutVars>
      </dgm:prSet>
      <dgm:spPr/>
      <dgm:t>
        <a:bodyPr/>
        <a:lstStyle/>
        <a:p>
          <a:endParaRPr lang="en-US"/>
        </a:p>
      </dgm:t>
    </dgm:pt>
  </dgm:ptLst>
  <dgm:cxnLst>
    <dgm:cxn modelId="{14F7CC0E-395F-6D41-903C-D872EB90BACF}" srcId="{505F6D80-191C-B244-B554-2D9C0C703857}" destId="{5DF19AE4-44E5-AC47-9422-5521E244C336}" srcOrd="3" destOrd="0" parTransId="{770BBED9-2516-2940-BC40-846BCF4A68B2}" sibTransId="{A6045185-B820-7444-9A5F-39C3E8C21582}"/>
    <dgm:cxn modelId="{B52067F1-E205-234C-B12F-EDFBAC24F99F}" type="presOf" srcId="{505F6D80-191C-B244-B554-2D9C0C703857}" destId="{F6348185-1CC9-414A-9143-75F1922F72C7}" srcOrd="0" destOrd="0" presId="urn:microsoft.com/office/officeart/2005/8/layout/pyramid1"/>
    <dgm:cxn modelId="{DA9F2D05-5223-CE40-9F83-BDFA22DA1558}" srcId="{505F6D80-191C-B244-B554-2D9C0C703857}" destId="{DDF3ACBB-9A9E-D24C-B883-BDB0F64B8737}" srcOrd="2" destOrd="0" parTransId="{0BE6BE87-44AE-5D4A-AA5F-42787C77D0B1}" sibTransId="{AD877B99-98CE-7041-9949-3689B33BBC4D}"/>
    <dgm:cxn modelId="{1007780A-FEC8-2949-9548-6CA9BAC5807E}" type="presOf" srcId="{5DF19AE4-44E5-AC47-9422-5521E244C336}" destId="{4F261D2C-A5EF-A14F-B370-2005C976F213}" srcOrd="0" destOrd="0" presId="urn:microsoft.com/office/officeart/2005/8/layout/pyramid1"/>
    <dgm:cxn modelId="{AB9DDD7C-D791-D94D-BD17-AC964B22162E}" type="presOf" srcId="{A3F60466-0BCE-D04E-A096-A56B394D4783}" destId="{99DEA472-F194-8340-882B-DEED7BD62B7C}" srcOrd="0" destOrd="0" presId="urn:microsoft.com/office/officeart/2005/8/layout/pyramid1"/>
    <dgm:cxn modelId="{E5A53EC6-8EF2-9549-A5A8-2C6A8CCADAEA}" type="presOf" srcId="{75B77E26-40E0-D048-94C6-B30ECEF17A6A}" destId="{1BCF9308-0D64-2642-9BE3-280C49399BBA}" srcOrd="0" destOrd="0" presId="urn:microsoft.com/office/officeart/2005/8/layout/pyramid1"/>
    <dgm:cxn modelId="{C82ED86D-33C0-A34B-8C04-8237C08D1D19}" type="presOf" srcId="{DDF3ACBB-9A9E-D24C-B883-BDB0F64B8737}" destId="{7380C6FA-145E-3546-9686-19A54C3CFC4D}" srcOrd="0" destOrd="0" presId="urn:microsoft.com/office/officeart/2005/8/layout/pyramid1"/>
    <dgm:cxn modelId="{23153749-3C25-6643-AC9A-BDA89DFA6D15}" type="presOf" srcId="{A3F60466-0BCE-D04E-A096-A56B394D4783}" destId="{F2B89811-425B-0A44-9083-90A79AFFD42D}" srcOrd="1" destOrd="0" presId="urn:microsoft.com/office/officeart/2005/8/layout/pyramid1"/>
    <dgm:cxn modelId="{633838EB-EEBB-4340-8688-A71F13767A5A}" type="presOf" srcId="{5DF19AE4-44E5-AC47-9422-5521E244C336}" destId="{7439F65C-9C28-FE40-98B4-7D7007628D1C}" srcOrd="1" destOrd="0" presId="urn:microsoft.com/office/officeart/2005/8/layout/pyramid1"/>
    <dgm:cxn modelId="{E9EB8B1E-8188-CF41-BB7F-C3AFD5D9A80E}" srcId="{505F6D80-191C-B244-B554-2D9C0C703857}" destId="{A3F60466-0BCE-D04E-A096-A56B394D4783}" srcOrd="0" destOrd="0" parTransId="{EC7DF72F-A9A4-1F45-AB78-B14AE00E41EA}" sibTransId="{676F6595-5C1A-A848-A34F-B04A2B880148}"/>
    <dgm:cxn modelId="{410C452C-B94E-AA40-99DF-71E36B55D3F5}" type="presOf" srcId="{75B77E26-40E0-D048-94C6-B30ECEF17A6A}" destId="{B12C2CFD-8A0A-AE41-A638-4D5A6BD24F6C}" srcOrd="1" destOrd="0" presId="urn:microsoft.com/office/officeart/2005/8/layout/pyramid1"/>
    <dgm:cxn modelId="{E01BD3D1-7627-E247-B91B-EC840190A677}" srcId="{505F6D80-191C-B244-B554-2D9C0C703857}" destId="{75B77E26-40E0-D048-94C6-B30ECEF17A6A}" srcOrd="1" destOrd="0" parTransId="{2789A4B3-933A-8645-917D-7B8162019A15}" sibTransId="{8A802C6C-A984-D249-88C0-E0D8B1862777}"/>
    <dgm:cxn modelId="{138C2E46-9376-E445-BB9F-F01D4D57518B}" type="presOf" srcId="{DDF3ACBB-9A9E-D24C-B883-BDB0F64B8737}" destId="{5FEB6A0F-7CEB-4142-B8C0-A8F3D5BE2516}" srcOrd="1" destOrd="0" presId="urn:microsoft.com/office/officeart/2005/8/layout/pyramid1"/>
    <dgm:cxn modelId="{9FF6A115-470A-DE4A-A1FD-38144BF7F708}" type="presParOf" srcId="{F6348185-1CC9-414A-9143-75F1922F72C7}" destId="{F07BFF79-D40F-4649-A8CD-48EC96220759}" srcOrd="0" destOrd="0" presId="urn:microsoft.com/office/officeart/2005/8/layout/pyramid1"/>
    <dgm:cxn modelId="{747601C8-AE7A-0341-A0AA-9781965BAE9F}" type="presParOf" srcId="{F07BFF79-D40F-4649-A8CD-48EC96220759}" destId="{99DEA472-F194-8340-882B-DEED7BD62B7C}" srcOrd="0" destOrd="0" presId="urn:microsoft.com/office/officeart/2005/8/layout/pyramid1"/>
    <dgm:cxn modelId="{3CAADB2D-E8A9-0B44-9E13-0A8CEED27B9A}" type="presParOf" srcId="{F07BFF79-D40F-4649-A8CD-48EC96220759}" destId="{F2B89811-425B-0A44-9083-90A79AFFD42D}" srcOrd="1" destOrd="0" presId="urn:microsoft.com/office/officeart/2005/8/layout/pyramid1"/>
    <dgm:cxn modelId="{B3709136-5E77-444C-9F09-6936AE241E03}" type="presParOf" srcId="{F6348185-1CC9-414A-9143-75F1922F72C7}" destId="{2616CEFD-0D4E-CF4A-BC12-0BA72DEAE8F0}" srcOrd="1" destOrd="0" presId="urn:microsoft.com/office/officeart/2005/8/layout/pyramid1"/>
    <dgm:cxn modelId="{0D671701-A5F4-924A-9E17-12D4752ABFB4}" type="presParOf" srcId="{2616CEFD-0D4E-CF4A-BC12-0BA72DEAE8F0}" destId="{1BCF9308-0D64-2642-9BE3-280C49399BBA}" srcOrd="0" destOrd="0" presId="urn:microsoft.com/office/officeart/2005/8/layout/pyramid1"/>
    <dgm:cxn modelId="{FEB983E0-9677-1041-AE3B-6E0FD06B1B7E}" type="presParOf" srcId="{2616CEFD-0D4E-CF4A-BC12-0BA72DEAE8F0}" destId="{B12C2CFD-8A0A-AE41-A638-4D5A6BD24F6C}" srcOrd="1" destOrd="0" presId="urn:microsoft.com/office/officeart/2005/8/layout/pyramid1"/>
    <dgm:cxn modelId="{2095B859-A8C2-D44C-B333-00D39F2B82D6}" type="presParOf" srcId="{F6348185-1CC9-414A-9143-75F1922F72C7}" destId="{E30C4150-5088-1F47-88CE-310A456829B9}" srcOrd="2" destOrd="0" presId="urn:microsoft.com/office/officeart/2005/8/layout/pyramid1"/>
    <dgm:cxn modelId="{F872A749-86B5-6F4F-81C5-1C2F9E30B2C6}" type="presParOf" srcId="{E30C4150-5088-1F47-88CE-310A456829B9}" destId="{7380C6FA-145E-3546-9686-19A54C3CFC4D}" srcOrd="0" destOrd="0" presId="urn:microsoft.com/office/officeart/2005/8/layout/pyramid1"/>
    <dgm:cxn modelId="{5C8D3BEA-5BD0-E74B-9BB5-FDC4BEA3734A}" type="presParOf" srcId="{E30C4150-5088-1F47-88CE-310A456829B9}" destId="{5FEB6A0F-7CEB-4142-B8C0-A8F3D5BE2516}" srcOrd="1" destOrd="0" presId="urn:microsoft.com/office/officeart/2005/8/layout/pyramid1"/>
    <dgm:cxn modelId="{7ADB505B-1630-1544-B7ED-716A73BC3065}" type="presParOf" srcId="{F6348185-1CC9-414A-9143-75F1922F72C7}" destId="{E1B11EFD-E0ED-D145-927F-534715DC1283}" srcOrd="3" destOrd="0" presId="urn:microsoft.com/office/officeart/2005/8/layout/pyramid1"/>
    <dgm:cxn modelId="{B7EAC077-5B85-3F45-856E-A6855EDF9FB8}" type="presParOf" srcId="{E1B11EFD-E0ED-D145-927F-534715DC1283}" destId="{4F261D2C-A5EF-A14F-B370-2005C976F213}" srcOrd="0" destOrd="0" presId="urn:microsoft.com/office/officeart/2005/8/layout/pyramid1"/>
    <dgm:cxn modelId="{EE171034-1F69-F140-A7CB-DABE7A45D635}" type="presParOf" srcId="{E1B11EFD-E0ED-D145-927F-534715DC1283}" destId="{7439F65C-9C28-FE40-98B4-7D7007628D1C}"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CBC3E9-240B-2940-9ABC-324F43A83662}" type="doc">
      <dgm:prSet loTypeId="urn:microsoft.com/office/officeart/2005/8/layout/radial1" loCatId="" qsTypeId="urn:microsoft.com/office/officeart/2005/8/quickstyle/simple1" qsCatId="simple" csTypeId="urn:microsoft.com/office/officeart/2005/8/colors/accent3_2" csCatId="accent3" phldr="1"/>
      <dgm:spPr/>
      <dgm:t>
        <a:bodyPr/>
        <a:lstStyle/>
        <a:p>
          <a:endParaRPr lang="en-US"/>
        </a:p>
      </dgm:t>
    </dgm:pt>
    <dgm:pt modelId="{562F7F98-9C41-EF40-83A7-A9589D1F9B61}">
      <dgm:prSet phldrT="[Text]" custT="1"/>
      <dgm:spPr>
        <a:solidFill>
          <a:schemeClr val="accent5">
            <a:lumMod val="50000"/>
          </a:schemeClr>
        </a:solidFill>
      </dgm:spPr>
      <dgm:t>
        <a:bodyPr/>
        <a:lstStyle/>
        <a:p>
          <a:r>
            <a:rPr lang="en-US" sz="1600" b="1" dirty="0" smtClean="0"/>
            <a:t>College ARI Capacity</a:t>
          </a:r>
          <a:endParaRPr lang="en-US" sz="1600" b="1" dirty="0"/>
        </a:p>
      </dgm:t>
    </dgm:pt>
    <dgm:pt modelId="{30A2A904-AE2C-604C-B7B2-CE2788F80EAD}" type="parTrans" cxnId="{5D5A9397-9E2B-EB45-A61D-B4346BE71E61}">
      <dgm:prSet/>
      <dgm:spPr/>
      <dgm:t>
        <a:bodyPr/>
        <a:lstStyle/>
        <a:p>
          <a:endParaRPr lang="en-US" sz="1600" b="1"/>
        </a:p>
      </dgm:t>
    </dgm:pt>
    <dgm:pt modelId="{5E02E24A-0E04-1C41-A1F8-729B2289C9B5}" type="sibTrans" cxnId="{5D5A9397-9E2B-EB45-A61D-B4346BE71E61}">
      <dgm:prSet/>
      <dgm:spPr/>
      <dgm:t>
        <a:bodyPr/>
        <a:lstStyle/>
        <a:p>
          <a:endParaRPr lang="en-US" sz="1600" b="1"/>
        </a:p>
      </dgm:t>
    </dgm:pt>
    <dgm:pt modelId="{55CEE528-E0E8-544C-ACCE-D167EABF1CD3}">
      <dgm:prSet phldrT="[Text]" custT="1"/>
      <dgm:spPr/>
      <dgm:t>
        <a:bodyPr/>
        <a:lstStyle/>
        <a:p>
          <a:r>
            <a:rPr lang="en-US" sz="1600" b="1" dirty="0" smtClean="0"/>
            <a:t>Purpose</a:t>
          </a:r>
          <a:endParaRPr lang="en-US" sz="1600" b="1" dirty="0"/>
        </a:p>
      </dgm:t>
    </dgm:pt>
    <dgm:pt modelId="{8BB2F1D5-1B1A-2B49-B6F2-EF34AD5216A5}" type="parTrans" cxnId="{36C25455-4E24-7C4C-A0EB-74A9AA4E099D}">
      <dgm:prSet custT="1"/>
      <dgm:spPr/>
      <dgm:t>
        <a:bodyPr/>
        <a:lstStyle/>
        <a:p>
          <a:endParaRPr lang="en-US" sz="1600" b="1"/>
        </a:p>
      </dgm:t>
    </dgm:pt>
    <dgm:pt modelId="{D011376E-2441-204E-8C05-46ADEBE5A54B}" type="sibTrans" cxnId="{36C25455-4E24-7C4C-A0EB-74A9AA4E099D}">
      <dgm:prSet/>
      <dgm:spPr/>
      <dgm:t>
        <a:bodyPr/>
        <a:lstStyle/>
        <a:p>
          <a:endParaRPr lang="en-US" sz="1600" b="1"/>
        </a:p>
      </dgm:t>
    </dgm:pt>
    <dgm:pt modelId="{FF7B02D0-B359-524A-89CA-1C2716676B7A}">
      <dgm:prSet phldrT="[Text]" custT="1"/>
      <dgm:spPr/>
      <dgm:t>
        <a:bodyPr/>
        <a:lstStyle/>
        <a:p>
          <a:r>
            <a:rPr lang="en-US" sz="1600" b="1" dirty="0" smtClean="0"/>
            <a:t>Institutional Mandate &amp; Culture</a:t>
          </a:r>
          <a:endParaRPr lang="en-US" sz="1600" b="1" dirty="0"/>
        </a:p>
      </dgm:t>
    </dgm:pt>
    <dgm:pt modelId="{9127DF05-721C-8140-80E5-7483B83B2BF6}" type="parTrans" cxnId="{D4439BEE-C6C0-4444-A45B-DD8CD3FF2EAF}">
      <dgm:prSet custT="1"/>
      <dgm:spPr/>
      <dgm:t>
        <a:bodyPr/>
        <a:lstStyle/>
        <a:p>
          <a:endParaRPr lang="en-US" sz="1600" b="1"/>
        </a:p>
      </dgm:t>
    </dgm:pt>
    <dgm:pt modelId="{64232B32-03F0-994A-B597-5767FFEF2CAA}" type="sibTrans" cxnId="{D4439BEE-C6C0-4444-A45B-DD8CD3FF2EAF}">
      <dgm:prSet/>
      <dgm:spPr/>
      <dgm:t>
        <a:bodyPr/>
        <a:lstStyle/>
        <a:p>
          <a:endParaRPr lang="en-US" sz="1600" b="1"/>
        </a:p>
      </dgm:t>
    </dgm:pt>
    <dgm:pt modelId="{696F2350-FC08-FF49-BC36-E16A1093011D}">
      <dgm:prSet phldrT="[Text]" custT="1"/>
      <dgm:spPr/>
      <dgm:t>
        <a:bodyPr/>
        <a:lstStyle/>
        <a:p>
          <a:r>
            <a:rPr lang="en-US" sz="1600" b="1" dirty="0" smtClean="0"/>
            <a:t>Governance</a:t>
          </a:r>
          <a:endParaRPr lang="en-US" sz="1600" b="1" dirty="0"/>
        </a:p>
      </dgm:t>
    </dgm:pt>
    <dgm:pt modelId="{A1755DD3-3248-B34F-9D03-409F214D6B32}" type="parTrans" cxnId="{CFA666B0-7458-DF49-8BCE-446785AB08A4}">
      <dgm:prSet custT="1"/>
      <dgm:spPr/>
      <dgm:t>
        <a:bodyPr/>
        <a:lstStyle/>
        <a:p>
          <a:endParaRPr lang="en-US" sz="1600" b="1"/>
        </a:p>
      </dgm:t>
    </dgm:pt>
    <dgm:pt modelId="{DE6510E9-2838-7B44-B622-4D699338BD02}" type="sibTrans" cxnId="{CFA666B0-7458-DF49-8BCE-446785AB08A4}">
      <dgm:prSet/>
      <dgm:spPr/>
      <dgm:t>
        <a:bodyPr/>
        <a:lstStyle/>
        <a:p>
          <a:endParaRPr lang="en-US" sz="1600" b="1"/>
        </a:p>
      </dgm:t>
    </dgm:pt>
    <dgm:pt modelId="{CB5E0D8E-31CC-2E49-852B-A174FBDD520D}">
      <dgm:prSet phldrT="[Text]" custT="1"/>
      <dgm:spPr/>
      <dgm:t>
        <a:bodyPr/>
        <a:lstStyle/>
        <a:p>
          <a:r>
            <a:rPr lang="en-US" sz="1600" b="1" dirty="0" smtClean="0"/>
            <a:t>Personnel</a:t>
          </a:r>
          <a:endParaRPr lang="en-US" sz="1600" b="1" dirty="0"/>
        </a:p>
      </dgm:t>
    </dgm:pt>
    <dgm:pt modelId="{69E4A71D-CCE5-8E47-82C0-FC17898FFB46}" type="parTrans" cxnId="{A65806A0-B432-564F-B529-F6733333873E}">
      <dgm:prSet custT="1"/>
      <dgm:spPr/>
      <dgm:t>
        <a:bodyPr/>
        <a:lstStyle/>
        <a:p>
          <a:endParaRPr lang="en-US" sz="1600" b="1"/>
        </a:p>
      </dgm:t>
    </dgm:pt>
    <dgm:pt modelId="{92C850FD-9434-D146-B394-0D70B059D8BF}" type="sibTrans" cxnId="{A65806A0-B432-564F-B529-F6733333873E}">
      <dgm:prSet/>
      <dgm:spPr/>
      <dgm:t>
        <a:bodyPr/>
        <a:lstStyle/>
        <a:p>
          <a:endParaRPr lang="en-US" sz="1600" b="1"/>
        </a:p>
      </dgm:t>
    </dgm:pt>
    <dgm:pt modelId="{E013C307-E7B5-D64E-9984-274861827F6C}">
      <dgm:prSet phldrT="[Text]" custT="1"/>
      <dgm:spPr/>
      <dgm:t>
        <a:bodyPr/>
        <a:lstStyle/>
        <a:p>
          <a:r>
            <a:rPr lang="en-US" sz="1600" b="1" dirty="0" smtClean="0"/>
            <a:t>Measuring Outputs</a:t>
          </a:r>
          <a:endParaRPr lang="en-US" sz="1600" b="1" dirty="0"/>
        </a:p>
      </dgm:t>
    </dgm:pt>
    <dgm:pt modelId="{0E6BD869-0BE0-C949-B832-B0D6971856A6}" type="parTrans" cxnId="{030AA389-31B7-2B44-AE6A-6AAFFAC79466}">
      <dgm:prSet custT="1"/>
      <dgm:spPr/>
      <dgm:t>
        <a:bodyPr/>
        <a:lstStyle/>
        <a:p>
          <a:endParaRPr lang="en-US" sz="1600" b="1"/>
        </a:p>
      </dgm:t>
    </dgm:pt>
    <dgm:pt modelId="{2C9674AF-20D9-2B46-B680-9A2E237E2186}" type="sibTrans" cxnId="{030AA389-31B7-2B44-AE6A-6AAFFAC79466}">
      <dgm:prSet/>
      <dgm:spPr/>
      <dgm:t>
        <a:bodyPr/>
        <a:lstStyle/>
        <a:p>
          <a:endParaRPr lang="en-US" sz="1600" b="1"/>
        </a:p>
      </dgm:t>
    </dgm:pt>
    <dgm:pt modelId="{BD4CDF56-29D3-CE4E-946D-4AE0C3C3F07E}">
      <dgm:prSet phldrT="[Text]" custT="1"/>
      <dgm:spPr/>
      <dgm:t>
        <a:bodyPr/>
        <a:lstStyle/>
        <a:p>
          <a:r>
            <a:rPr lang="en-US" sz="1600" b="1" dirty="0" smtClean="0"/>
            <a:t>Funding</a:t>
          </a:r>
          <a:endParaRPr lang="en-US" sz="1600" b="1" dirty="0"/>
        </a:p>
      </dgm:t>
    </dgm:pt>
    <dgm:pt modelId="{F854EA5E-3F70-2C42-9C9E-3F56AEE2FE48}" type="parTrans" cxnId="{46BAB4A2-1439-F64D-92F2-5CB47B74AC7C}">
      <dgm:prSet custT="1"/>
      <dgm:spPr/>
      <dgm:t>
        <a:bodyPr/>
        <a:lstStyle/>
        <a:p>
          <a:endParaRPr lang="en-US" sz="1600" b="1"/>
        </a:p>
      </dgm:t>
    </dgm:pt>
    <dgm:pt modelId="{67461BB4-B323-BF49-85E2-C0371B8AF973}" type="sibTrans" cxnId="{46BAB4A2-1439-F64D-92F2-5CB47B74AC7C}">
      <dgm:prSet/>
      <dgm:spPr/>
      <dgm:t>
        <a:bodyPr/>
        <a:lstStyle/>
        <a:p>
          <a:endParaRPr lang="en-US" sz="1600" b="1"/>
        </a:p>
      </dgm:t>
    </dgm:pt>
    <dgm:pt modelId="{8E311BC6-DF28-9948-B7AC-8FB56AD69123}">
      <dgm:prSet phldrT="[Text]" custT="1"/>
      <dgm:spPr/>
      <dgm:t>
        <a:bodyPr/>
        <a:lstStyle/>
        <a:p>
          <a:r>
            <a:rPr lang="en-US" sz="1600" b="1" dirty="0" smtClean="0"/>
            <a:t>Knowledge Flows</a:t>
          </a:r>
          <a:endParaRPr lang="en-US" sz="1600" b="1" dirty="0"/>
        </a:p>
      </dgm:t>
    </dgm:pt>
    <dgm:pt modelId="{E067DF02-8D03-C442-950F-B43B0D10169C}" type="parTrans" cxnId="{F43271EB-0054-3B4A-B830-C2919D1BB16B}">
      <dgm:prSet custT="1"/>
      <dgm:spPr/>
      <dgm:t>
        <a:bodyPr/>
        <a:lstStyle/>
        <a:p>
          <a:endParaRPr lang="en-US" sz="1600" b="1"/>
        </a:p>
      </dgm:t>
    </dgm:pt>
    <dgm:pt modelId="{ABE56317-9EED-8E4C-9EB6-C78C04E551D6}" type="sibTrans" cxnId="{F43271EB-0054-3B4A-B830-C2919D1BB16B}">
      <dgm:prSet/>
      <dgm:spPr/>
      <dgm:t>
        <a:bodyPr/>
        <a:lstStyle/>
        <a:p>
          <a:endParaRPr lang="en-US" sz="1600" b="1"/>
        </a:p>
      </dgm:t>
    </dgm:pt>
    <dgm:pt modelId="{45FE9EBC-E128-F34C-8C92-E78C7AF72173}">
      <dgm:prSet phldrT="[Text]" custT="1"/>
      <dgm:spPr/>
      <dgm:t>
        <a:bodyPr/>
        <a:lstStyle/>
        <a:p>
          <a:r>
            <a:rPr lang="en-US" sz="1600" b="1" dirty="0" smtClean="0"/>
            <a:t>Forms</a:t>
          </a:r>
          <a:endParaRPr lang="en-US" sz="1600" b="1" dirty="0"/>
        </a:p>
      </dgm:t>
    </dgm:pt>
    <dgm:pt modelId="{04967804-6C26-654E-AC83-A61D53521507}" type="parTrans" cxnId="{CA171FFB-C587-6D46-A035-CFA1968DAC49}">
      <dgm:prSet/>
      <dgm:spPr/>
      <dgm:t>
        <a:bodyPr/>
        <a:lstStyle/>
        <a:p>
          <a:endParaRPr lang="en-US"/>
        </a:p>
      </dgm:t>
    </dgm:pt>
    <dgm:pt modelId="{F65E8939-6126-4E49-AAA1-F695208ACECC}" type="sibTrans" cxnId="{CA171FFB-C587-6D46-A035-CFA1968DAC49}">
      <dgm:prSet/>
      <dgm:spPr/>
      <dgm:t>
        <a:bodyPr/>
        <a:lstStyle/>
        <a:p>
          <a:endParaRPr lang="en-US"/>
        </a:p>
      </dgm:t>
    </dgm:pt>
    <dgm:pt modelId="{0F186A59-1822-9B42-91C7-20364BD642EC}" type="pres">
      <dgm:prSet presAssocID="{4ACBC3E9-240B-2940-9ABC-324F43A83662}" presName="cycle" presStyleCnt="0">
        <dgm:presLayoutVars>
          <dgm:chMax val="1"/>
          <dgm:dir/>
          <dgm:animLvl val="ctr"/>
          <dgm:resizeHandles val="exact"/>
        </dgm:presLayoutVars>
      </dgm:prSet>
      <dgm:spPr/>
      <dgm:t>
        <a:bodyPr/>
        <a:lstStyle/>
        <a:p>
          <a:endParaRPr lang="en-CA"/>
        </a:p>
      </dgm:t>
    </dgm:pt>
    <dgm:pt modelId="{99F1AF77-8C88-1041-B5B2-F9366A1C02CC}" type="pres">
      <dgm:prSet presAssocID="{562F7F98-9C41-EF40-83A7-A9589D1F9B61}" presName="centerShape" presStyleLbl="node0" presStyleIdx="0" presStyleCnt="1" custScaleX="113607" custScaleY="114195"/>
      <dgm:spPr/>
      <dgm:t>
        <a:bodyPr/>
        <a:lstStyle/>
        <a:p>
          <a:endParaRPr lang="en-US"/>
        </a:p>
      </dgm:t>
    </dgm:pt>
    <dgm:pt modelId="{0D1022E9-82CD-4247-BDFA-390753034DD4}" type="pres">
      <dgm:prSet presAssocID="{8BB2F1D5-1B1A-2B49-B6F2-EF34AD5216A5}" presName="Name9" presStyleLbl="parChTrans1D2" presStyleIdx="0" presStyleCnt="8"/>
      <dgm:spPr/>
      <dgm:t>
        <a:bodyPr/>
        <a:lstStyle/>
        <a:p>
          <a:endParaRPr lang="en-CA"/>
        </a:p>
      </dgm:t>
    </dgm:pt>
    <dgm:pt modelId="{A6B3BF2B-2FB9-9C48-AE87-0FE581D70266}" type="pres">
      <dgm:prSet presAssocID="{8BB2F1D5-1B1A-2B49-B6F2-EF34AD5216A5}" presName="connTx" presStyleLbl="parChTrans1D2" presStyleIdx="0" presStyleCnt="8"/>
      <dgm:spPr/>
      <dgm:t>
        <a:bodyPr/>
        <a:lstStyle/>
        <a:p>
          <a:endParaRPr lang="en-CA"/>
        </a:p>
      </dgm:t>
    </dgm:pt>
    <dgm:pt modelId="{3D5D7DA6-51BF-4B4A-8B08-5445AE471E07}" type="pres">
      <dgm:prSet presAssocID="{55CEE528-E0E8-544C-ACCE-D167EABF1CD3}" presName="node" presStyleLbl="node1" presStyleIdx="0" presStyleCnt="8" custScaleX="123869">
        <dgm:presLayoutVars>
          <dgm:bulletEnabled val="1"/>
        </dgm:presLayoutVars>
      </dgm:prSet>
      <dgm:spPr/>
      <dgm:t>
        <a:bodyPr/>
        <a:lstStyle/>
        <a:p>
          <a:endParaRPr lang="en-US"/>
        </a:p>
      </dgm:t>
    </dgm:pt>
    <dgm:pt modelId="{72CD49E5-95D2-8447-B6BA-E6A678E4368A}" type="pres">
      <dgm:prSet presAssocID="{9127DF05-721C-8140-80E5-7483B83B2BF6}" presName="Name9" presStyleLbl="parChTrans1D2" presStyleIdx="1" presStyleCnt="8"/>
      <dgm:spPr/>
      <dgm:t>
        <a:bodyPr/>
        <a:lstStyle/>
        <a:p>
          <a:endParaRPr lang="en-CA"/>
        </a:p>
      </dgm:t>
    </dgm:pt>
    <dgm:pt modelId="{2EA3E440-6AF0-C740-818E-0FB71E85B575}" type="pres">
      <dgm:prSet presAssocID="{9127DF05-721C-8140-80E5-7483B83B2BF6}" presName="connTx" presStyleLbl="parChTrans1D2" presStyleIdx="1" presStyleCnt="8"/>
      <dgm:spPr/>
      <dgm:t>
        <a:bodyPr/>
        <a:lstStyle/>
        <a:p>
          <a:endParaRPr lang="en-CA"/>
        </a:p>
      </dgm:t>
    </dgm:pt>
    <dgm:pt modelId="{8D23F8B6-C479-284C-8418-50FFDA3F557A}" type="pres">
      <dgm:prSet presAssocID="{FF7B02D0-B359-524A-89CA-1C2716676B7A}" presName="node" presStyleLbl="node1" presStyleIdx="1" presStyleCnt="8" custScaleX="149621" custRadScaleRad="106293" custRadScaleInc="9447">
        <dgm:presLayoutVars>
          <dgm:bulletEnabled val="1"/>
        </dgm:presLayoutVars>
      </dgm:prSet>
      <dgm:spPr/>
      <dgm:t>
        <a:bodyPr/>
        <a:lstStyle/>
        <a:p>
          <a:endParaRPr lang="en-US"/>
        </a:p>
      </dgm:t>
    </dgm:pt>
    <dgm:pt modelId="{157D97A3-5045-834C-844F-D13EE88A695C}" type="pres">
      <dgm:prSet presAssocID="{A1755DD3-3248-B34F-9D03-409F214D6B32}" presName="Name9" presStyleLbl="parChTrans1D2" presStyleIdx="2" presStyleCnt="8"/>
      <dgm:spPr/>
      <dgm:t>
        <a:bodyPr/>
        <a:lstStyle/>
        <a:p>
          <a:endParaRPr lang="en-CA"/>
        </a:p>
      </dgm:t>
    </dgm:pt>
    <dgm:pt modelId="{0DFB8922-9B1E-444F-AEAF-DECE1C75837A}" type="pres">
      <dgm:prSet presAssocID="{A1755DD3-3248-B34F-9D03-409F214D6B32}" presName="connTx" presStyleLbl="parChTrans1D2" presStyleIdx="2" presStyleCnt="8"/>
      <dgm:spPr/>
      <dgm:t>
        <a:bodyPr/>
        <a:lstStyle/>
        <a:p>
          <a:endParaRPr lang="en-CA"/>
        </a:p>
      </dgm:t>
    </dgm:pt>
    <dgm:pt modelId="{FE89AE0E-E6DC-D245-B904-1DFB0BB8F751}" type="pres">
      <dgm:prSet presAssocID="{696F2350-FC08-FF49-BC36-E16A1093011D}" presName="node" presStyleLbl="node1" presStyleIdx="2" presStyleCnt="8" custScaleX="130808" custRadScaleRad="99710" custRadScaleInc="4842">
        <dgm:presLayoutVars>
          <dgm:bulletEnabled val="1"/>
        </dgm:presLayoutVars>
      </dgm:prSet>
      <dgm:spPr/>
      <dgm:t>
        <a:bodyPr/>
        <a:lstStyle/>
        <a:p>
          <a:endParaRPr lang="en-US"/>
        </a:p>
      </dgm:t>
    </dgm:pt>
    <dgm:pt modelId="{77528B35-8F1A-534D-A3E3-AE21146CB587}" type="pres">
      <dgm:prSet presAssocID="{69E4A71D-CCE5-8E47-82C0-FC17898FFB46}" presName="Name9" presStyleLbl="parChTrans1D2" presStyleIdx="3" presStyleCnt="8"/>
      <dgm:spPr/>
      <dgm:t>
        <a:bodyPr/>
        <a:lstStyle/>
        <a:p>
          <a:endParaRPr lang="en-CA"/>
        </a:p>
      </dgm:t>
    </dgm:pt>
    <dgm:pt modelId="{E12CAA37-D50E-EA4C-912D-FC5A38D4F394}" type="pres">
      <dgm:prSet presAssocID="{69E4A71D-CCE5-8E47-82C0-FC17898FFB46}" presName="connTx" presStyleLbl="parChTrans1D2" presStyleIdx="3" presStyleCnt="8"/>
      <dgm:spPr/>
      <dgm:t>
        <a:bodyPr/>
        <a:lstStyle/>
        <a:p>
          <a:endParaRPr lang="en-CA"/>
        </a:p>
      </dgm:t>
    </dgm:pt>
    <dgm:pt modelId="{65BDE54B-8E53-DF4A-A0A0-5CF1D4ABBACF}" type="pres">
      <dgm:prSet presAssocID="{CB5E0D8E-31CC-2E49-852B-A174FBDD520D}" presName="node" presStyleLbl="node1" presStyleIdx="3" presStyleCnt="8" custScaleX="131614" custRadScaleRad="101297" custRadScaleInc="-16142">
        <dgm:presLayoutVars>
          <dgm:bulletEnabled val="1"/>
        </dgm:presLayoutVars>
      </dgm:prSet>
      <dgm:spPr/>
      <dgm:t>
        <a:bodyPr/>
        <a:lstStyle/>
        <a:p>
          <a:endParaRPr lang="en-US"/>
        </a:p>
      </dgm:t>
    </dgm:pt>
    <dgm:pt modelId="{7AB06DF8-964E-B446-9D63-1E96AC7B3A99}" type="pres">
      <dgm:prSet presAssocID="{F854EA5E-3F70-2C42-9C9E-3F56AEE2FE48}" presName="Name9" presStyleLbl="parChTrans1D2" presStyleIdx="4" presStyleCnt="8"/>
      <dgm:spPr/>
      <dgm:t>
        <a:bodyPr/>
        <a:lstStyle/>
        <a:p>
          <a:endParaRPr lang="en-CA"/>
        </a:p>
      </dgm:t>
    </dgm:pt>
    <dgm:pt modelId="{CE95D5BF-FDAA-1E4E-B24D-B2A53FB0B228}" type="pres">
      <dgm:prSet presAssocID="{F854EA5E-3F70-2C42-9C9E-3F56AEE2FE48}" presName="connTx" presStyleLbl="parChTrans1D2" presStyleIdx="4" presStyleCnt="8"/>
      <dgm:spPr/>
      <dgm:t>
        <a:bodyPr/>
        <a:lstStyle/>
        <a:p>
          <a:endParaRPr lang="en-CA"/>
        </a:p>
      </dgm:t>
    </dgm:pt>
    <dgm:pt modelId="{EBB2AD99-253F-0343-8459-E398B1B34FF5}" type="pres">
      <dgm:prSet presAssocID="{BD4CDF56-29D3-CE4E-946D-4AE0C3C3F07E}" presName="node" presStyleLbl="node1" presStyleIdx="4" presStyleCnt="8" custScaleX="132998" custRadScaleRad="112532" custRadScaleInc="3515">
        <dgm:presLayoutVars>
          <dgm:bulletEnabled val="1"/>
        </dgm:presLayoutVars>
      </dgm:prSet>
      <dgm:spPr/>
      <dgm:t>
        <a:bodyPr/>
        <a:lstStyle/>
        <a:p>
          <a:endParaRPr lang="en-US"/>
        </a:p>
      </dgm:t>
    </dgm:pt>
    <dgm:pt modelId="{069A1FBF-391E-BC4C-B49F-46CCF4AB486B}" type="pres">
      <dgm:prSet presAssocID="{04967804-6C26-654E-AC83-A61D53521507}" presName="Name9" presStyleLbl="parChTrans1D2" presStyleIdx="5" presStyleCnt="8"/>
      <dgm:spPr/>
      <dgm:t>
        <a:bodyPr/>
        <a:lstStyle/>
        <a:p>
          <a:endParaRPr lang="en-US"/>
        </a:p>
      </dgm:t>
    </dgm:pt>
    <dgm:pt modelId="{0ECFEBC8-5166-3F48-8CFB-F0D827D0E0B3}" type="pres">
      <dgm:prSet presAssocID="{04967804-6C26-654E-AC83-A61D53521507}" presName="connTx" presStyleLbl="parChTrans1D2" presStyleIdx="5" presStyleCnt="8"/>
      <dgm:spPr/>
      <dgm:t>
        <a:bodyPr/>
        <a:lstStyle/>
        <a:p>
          <a:endParaRPr lang="en-US"/>
        </a:p>
      </dgm:t>
    </dgm:pt>
    <dgm:pt modelId="{6556FDDA-3154-6346-9A64-8766FB4302B4}" type="pres">
      <dgm:prSet presAssocID="{45FE9EBC-E128-F34C-8C92-E78C7AF72173}" presName="node" presStyleLbl="node1" presStyleIdx="5" presStyleCnt="8" custRadScaleRad="96847" custRadScaleInc="14516">
        <dgm:presLayoutVars>
          <dgm:bulletEnabled val="1"/>
        </dgm:presLayoutVars>
      </dgm:prSet>
      <dgm:spPr/>
      <dgm:t>
        <a:bodyPr/>
        <a:lstStyle/>
        <a:p>
          <a:endParaRPr lang="en-US"/>
        </a:p>
      </dgm:t>
    </dgm:pt>
    <dgm:pt modelId="{6F62AC69-DAF6-D14D-9B97-DFCC35D8E18F}" type="pres">
      <dgm:prSet presAssocID="{E067DF02-8D03-C442-950F-B43B0D10169C}" presName="Name9" presStyleLbl="parChTrans1D2" presStyleIdx="6" presStyleCnt="8"/>
      <dgm:spPr/>
      <dgm:t>
        <a:bodyPr/>
        <a:lstStyle/>
        <a:p>
          <a:endParaRPr lang="en-CA"/>
        </a:p>
      </dgm:t>
    </dgm:pt>
    <dgm:pt modelId="{BF68702A-8FB3-D347-8AE7-4371FBBA6480}" type="pres">
      <dgm:prSet presAssocID="{E067DF02-8D03-C442-950F-B43B0D10169C}" presName="connTx" presStyleLbl="parChTrans1D2" presStyleIdx="6" presStyleCnt="8"/>
      <dgm:spPr/>
      <dgm:t>
        <a:bodyPr/>
        <a:lstStyle/>
        <a:p>
          <a:endParaRPr lang="en-CA"/>
        </a:p>
      </dgm:t>
    </dgm:pt>
    <dgm:pt modelId="{1F03144F-F54C-BA46-B244-2A90C66078FD}" type="pres">
      <dgm:prSet presAssocID="{8E311BC6-DF28-9948-B7AC-8FB56AD69123}" presName="node" presStyleLbl="node1" presStyleIdx="6" presStyleCnt="8" custScaleX="136461" custRadScaleRad="99483" custRadScaleInc="5354">
        <dgm:presLayoutVars>
          <dgm:bulletEnabled val="1"/>
        </dgm:presLayoutVars>
      </dgm:prSet>
      <dgm:spPr/>
      <dgm:t>
        <a:bodyPr/>
        <a:lstStyle/>
        <a:p>
          <a:endParaRPr lang="en-US"/>
        </a:p>
      </dgm:t>
    </dgm:pt>
    <dgm:pt modelId="{90408491-EDD2-E84B-B709-5501E1789255}" type="pres">
      <dgm:prSet presAssocID="{0E6BD869-0BE0-C949-B832-B0D6971856A6}" presName="Name9" presStyleLbl="parChTrans1D2" presStyleIdx="7" presStyleCnt="8"/>
      <dgm:spPr/>
      <dgm:t>
        <a:bodyPr/>
        <a:lstStyle/>
        <a:p>
          <a:endParaRPr lang="en-CA"/>
        </a:p>
      </dgm:t>
    </dgm:pt>
    <dgm:pt modelId="{C6CE6D7D-26EB-D443-9485-5BDD8674C2AA}" type="pres">
      <dgm:prSet presAssocID="{0E6BD869-0BE0-C949-B832-B0D6971856A6}" presName="connTx" presStyleLbl="parChTrans1D2" presStyleIdx="7" presStyleCnt="8"/>
      <dgm:spPr/>
      <dgm:t>
        <a:bodyPr/>
        <a:lstStyle/>
        <a:p>
          <a:endParaRPr lang="en-CA"/>
        </a:p>
      </dgm:t>
    </dgm:pt>
    <dgm:pt modelId="{C434BC04-A06A-EB4D-9209-57C16C09C911}" type="pres">
      <dgm:prSet presAssocID="{E013C307-E7B5-D64E-9984-274861827F6C}" presName="node" presStyleLbl="node1" presStyleIdx="7" presStyleCnt="8" custScaleX="143870" custRadScaleRad="114194" custRadScaleInc="-10391">
        <dgm:presLayoutVars>
          <dgm:bulletEnabled val="1"/>
        </dgm:presLayoutVars>
      </dgm:prSet>
      <dgm:spPr/>
      <dgm:t>
        <a:bodyPr/>
        <a:lstStyle/>
        <a:p>
          <a:endParaRPr lang="en-CA"/>
        </a:p>
      </dgm:t>
    </dgm:pt>
  </dgm:ptLst>
  <dgm:cxnLst>
    <dgm:cxn modelId="{F473B697-728A-4F4C-8E29-8B704FBEB9A2}" type="presOf" srcId="{0E6BD869-0BE0-C949-B832-B0D6971856A6}" destId="{C6CE6D7D-26EB-D443-9485-5BDD8674C2AA}" srcOrd="1" destOrd="0" presId="urn:microsoft.com/office/officeart/2005/8/layout/radial1"/>
    <dgm:cxn modelId="{320CBF4E-998B-5B41-BED4-BD17D82EA643}" type="presOf" srcId="{45FE9EBC-E128-F34C-8C92-E78C7AF72173}" destId="{6556FDDA-3154-6346-9A64-8766FB4302B4}" srcOrd="0" destOrd="0" presId="urn:microsoft.com/office/officeart/2005/8/layout/radial1"/>
    <dgm:cxn modelId="{5D5A9397-9E2B-EB45-A61D-B4346BE71E61}" srcId="{4ACBC3E9-240B-2940-9ABC-324F43A83662}" destId="{562F7F98-9C41-EF40-83A7-A9589D1F9B61}" srcOrd="0" destOrd="0" parTransId="{30A2A904-AE2C-604C-B7B2-CE2788F80EAD}" sibTransId="{5E02E24A-0E04-1C41-A1F8-729B2289C9B5}"/>
    <dgm:cxn modelId="{B8451471-65FB-974B-B1B7-9479E1A457FB}" type="presOf" srcId="{69E4A71D-CCE5-8E47-82C0-FC17898FFB46}" destId="{E12CAA37-D50E-EA4C-912D-FC5A38D4F394}" srcOrd="1" destOrd="0" presId="urn:microsoft.com/office/officeart/2005/8/layout/radial1"/>
    <dgm:cxn modelId="{F43271EB-0054-3B4A-B830-C2919D1BB16B}" srcId="{562F7F98-9C41-EF40-83A7-A9589D1F9B61}" destId="{8E311BC6-DF28-9948-B7AC-8FB56AD69123}" srcOrd="6" destOrd="0" parTransId="{E067DF02-8D03-C442-950F-B43B0D10169C}" sibTransId="{ABE56317-9EED-8E4C-9EB6-C78C04E551D6}"/>
    <dgm:cxn modelId="{1FB0680D-0C05-B146-B3DE-D44906FF9148}" type="presOf" srcId="{FF7B02D0-B359-524A-89CA-1C2716676B7A}" destId="{8D23F8B6-C479-284C-8418-50FFDA3F557A}" srcOrd="0" destOrd="0" presId="urn:microsoft.com/office/officeart/2005/8/layout/radial1"/>
    <dgm:cxn modelId="{36C25455-4E24-7C4C-A0EB-74A9AA4E099D}" srcId="{562F7F98-9C41-EF40-83A7-A9589D1F9B61}" destId="{55CEE528-E0E8-544C-ACCE-D167EABF1CD3}" srcOrd="0" destOrd="0" parTransId="{8BB2F1D5-1B1A-2B49-B6F2-EF34AD5216A5}" sibTransId="{D011376E-2441-204E-8C05-46ADEBE5A54B}"/>
    <dgm:cxn modelId="{3EFCCCF4-F870-DB4C-8C84-565A518FD4F8}" type="presOf" srcId="{04967804-6C26-654E-AC83-A61D53521507}" destId="{0ECFEBC8-5166-3F48-8CFB-F0D827D0E0B3}" srcOrd="1" destOrd="0" presId="urn:microsoft.com/office/officeart/2005/8/layout/radial1"/>
    <dgm:cxn modelId="{4D2BAADB-7786-1748-B277-87280E3339A0}" type="presOf" srcId="{A1755DD3-3248-B34F-9D03-409F214D6B32}" destId="{0DFB8922-9B1E-444F-AEAF-DECE1C75837A}" srcOrd="1" destOrd="0" presId="urn:microsoft.com/office/officeart/2005/8/layout/radial1"/>
    <dgm:cxn modelId="{46BAB4A2-1439-F64D-92F2-5CB47B74AC7C}" srcId="{562F7F98-9C41-EF40-83A7-A9589D1F9B61}" destId="{BD4CDF56-29D3-CE4E-946D-4AE0C3C3F07E}" srcOrd="4" destOrd="0" parTransId="{F854EA5E-3F70-2C42-9C9E-3F56AEE2FE48}" sibTransId="{67461BB4-B323-BF49-85E2-C0371B8AF973}"/>
    <dgm:cxn modelId="{030AA389-31B7-2B44-AE6A-6AAFFAC79466}" srcId="{562F7F98-9C41-EF40-83A7-A9589D1F9B61}" destId="{E013C307-E7B5-D64E-9984-274861827F6C}" srcOrd="7" destOrd="0" parTransId="{0E6BD869-0BE0-C949-B832-B0D6971856A6}" sibTransId="{2C9674AF-20D9-2B46-B680-9A2E237E2186}"/>
    <dgm:cxn modelId="{25A3099A-5BB6-9A44-AD35-15E91FC8FCC8}" type="presOf" srcId="{69E4A71D-CCE5-8E47-82C0-FC17898FFB46}" destId="{77528B35-8F1A-534D-A3E3-AE21146CB587}" srcOrd="0" destOrd="0" presId="urn:microsoft.com/office/officeart/2005/8/layout/radial1"/>
    <dgm:cxn modelId="{C1C4607A-471D-364B-810F-8C791DBD38E7}" type="presOf" srcId="{8BB2F1D5-1B1A-2B49-B6F2-EF34AD5216A5}" destId="{A6B3BF2B-2FB9-9C48-AE87-0FE581D70266}" srcOrd="1" destOrd="0" presId="urn:microsoft.com/office/officeart/2005/8/layout/radial1"/>
    <dgm:cxn modelId="{35534B5E-8018-574E-9044-F010DE215EB0}" type="presOf" srcId="{0E6BD869-0BE0-C949-B832-B0D6971856A6}" destId="{90408491-EDD2-E84B-B709-5501E1789255}" srcOrd="0" destOrd="0" presId="urn:microsoft.com/office/officeart/2005/8/layout/radial1"/>
    <dgm:cxn modelId="{5BFB52C8-82D5-6C45-9C99-A9D9B168E797}" type="presOf" srcId="{CB5E0D8E-31CC-2E49-852B-A174FBDD520D}" destId="{65BDE54B-8E53-DF4A-A0A0-5CF1D4ABBACF}" srcOrd="0" destOrd="0" presId="urn:microsoft.com/office/officeart/2005/8/layout/radial1"/>
    <dgm:cxn modelId="{BB34D4DE-CB09-7646-AA8A-D39E9DAF41BA}" type="presOf" srcId="{8E311BC6-DF28-9948-B7AC-8FB56AD69123}" destId="{1F03144F-F54C-BA46-B244-2A90C66078FD}" srcOrd="0" destOrd="0" presId="urn:microsoft.com/office/officeart/2005/8/layout/radial1"/>
    <dgm:cxn modelId="{CFA666B0-7458-DF49-8BCE-446785AB08A4}" srcId="{562F7F98-9C41-EF40-83A7-A9589D1F9B61}" destId="{696F2350-FC08-FF49-BC36-E16A1093011D}" srcOrd="2" destOrd="0" parTransId="{A1755DD3-3248-B34F-9D03-409F214D6B32}" sibTransId="{DE6510E9-2838-7B44-B622-4D699338BD02}"/>
    <dgm:cxn modelId="{343BD91C-BE49-344A-81BE-B8CDE743AE5B}" type="presOf" srcId="{04967804-6C26-654E-AC83-A61D53521507}" destId="{069A1FBF-391E-BC4C-B49F-46CCF4AB486B}" srcOrd="0" destOrd="0" presId="urn:microsoft.com/office/officeart/2005/8/layout/radial1"/>
    <dgm:cxn modelId="{1FB84666-A81B-EB40-A468-10B04E5E8408}" type="presOf" srcId="{8BB2F1D5-1B1A-2B49-B6F2-EF34AD5216A5}" destId="{0D1022E9-82CD-4247-BDFA-390753034DD4}" srcOrd="0" destOrd="0" presId="urn:microsoft.com/office/officeart/2005/8/layout/radial1"/>
    <dgm:cxn modelId="{38088174-F5EE-2A46-ACE6-AFF9B4FC5B43}" type="presOf" srcId="{BD4CDF56-29D3-CE4E-946D-4AE0C3C3F07E}" destId="{EBB2AD99-253F-0343-8459-E398B1B34FF5}" srcOrd="0" destOrd="0" presId="urn:microsoft.com/office/officeart/2005/8/layout/radial1"/>
    <dgm:cxn modelId="{FEF5C0C0-E29F-4047-9F6A-CFA9AAD545C6}" type="presOf" srcId="{E067DF02-8D03-C442-950F-B43B0D10169C}" destId="{BF68702A-8FB3-D347-8AE7-4371FBBA6480}" srcOrd="1" destOrd="0" presId="urn:microsoft.com/office/officeart/2005/8/layout/radial1"/>
    <dgm:cxn modelId="{45341770-D386-3941-B144-EED34D7DC323}" type="presOf" srcId="{F854EA5E-3F70-2C42-9C9E-3F56AEE2FE48}" destId="{7AB06DF8-964E-B446-9D63-1E96AC7B3A99}" srcOrd="0" destOrd="0" presId="urn:microsoft.com/office/officeart/2005/8/layout/radial1"/>
    <dgm:cxn modelId="{6F3399F1-A455-6748-81E6-643732673449}" type="presOf" srcId="{9127DF05-721C-8140-80E5-7483B83B2BF6}" destId="{72CD49E5-95D2-8447-B6BA-E6A678E4368A}" srcOrd="0" destOrd="0" presId="urn:microsoft.com/office/officeart/2005/8/layout/radial1"/>
    <dgm:cxn modelId="{64B302C7-6FF9-AA43-8F6B-DE2B729025BF}" type="presOf" srcId="{55CEE528-E0E8-544C-ACCE-D167EABF1CD3}" destId="{3D5D7DA6-51BF-4B4A-8B08-5445AE471E07}" srcOrd="0" destOrd="0" presId="urn:microsoft.com/office/officeart/2005/8/layout/radial1"/>
    <dgm:cxn modelId="{CA171FFB-C587-6D46-A035-CFA1968DAC49}" srcId="{562F7F98-9C41-EF40-83A7-A9589D1F9B61}" destId="{45FE9EBC-E128-F34C-8C92-E78C7AF72173}" srcOrd="5" destOrd="0" parTransId="{04967804-6C26-654E-AC83-A61D53521507}" sibTransId="{F65E8939-6126-4E49-AAA1-F695208ACECC}"/>
    <dgm:cxn modelId="{74313FA3-802F-2B42-B831-1747C57F6E70}" type="presOf" srcId="{696F2350-FC08-FF49-BC36-E16A1093011D}" destId="{FE89AE0E-E6DC-D245-B904-1DFB0BB8F751}" srcOrd="0" destOrd="0" presId="urn:microsoft.com/office/officeart/2005/8/layout/radial1"/>
    <dgm:cxn modelId="{83A3E128-3350-7840-B24F-018E9CA0A3D8}" type="presOf" srcId="{E013C307-E7B5-D64E-9984-274861827F6C}" destId="{C434BC04-A06A-EB4D-9209-57C16C09C911}" srcOrd="0" destOrd="0" presId="urn:microsoft.com/office/officeart/2005/8/layout/radial1"/>
    <dgm:cxn modelId="{D4439BEE-C6C0-4444-A45B-DD8CD3FF2EAF}" srcId="{562F7F98-9C41-EF40-83A7-A9589D1F9B61}" destId="{FF7B02D0-B359-524A-89CA-1C2716676B7A}" srcOrd="1" destOrd="0" parTransId="{9127DF05-721C-8140-80E5-7483B83B2BF6}" sibTransId="{64232B32-03F0-994A-B597-5767FFEF2CAA}"/>
    <dgm:cxn modelId="{F1718CC9-CA0E-0C4D-8362-9EEF3EE8FA4F}" type="presOf" srcId="{562F7F98-9C41-EF40-83A7-A9589D1F9B61}" destId="{99F1AF77-8C88-1041-B5B2-F9366A1C02CC}" srcOrd="0" destOrd="0" presId="urn:microsoft.com/office/officeart/2005/8/layout/radial1"/>
    <dgm:cxn modelId="{25626454-0EEE-CD4F-AC93-D4CBC3CAD817}" type="presOf" srcId="{A1755DD3-3248-B34F-9D03-409F214D6B32}" destId="{157D97A3-5045-834C-844F-D13EE88A695C}" srcOrd="0" destOrd="0" presId="urn:microsoft.com/office/officeart/2005/8/layout/radial1"/>
    <dgm:cxn modelId="{A65806A0-B432-564F-B529-F6733333873E}" srcId="{562F7F98-9C41-EF40-83A7-A9589D1F9B61}" destId="{CB5E0D8E-31CC-2E49-852B-A174FBDD520D}" srcOrd="3" destOrd="0" parTransId="{69E4A71D-CCE5-8E47-82C0-FC17898FFB46}" sibTransId="{92C850FD-9434-D146-B394-0D70B059D8BF}"/>
    <dgm:cxn modelId="{EA099EF8-21E4-B045-BF42-5F7CDCA49011}" type="presOf" srcId="{9127DF05-721C-8140-80E5-7483B83B2BF6}" destId="{2EA3E440-6AF0-C740-818E-0FB71E85B575}" srcOrd="1" destOrd="0" presId="urn:microsoft.com/office/officeart/2005/8/layout/radial1"/>
    <dgm:cxn modelId="{1BB930E0-0E22-0C44-9B75-8103032480D4}" type="presOf" srcId="{F854EA5E-3F70-2C42-9C9E-3F56AEE2FE48}" destId="{CE95D5BF-FDAA-1E4E-B24D-B2A53FB0B228}" srcOrd="1" destOrd="0" presId="urn:microsoft.com/office/officeart/2005/8/layout/radial1"/>
    <dgm:cxn modelId="{A8091EB8-E01A-6142-B4B8-D88632A02813}" type="presOf" srcId="{4ACBC3E9-240B-2940-9ABC-324F43A83662}" destId="{0F186A59-1822-9B42-91C7-20364BD642EC}" srcOrd="0" destOrd="0" presId="urn:microsoft.com/office/officeart/2005/8/layout/radial1"/>
    <dgm:cxn modelId="{10E1162D-8BD8-604B-8E1B-9A2C21198A30}" type="presOf" srcId="{E067DF02-8D03-C442-950F-B43B0D10169C}" destId="{6F62AC69-DAF6-D14D-9B97-DFCC35D8E18F}" srcOrd="0" destOrd="0" presId="urn:microsoft.com/office/officeart/2005/8/layout/radial1"/>
    <dgm:cxn modelId="{DE7E3514-ECE1-A340-8069-63A1E16C6119}" type="presParOf" srcId="{0F186A59-1822-9B42-91C7-20364BD642EC}" destId="{99F1AF77-8C88-1041-B5B2-F9366A1C02CC}" srcOrd="0" destOrd="0" presId="urn:microsoft.com/office/officeart/2005/8/layout/radial1"/>
    <dgm:cxn modelId="{E270C7CD-D092-9141-B29A-0728410041D1}" type="presParOf" srcId="{0F186A59-1822-9B42-91C7-20364BD642EC}" destId="{0D1022E9-82CD-4247-BDFA-390753034DD4}" srcOrd="1" destOrd="0" presId="urn:microsoft.com/office/officeart/2005/8/layout/radial1"/>
    <dgm:cxn modelId="{31654C9F-3E6B-FA47-B78E-6F773999A11C}" type="presParOf" srcId="{0D1022E9-82CD-4247-BDFA-390753034DD4}" destId="{A6B3BF2B-2FB9-9C48-AE87-0FE581D70266}" srcOrd="0" destOrd="0" presId="urn:microsoft.com/office/officeart/2005/8/layout/radial1"/>
    <dgm:cxn modelId="{A5F6E0FE-BB42-C248-8036-5EBF33D6EF0A}" type="presParOf" srcId="{0F186A59-1822-9B42-91C7-20364BD642EC}" destId="{3D5D7DA6-51BF-4B4A-8B08-5445AE471E07}" srcOrd="2" destOrd="0" presId="urn:microsoft.com/office/officeart/2005/8/layout/radial1"/>
    <dgm:cxn modelId="{19DC710A-381D-A44E-B4C4-6D4B70E3C7EF}" type="presParOf" srcId="{0F186A59-1822-9B42-91C7-20364BD642EC}" destId="{72CD49E5-95D2-8447-B6BA-E6A678E4368A}" srcOrd="3" destOrd="0" presId="urn:microsoft.com/office/officeart/2005/8/layout/radial1"/>
    <dgm:cxn modelId="{E7D2E1C7-6B9D-DA4E-A2FC-6A6E09E3A6E9}" type="presParOf" srcId="{72CD49E5-95D2-8447-B6BA-E6A678E4368A}" destId="{2EA3E440-6AF0-C740-818E-0FB71E85B575}" srcOrd="0" destOrd="0" presId="urn:microsoft.com/office/officeart/2005/8/layout/radial1"/>
    <dgm:cxn modelId="{F2664F2E-4D5E-C644-B770-4AA98DDF36A2}" type="presParOf" srcId="{0F186A59-1822-9B42-91C7-20364BD642EC}" destId="{8D23F8B6-C479-284C-8418-50FFDA3F557A}" srcOrd="4" destOrd="0" presId="urn:microsoft.com/office/officeart/2005/8/layout/radial1"/>
    <dgm:cxn modelId="{4E8C693C-5379-354F-8B39-45F9E3166773}" type="presParOf" srcId="{0F186A59-1822-9B42-91C7-20364BD642EC}" destId="{157D97A3-5045-834C-844F-D13EE88A695C}" srcOrd="5" destOrd="0" presId="urn:microsoft.com/office/officeart/2005/8/layout/radial1"/>
    <dgm:cxn modelId="{F38D70E7-F6E7-794A-9E0C-700E095A61FA}" type="presParOf" srcId="{157D97A3-5045-834C-844F-D13EE88A695C}" destId="{0DFB8922-9B1E-444F-AEAF-DECE1C75837A}" srcOrd="0" destOrd="0" presId="urn:microsoft.com/office/officeart/2005/8/layout/radial1"/>
    <dgm:cxn modelId="{AA840696-7F5E-924F-AFB9-67DB17CD6F50}" type="presParOf" srcId="{0F186A59-1822-9B42-91C7-20364BD642EC}" destId="{FE89AE0E-E6DC-D245-B904-1DFB0BB8F751}" srcOrd="6" destOrd="0" presId="urn:microsoft.com/office/officeart/2005/8/layout/radial1"/>
    <dgm:cxn modelId="{913383B3-8189-FF48-9D21-0FB2E8E4DA54}" type="presParOf" srcId="{0F186A59-1822-9B42-91C7-20364BD642EC}" destId="{77528B35-8F1A-534D-A3E3-AE21146CB587}" srcOrd="7" destOrd="0" presId="urn:microsoft.com/office/officeart/2005/8/layout/radial1"/>
    <dgm:cxn modelId="{94062CD1-269A-0C4E-A265-9B48E68B5A68}" type="presParOf" srcId="{77528B35-8F1A-534D-A3E3-AE21146CB587}" destId="{E12CAA37-D50E-EA4C-912D-FC5A38D4F394}" srcOrd="0" destOrd="0" presId="urn:microsoft.com/office/officeart/2005/8/layout/radial1"/>
    <dgm:cxn modelId="{6A6A7867-014A-C049-8DE6-FE5D2745F888}" type="presParOf" srcId="{0F186A59-1822-9B42-91C7-20364BD642EC}" destId="{65BDE54B-8E53-DF4A-A0A0-5CF1D4ABBACF}" srcOrd="8" destOrd="0" presId="urn:microsoft.com/office/officeart/2005/8/layout/radial1"/>
    <dgm:cxn modelId="{CEA3802D-3840-A84F-B233-378A7AB7BFC6}" type="presParOf" srcId="{0F186A59-1822-9B42-91C7-20364BD642EC}" destId="{7AB06DF8-964E-B446-9D63-1E96AC7B3A99}" srcOrd="9" destOrd="0" presId="urn:microsoft.com/office/officeart/2005/8/layout/radial1"/>
    <dgm:cxn modelId="{E85B3B87-87E5-6C44-878D-82CF9C2A09E7}" type="presParOf" srcId="{7AB06DF8-964E-B446-9D63-1E96AC7B3A99}" destId="{CE95D5BF-FDAA-1E4E-B24D-B2A53FB0B228}" srcOrd="0" destOrd="0" presId="urn:microsoft.com/office/officeart/2005/8/layout/radial1"/>
    <dgm:cxn modelId="{90271872-3108-C94F-849B-BE965A996B3D}" type="presParOf" srcId="{0F186A59-1822-9B42-91C7-20364BD642EC}" destId="{EBB2AD99-253F-0343-8459-E398B1B34FF5}" srcOrd="10" destOrd="0" presId="urn:microsoft.com/office/officeart/2005/8/layout/radial1"/>
    <dgm:cxn modelId="{C269AA2E-3B17-9145-BD8F-ED7E2A914744}" type="presParOf" srcId="{0F186A59-1822-9B42-91C7-20364BD642EC}" destId="{069A1FBF-391E-BC4C-B49F-46CCF4AB486B}" srcOrd="11" destOrd="0" presId="urn:microsoft.com/office/officeart/2005/8/layout/radial1"/>
    <dgm:cxn modelId="{A7846DB4-D7B9-644C-883F-9499DBC81F48}" type="presParOf" srcId="{069A1FBF-391E-BC4C-B49F-46CCF4AB486B}" destId="{0ECFEBC8-5166-3F48-8CFB-F0D827D0E0B3}" srcOrd="0" destOrd="0" presId="urn:microsoft.com/office/officeart/2005/8/layout/radial1"/>
    <dgm:cxn modelId="{D6F1FA01-88F8-8A4B-BDEB-63B70A9E134A}" type="presParOf" srcId="{0F186A59-1822-9B42-91C7-20364BD642EC}" destId="{6556FDDA-3154-6346-9A64-8766FB4302B4}" srcOrd="12" destOrd="0" presId="urn:microsoft.com/office/officeart/2005/8/layout/radial1"/>
    <dgm:cxn modelId="{24517182-7B2C-1C44-AF84-6C8E2F7FB2B8}" type="presParOf" srcId="{0F186A59-1822-9B42-91C7-20364BD642EC}" destId="{6F62AC69-DAF6-D14D-9B97-DFCC35D8E18F}" srcOrd="13" destOrd="0" presId="urn:microsoft.com/office/officeart/2005/8/layout/radial1"/>
    <dgm:cxn modelId="{4AD8A2D9-07B3-ED46-B47D-5C74DDF77D87}" type="presParOf" srcId="{6F62AC69-DAF6-D14D-9B97-DFCC35D8E18F}" destId="{BF68702A-8FB3-D347-8AE7-4371FBBA6480}" srcOrd="0" destOrd="0" presId="urn:microsoft.com/office/officeart/2005/8/layout/radial1"/>
    <dgm:cxn modelId="{E2A52689-D5C5-4648-8ABD-D35EED7B4A3D}" type="presParOf" srcId="{0F186A59-1822-9B42-91C7-20364BD642EC}" destId="{1F03144F-F54C-BA46-B244-2A90C66078FD}" srcOrd="14" destOrd="0" presId="urn:microsoft.com/office/officeart/2005/8/layout/radial1"/>
    <dgm:cxn modelId="{6DFB4B2B-571D-9043-BBE4-093F5348DBBE}" type="presParOf" srcId="{0F186A59-1822-9B42-91C7-20364BD642EC}" destId="{90408491-EDD2-E84B-B709-5501E1789255}" srcOrd="15" destOrd="0" presId="urn:microsoft.com/office/officeart/2005/8/layout/radial1"/>
    <dgm:cxn modelId="{2186B7DA-5BD1-E440-8C47-DEE7E016D951}" type="presParOf" srcId="{90408491-EDD2-E84B-B709-5501E1789255}" destId="{C6CE6D7D-26EB-D443-9485-5BDD8674C2AA}" srcOrd="0" destOrd="0" presId="urn:microsoft.com/office/officeart/2005/8/layout/radial1"/>
    <dgm:cxn modelId="{B61832B5-9CA8-0E42-B0E3-98083C200197}" type="presParOf" srcId="{0F186A59-1822-9B42-91C7-20364BD642EC}" destId="{C434BC04-A06A-EB4D-9209-57C16C09C911}"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3D8076-D251-4E54-8A1C-4F4EB82992C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CA"/>
        </a:p>
      </dgm:t>
    </dgm:pt>
    <dgm:pt modelId="{65A224D5-5433-4544-A121-A61B60B49729}">
      <dgm:prSet phldrT="[Text]"/>
      <dgm:spPr/>
      <dgm:t>
        <a:bodyPr/>
        <a:lstStyle/>
        <a:p>
          <a:r>
            <a:rPr lang="en-CA" dirty="0" smtClean="0"/>
            <a:t>Applied Research &amp; Innovation</a:t>
          </a:r>
          <a:endParaRPr lang="en-CA" dirty="0"/>
        </a:p>
      </dgm:t>
    </dgm:pt>
    <dgm:pt modelId="{5912D98C-7AF3-4F9E-B911-4EEC219536DF}" type="parTrans" cxnId="{0279DBFB-9A1F-4AE4-B95D-9AC17AF48CD8}">
      <dgm:prSet/>
      <dgm:spPr/>
      <dgm:t>
        <a:bodyPr/>
        <a:lstStyle/>
        <a:p>
          <a:endParaRPr lang="en-CA"/>
        </a:p>
      </dgm:t>
    </dgm:pt>
    <dgm:pt modelId="{06B625F1-76AE-4330-AAD7-CB4A7B2731B2}" type="sibTrans" cxnId="{0279DBFB-9A1F-4AE4-B95D-9AC17AF48CD8}">
      <dgm:prSet/>
      <dgm:spPr/>
      <dgm:t>
        <a:bodyPr/>
        <a:lstStyle/>
        <a:p>
          <a:endParaRPr lang="en-CA"/>
        </a:p>
      </dgm:t>
    </dgm:pt>
    <dgm:pt modelId="{850860E8-ADAE-456A-81FD-B81300172C27}">
      <dgm:prSet phldrT="[Text]"/>
      <dgm:spPr/>
      <dgm:t>
        <a:bodyPr/>
        <a:lstStyle/>
        <a:p>
          <a:r>
            <a:rPr lang="en-CA" dirty="0" smtClean="0"/>
            <a:t>Selkirk Geospatial Research Centre</a:t>
          </a:r>
        </a:p>
        <a:p>
          <a:r>
            <a:rPr lang="en-CA" dirty="0" smtClean="0"/>
            <a:t>(SGRC)</a:t>
          </a:r>
          <a:endParaRPr lang="en-CA" dirty="0"/>
        </a:p>
      </dgm:t>
    </dgm:pt>
    <dgm:pt modelId="{9B33E251-6299-4141-9DFB-CA89F07DB3BA}" type="parTrans" cxnId="{16900D8D-20E9-4B96-AAB9-1F3F1659413E}">
      <dgm:prSet/>
      <dgm:spPr/>
      <dgm:t>
        <a:bodyPr/>
        <a:lstStyle/>
        <a:p>
          <a:endParaRPr lang="en-CA"/>
        </a:p>
      </dgm:t>
    </dgm:pt>
    <dgm:pt modelId="{C0BD658D-7DA8-44F3-9C24-9686DCB28023}" type="sibTrans" cxnId="{16900D8D-20E9-4B96-AAB9-1F3F1659413E}">
      <dgm:prSet/>
      <dgm:spPr/>
      <dgm:t>
        <a:bodyPr/>
        <a:lstStyle/>
        <a:p>
          <a:endParaRPr lang="en-CA"/>
        </a:p>
      </dgm:t>
    </dgm:pt>
    <dgm:pt modelId="{363DF41F-A3B8-44D4-85BA-8292FCAC6868}">
      <dgm:prSet phldrT="[Text]"/>
      <dgm:spPr/>
      <dgm:t>
        <a:bodyPr/>
        <a:lstStyle/>
        <a:p>
          <a:r>
            <a:rPr lang="en-CA" dirty="0" smtClean="0"/>
            <a:t>Columbia Basin Rural Development Institute</a:t>
          </a:r>
        </a:p>
        <a:p>
          <a:r>
            <a:rPr lang="en-CA" dirty="0" smtClean="0"/>
            <a:t>(RDI)</a:t>
          </a:r>
          <a:endParaRPr lang="en-CA" dirty="0"/>
        </a:p>
      </dgm:t>
    </dgm:pt>
    <dgm:pt modelId="{A61FB743-C489-43F0-804B-D3E9EE7244DF}" type="parTrans" cxnId="{67805D14-5007-4938-8037-054AD4CB9CD4}">
      <dgm:prSet/>
      <dgm:spPr/>
      <dgm:t>
        <a:bodyPr/>
        <a:lstStyle/>
        <a:p>
          <a:endParaRPr lang="en-CA"/>
        </a:p>
      </dgm:t>
    </dgm:pt>
    <dgm:pt modelId="{35D03987-14B6-4F02-81E8-D7565595AAC8}" type="sibTrans" cxnId="{67805D14-5007-4938-8037-054AD4CB9CD4}">
      <dgm:prSet/>
      <dgm:spPr/>
      <dgm:t>
        <a:bodyPr/>
        <a:lstStyle/>
        <a:p>
          <a:endParaRPr lang="en-CA"/>
        </a:p>
      </dgm:t>
    </dgm:pt>
    <dgm:pt modelId="{0B62BAEF-50CB-4F32-B12D-E37E5A5002DA}">
      <dgm:prSet phldrT="[Text]"/>
      <dgm:spPr/>
      <dgm:t>
        <a:bodyPr/>
        <a:lstStyle/>
        <a:p>
          <a:r>
            <a:rPr lang="en-CA" dirty="0" smtClean="0"/>
            <a:t>Community Education &amp; Workforce Training</a:t>
          </a:r>
        </a:p>
        <a:p>
          <a:r>
            <a:rPr lang="en-CA" dirty="0" smtClean="0"/>
            <a:t>(CEWT)</a:t>
          </a:r>
          <a:endParaRPr lang="en-CA" dirty="0"/>
        </a:p>
      </dgm:t>
    </dgm:pt>
    <dgm:pt modelId="{01BEB7EF-AB4F-4ADE-B4CF-986D261F817D}" type="parTrans" cxnId="{1B4A328B-CDA7-4844-B45F-C603F7758575}">
      <dgm:prSet/>
      <dgm:spPr/>
      <dgm:t>
        <a:bodyPr/>
        <a:lstStyle/>
        <a:p>
          <a:endParaRPr lang="en-CA"/>
        </a:p>
      </dgm:t>
    </dgm:pt>
    <dgm:pt modelId="{FA87B9E8-CEFE-498A-809E-19C788A0675C}" type="sibTrans" cxnId="{1B4A328B-CDA7-4844-B45F-C603F7758575}">
      <dgm:prSet/>
      <dgm:spPr/>
      <dgm:t>
        <a:bodyPr/>
        <a:lstStyle/>
        <a:p>
          <a:endParaRPr lang="en-CA"/>
        </a:p>
      </dgm:t>
    </dgm:pt>
    <dgm:pt modelId="{291E9B75-4C3F-4E10-B33E-AC0F4127AAD1}">
      <dgm:prSet phldrT="[Text]"/>
      <dgm:spPr/>
      <dgm:t>
        <a:bodyPr/>
        <a:lstStyle/>
        <a:p>
          <a:r>
            <a:rPr lang="en-CA" dirty="0" smtClean="0"/>
            <a:t>Teaching &amp; Learning Institute</a:t>
          </a:r>
        </a:p>
        <a:p>
          <a:r>
            <a:rPr lang="en-CA" dirty="0" smtClean="0"/>
            <a:t>(TLI)</a:t>
          </a:r>
          <a:endParaRPr lang="en-CA" dirty="0"/>
        </a:p>
      </dgm:t>
    </dgm:pt>
    <dgm:pt modelId="{0912A1E5-263F-4EC7-A629-09F68DDB0EEA}" type="parTrans" cxnId="{C25871CC-8059-43DB-AFF4-C7C2C37F9C79}">
      <dgm:prSet/>
      <dgm:spPr/>
      <dgm:t>
        <a:bodyPr/>
        <a:lstStyle/>
        <a:p>
          <a:endParaRPr lang="en-CA"/>
        </a:p>
      </dgm:t>
    </dgm:pt>
    <dgm:pt modelId="{8C06ABB1-55F5-4A8F-9CA2-536A78EFBD39}" type="sibTrans" cxnId="{C25871CC-8059-43DB-AFF4-C7C2C37F9C79}">
      <dgm:prSet/>
      <dgm:spPr/>
      <dgm:t>
        <a:bodyPr/>
        <a:lstStyle/>
        <a:p>
          <a:endParaRPr lang="en-CA"/>
        </a:p>
      </dgm:t>
    </dgm:pt>
    <dgm:pt modelId="{B13FE3A7-7A9C-483F-BC87-4AEFB3E99354}" type="pres">
      <dgm:prSet presAssocID="{493D8076-D251-4E54-8A1C-4F4EB82992C7}" presName="composite" presStyleCnt="0">
        <dgm:presLayoutVars>
          <dgm:chMax val="1"/>
          <dgm:dir/>
          <dgm:resizeHandles val="exact"/>
        </dgm:presLayoutVars>
      </dgm:prSet>
      <dgm:spPr/>
      <dgm:t>
        <a:bodyPr/>
        <a:lstStyle/>
        <a:p>
          <a:endParaRPr lang="en-US"/>
        </a:p>
      </dgm:t>
    </dgm:pt>
    <dgm:pt modelId="{A5CB748C-2761-41BC-9E37-59A01CA82205}" type="pres">
      <dgm:prSet presAssocID="{493D8076-D251-4E54-8A1C-4F4EB82992C7}" presName="radial" presStyleCnt="0">
        <dgm:presLayoutVars>
          <dgm:animLvl val="ctr"/>
        </dgm:presLayoutVars>
      </dgm:prSet>
      <dgm:spPr/>
    </dgm:pt>
    <dgm:pt modelId="{C5E2E423-5535-4C1E-B7E5-3AB33ADE5B7A}" type="pres">
      <dgm:prSet presAssocID="{65A224D5-5433-4544-A121-A61B60B49729}" presName="centerShape" presStyleLbl="vennNode1" presStyleIdx="0" presStyleCnt="5"/>
      <dgm:spPr/>
      <dgm:t>
        <a:bodyPr/>
        <a:lstStyle/>
        <a:p>
          <a:endParaRPr lang="en-US"/>
        </a:p>
      </dgm:t>
    </dgm:pt>
    <dgm:pt modelId="{862A2205-F004-4A24-9A9E-8306A711C23B}" type="pres">
      <dgm:prSet presAssocID="{850860E8-ADAE-456A-81FD-B81300172C27}" presName="node" presStyleLbl="vennNode1" presStyleIdx="1" presStyleCnt="5">
        <dgm:presLayoutVars>
          <dgm:bulletEnabled val="1"/>
        </dgm:presLayoutVars>
      </dgm:prSet>
      <dgm:spPr/>
      <dgm:t>
        <a:bodyPr/>
        <a:lstStyle/>
        <a:p>
          <a:endParaRPr lang="en-CA"/>
        </a:p>
      </dgm:t>
    </dgm:pt>
    <dgm:pt modelId="{F8ABD1CA-F2FE-4702-B6F2-0F3502C733EE}" type="pres">
      <dgm:prSet presAssocID="{363DF41F-A3B8-44D4-85BA-8292FCAC6868}" presName="node" presStyleLbl="vennNode1" presStyleIdx="2" presStyleCnt="5">
        <dgm:presLayoutVars>
          <dgm:bulletEnabled val="1"/>
        </dgm:presLayoutVars>
      </dgm:prSet>
      <dgm:spPr/>
      <dgm:t>
        <a:bodyPr/>
        <a:lstStyle/>
        <a:p>
          <a:endParaRPr lang="en-US"/>
        </a:p>
      </dgm:t>
    </dgm:pt>
    <dgm:pt modelId="{673F5862-BA01-49BA-97A6-65F9E46998AF}" type="pres">
      <dgm:prSet presAssocID="{0B62BAEF-50CB-4F32-B12D-E37E5A5002DA}" presName="node" presStyleLbl="vennNode1" presStyleIdx="3" presStyleCnt="5">
        <dgm:presLayoutVars>
          <dgm:bulletEnabled val="1"/>
        </dgm:presLayoutVars>
      </dgm:prSet>
      <dgm:spPr/>
      <dgm:t>
        <a:bodyPr/>
        <a:lstStyle/>
        <a:p>
          <a:endParaRPr lang="en-CA"/>
        </a:p>
      </dgm:t>
    </dgm:pt>
    <dgm:pt modelId="{920D17D5-5B5C-4943-AA4F-022C501A0AF2}" type="pres">
      <dgm:prSet presAssocID="{291E9B75-4C3F-4E10-B33E-AC0F4127AAD1}" presName="node" presStyleLbl="vennNode1" presStyleIdx="4" presStyleCnt="5">
        <dgm:presLayoutVars>
          <dgm:bulletEnabled val="1"/>
        </dgm:presLayoutVars>
      </dgm:prSet>
      <dgm:spPr/>
      <dgm:t>
        <a:bodyPr/>
        <a:lstStyle/>
        <a:p>
          <a:endParaRPr lang="en-CA"/>
        </a:p>
      </dgm:t>
    </dgm:pt>
  </dgm:ptLst>
  <dgm:cxnLst>
    <dgm:cxn modelId="{91EE8165-10BD-41DE-A7B5-821076A93424}" type="presOf" srcId="{291E9B75-4C3F-4E10-B33E-AC0F4127AAD1}" destId="{920D17D5-5B5C-4943-AA4F-022C501A0AF2}" srcOrd="0" destOrd="0" presId="urn:microsoft.com/office/officeart/2005/8/layout/radial3"/>
    <dgm:cxn modelId="{3E284F1A-ED32-418E-827B-2425A10A4793}" type="presOf" srcId="{493D8076-D251-4E54-8A1C-4F4EB82992C7}" destId="{B13FE3A7-7A9C-483F-BC87-4AEFB3E99354}" srcOrd="0" destOrd="0" presId="urn:microsoft.com/office/officeart/2005/8/layout/radial3"/>
    <dgm:cxn modelId="{67805D14-5007-4938-8037-054AD4CB9CD4}" srcId="{65A224D5-5433-4544-A121-A61B60B49729}" destId="{363DF41F-A3B8-44D4-85BA-8292FCAC6868}" srcOrd="1" destOrd="0" parTransId="{A61FB743-C489-43F0-804B-D3E9EE7244DF}" sibTransId="{35D03987-14B6-4F02-81E8-D7565595AAC8}"/>
    <dgm:cxn modelId="{A8F48DAF-A5CA-46EC-9A41-4E78E16B2916}" type="presOf" srcId="{65A224D5-5433-4544-A121-A61B60B49729}" destId="{C5E2E423-5535-4C1E-B7E5-3AB33ADE5B7A}" srcOrd="0" destOrd="0" presId="urn:microsoft.com/office/officeart/2005/8/layout/radial3"/>
    <dgm:cxn modelId="{567F43F7-7E1E-4568-9305-2FF721C43197}" type="presOf" srcId="{0B62BAEF-50CB-4F32-B12D-E37E5A5002DA}" destId="{673F5862-BA01-49BA-97A6-65F9E46998AF}" srcOrd="0" destOrd="0" presId="urn:microsoft.com/office/officeart/2005/8/layout/radial3"/>
    <dgm:cxn modelId="{688796AD-C00C-4EF1-9952-3C08063CB909}" type="presOf" srcId="{850860E8-ADAE-456A-81FD-B81300172C27}" destId="{862A2205-F004-4A24-9A9E-8306A711C23B}" srcOrd="0" destOrd="0" presId="urn:microsoft.com/office/officeart/2005/8/layout/radial3"/>
    <dgm:cxn modelId="{C25871CC-8059-43DB-AFF4-C7C2C37F9C79}" srcId="{65A224D5-5433-4544-A121-A61B60B49729}" destId="{291E9B75-4C3F-4E10-B33E-AC0F4127AAD1}" srcOrd="3" destOrd="0" parTransId="{0912A1E5-263F-4EC7-A629-09F68DDB0EEA}" sibTransId="{8C06ABB1-55F5-4A8F-9CA2-536A78EFBD39}"/>
    <dgm:cxn modelId="{431BA1B7-B08C-4107-A13A-190A4B38DD78}" type="presOf" srcId="{363DF41F-A3B8-44D4-85BA-8292FCAC6868}" destId="{F8ABD1CA-F2FE-4702-B6F2-0F3502C733EE}" srcOrd="0" destOrd="0" presId="urn:microsoft.com/office/officeart/2005/8/layout/radial3"/>
    <dgm:cxn modelId="{1B4A328B-CDA7-4844-B45F-C603F7758575}" srcId="{65A224D5-5433-4544-A121-A61B60B49729}" destId="{0B62BAEF-50CB-4F32-B12D-E37E5A5002DA}" srcOrd="2" destOrd="0" parTransId="{01BEB7EF-AB4F-4ADE-B4CF-986D261F817D}" sibTransId="{FA87B9E8-CEFE-498A-809E-19C788A0675C}"/>
    <dgm:cxn modelId="{16900D8D-20E9-4B96-AAB9-1F3F1659413E}" srcId="{65A224D5-5433-4544-A121-A61B60B49729}" destId="{850860E8-ADAE-456A-81FD-B81300172C27}" srcOrd="0" destOrd="0" parTransId="{9B33E251-6299-4141-9DFB-CA89F07DB3BA}" sibTransId="{C0BD658D-7DA8-44F3-9C24-9686DCB28023}"/>
    <dgm:cxn modelId="{0279DBFB-9A1F-4AE4-B95D-9AC17AF48CD8}" srcId="{493D8076-D251-4E54-8A1C-4F4EB82992C7}" destId="{65A224D5-5433-4544-A121-A61B60B49729}" srcOrd="0" destOrd="0" parTransId="{5912D98C-7AF3-4F9E-B911-4EEC219536DF}" sibTransId="{06B625F1-76AE-4330-AAD7-CB4A7B2731B2}"/>
    <dgm:cxn modelId="{521F4027-2B1A-4354-831D-EF57E8EFFFFB}" type="presParOf" srcId="{B13FE3A7-7A9C-483F-BC87-4AEFB3E99354}" destId="{A5CB748C-2761-41BC-9E37-59A01CA82205}" srcOrd="0" destOrd="0" presId="urn:microsoft.com/office/officeart/2005/8/layout/radial3"/>
    <dgm:cxn modelId="{7B2CC37F-FF82-4F48-97D7-35273663F936}" type="presParOf" srcId="{A5CB748C-2761-41BC-9E37-59A01CA82205}" destId="{C5E2E423-5535-4C1E-B7E5-3AB33ADE5B7A}" srcOrd="0" destOrd="0" presId="urn:microsoft.com/office/officeart/2005/8/layout/radial3"/>
    <dgm:cxn modelId="{9EBA06A1-4822-4B7A-A421-BFD24E6898B0}" type="presParOf" srcId="{A5CB748C-2761-41BC-9E37-59A01CA82205}" destId="{862A2205-F004-4A24-9A9E-8306A711C23B}" srcOrd="1" destOrd="0" presId="urn:microsoft.com/office/officeart/2005/8/layout/radial3"/>
    <dgm:cxn modelId="{197E155D-914B-433D-B085-2B2B33C966C0}" type="presParOf" srcId="{A5CB748C-2761-41BC-9E37-59A01CA82205}" destId="{F8ABD1CA-F2FE-4702-B6F2-0F3502C733EE}" srcOrd="2" destOrd="0" presId="urn:microsoft.com/office/officeart/2005/8/layout/radial3"/>
    <dgm:cxn modelId="{0D02227F-D0B7-477A-BB1A-0EE169EB1624}" type="presParOf" srcId="{A5CB748C-2761-41BC-9E37-59A01CA82205}" destId="{673F5862-BA01-49BA-97A6-65F9E46998AF}" srcOrd="3" destOrd="0" presId="urn:microsoft.com/office/officeart/2005/8/layout/radial3"/>
    <dgm:cxn modelId="{E4D0471A-1432-4D04-AD1B-07F1A62FC665}" type="presParOf" srcId="{A5CB748C-2761-41BC-9E37-59A01CA82205}" destId="{920D17D5-5B5C-4943-AA4F-022C501A0AF2}"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CBC3E9-240B-2940-9ABC-324F43A83662}" type="doc">
      <dgm:prSet loTypeId="urn:microsoft.com/office/officeart/2005/8/layout/radial1" loCatId="" qsTypeId="urn:microsoft.com/office/officeart/2005/8/quickstyle/simple1" qsCatId="simple" csTypeId="urn:microsoft.com/office/officeart/2005/8/colors/accent3_2" csCatId="accent3" phldr="1"/>
      <dgm:spPr/>
      <dgm:t>
        <a:bodyPr/>
        <a:lstStyle/>
        <a:p>
          <a:endParaRPr lang="en-US"/>
        </a:p>
      </dgm:t>
    </dgm:pt>
    <dgm:pt modelId="{562F7F98-9C41-EF40-83A7-A9589D1F9B61}">
      <dgm:prSet phldrT="[Text]" custT="1"/>
      <dgm:spPr>
        <a:solidFill>
          <a:schemeClr val="accent5">
            <a:lumMod val="50000"/>
          </a:schemeClr>
        </a:solidFill>
      </dgm:spPr>
      <dgm:t>
        <a:bodyPr/>
        <a:lstStyle/>
        <a:p>
          <a:r>
            <a:rPr lang="en-US" sz="1400" b="1" dirty="0" smtClean="0"/>
            <a:t>Economic Development Capacity</a:t>
          </a:r>
          <a:endParaRPr lang="en-US" sz="1400" b="1" dirty="0"/>
        </a:p>
      </dgm:t>
    </dgm:pt>
    <dgm:pt modelId="{30A2A904-AE2C-604C-B7B2-CE2788F80EAD}" type="parTrans" cxnId="{5D5A9397-9E2B-EB45-A61D-B4346BE71E61}">
      <dgm:prSet/>
      <dgm:spPr/>
      <dgm:t>
        <a:bodyPr/>
        <a:lstStyle/>
        <a:p>
          <a:endParaRPr lang="en-US" sz="1400"/>
        </a:p>
      </dgm:t>
    </dgm:pt>
    <dgm:pt modelId="{5E02E24A-0E04-1C41-A1F8-729B2289C9B5}" type="sibTrans" cxnId="{5D5A9397-9E2B-EB45-A61D-B4346BE71E61}">
      <dgm:prSet/>
      <dgm:spPr/>
      <dgm:t>
        <a:bodyPr/>
        <a:lstStyle/>
        <a:p>
          <a:endParaRPr lang="en-US" sz="1400"/>
        </a:p>
      </dgm:t>
    </dgm:pt>
    <dgm:pt modelId="{55CEE528-E0E8-544C-ACCE-D167EABF1CD3}">
      <dgm:prSet phldrT="[Text]" custT="1"/>
      <dgm:spPr/>
      <dgm:t>
        <a:bodyPr/>
        <a:lstStyle/>
        <a:p>
          <a:r>
            <a:rPr lang="en-US" sz="1400" dirty="0" smtClean="0"/>
            <a:t>Planning &amp; Action</a:t>
          </a:r>
          <a:endParaRPr lang="en-US" sz="1400" dirty="0"/>
        </a:p>
      </dgm:t>
    </dgm:pt>
    <dgm:pt modelId="{8BB2F1D5-1B1A-2B49-B6F2-EF34AD5216A5}" type="parTrans" cxnId="{36C25455-4E24-7C4C-A0EB-74A9AA4E099D}">
      <dgm:prSet custT="1"/>
      <dgm:spPr/>
      <dgm:t>
        <a:bodyPr/>
        <a:lstStyle/>
        <a:p>
          <a:endParaRPr lang="en-US" sz="1400"/>
        </a:p>
      </dgm:t>
    </dgm:pt>
    <dgm:pt modelId="{D011376E-2441-204E-8C05-46ADEBE5A54B}" type="sibTrans" cxnId="{36C25455-4E24-7C4C-A0EB-74A9AA4E099D}">
      <dgm:prSet/>
      <dgm:spPr/>
      <dgm:t>
        <a:bodyPr/>
        <a:lstStyle/>
        <a:p>
          <a:endParaRPr lang="en-US" sz="1400"/>
        </a:p>
      </dgm:t>
    </dgm:pt>
    <dgm:pt modelId="{696F2350-FC08-FF49-BC36-E16A1093011D}">
      <dgm:prSet phldrT="[Text]" custT="1"/>
      <dgm:spPr/>
      <dgm:t>
        <a:bodyPr/>
        <a:lstStyle/>
        <a:p>
          <a:r>
            <a:rPr lang="en-US" sz="1400" dirty="0" smtClean="0"/>
            <a:t>Governance &amp; Leadership</a:t>
          </a:r>
          <a:endParaRPr lang="en-US" sz="1400" dirty="0"/>
        </a:p>
      </dgm:t>
    </dgm:pt>
    <dgm:pt modelId="{A1755DD3-3248-B34F-9D03-409F214D6B32}" type="parTrans" cxnId="{CFA666B0-7458-DF49-8BCE-446785AB08A4}">
      <dgm:prSet custT="1"/>
      <dgm:spPr/>
      <dgm:t>
        <a:bodyPr/>
        <a:lstStyle/>
        <a:p>
          <a:endParaRPr lang="en-US" sz="1400"/>
        </a:p>
      </dgm:t>
    </dgm:pt>
    <dgm:pt modelId="{DE6510E9-2838-7B44-B622-4D699338BD02}" type="sibTrans" cxnId="{CFA666B0-7458-DF49-8BCE-446785AB08A4}">
      <dgm:prSet/>
      <dgm:spPr/>
      <dgm:t>
        <a:bodyPr/>
        <a:lstStyle/>
        <a:p>
          <a:endParaRPr lang="en-US" sz="1400"/>
        </a:p>
      </dgm:t>
    </dgm:pt>
    <dgm:pt modelId="{CB5E0D8E-31CC-2E49-852B-A174FBDD520D}">
      <dgm:prSet phldrT="[Text]" custT="1"/>
      <dgm:spPr/>
      <dgm:t>
        <a:bodyPr/>
        <a:lstStyle/>
        <a:p>
          <a:r>
            <a:rPr lang="en-US" sz="1400" dirty="0" smtClean="0"/>
            <a:t>Networks &amp; Linkages</a:t>
          </a:r>
          <a:endParaRPr lang="en-US" sz="1400" dirty="0"/>
        </a:p>
      </dgm:t>
    </dgm:pt>
    <dgm:pt modelId="{69E4A71D-CCE5-8E47-82C0-FC17898FFB46}" type="parTrans" cxnId="{A65806A0-B432-564F-B529-F6733333873E}">
      <dgm:prSet custT="1"/>
      <dgm:spPr/>
      <dgm:t>
        <a:bodyPr/>
        <a:lstStyle/>
        <a:p>
          <a:endParaRPr lang="en-US" sz="1400"/>
        </a:p>
      </dgm:t>
    </dgm:pt>
    <dgm:pt modelId="{92C850FD-9434-D146-B394-0D70B059D8BF}" type="sibTrans" cxnId="{A65806A0-B432-564F-B529-F6733333873E}">
      <dgm:prSet/>
      <dgm:spPr/>
      <dgm:t>
        <a:bodyPr/>
        <a:lstStyle/>
        <a:p>
          <a:endParaRPr lang="en-US" sz="1400"/>
        </a:p>
      </dgm:t>
    </dgm:pt>
    <dgm:pt modelId="{8E311BC6-DF28-9948-B7AC-8FB56AD69123}">
      <dgm:prSet phldrT="[Text]" custT="1"/>
      <dgm:spPr/>
      <dgm:t>
        <a:bodyPr/>
        <a:lstStyle/>
        <a:p>
          <a:r>
            <a:rPr lang="en-US" sz="1400" dirty="0" smtClean="0"/>
            <a:t>Engagement</a:t>
          </a:r>
          <a:endParaRPr lang="en-US" sz="1400" dirty="0"/>
        </a:p>
      </dgm:t>
    </dgm:pt>
    <dgm:pt modelId="{E067DF02-8D03-C442-950F-B43B0D10169C}" type="parTrans" cxnId="{F43271EB-0054-3B4A-B830-C2919D1BB16B}">
      <dgm:prSet custT="1"/>
      <dgm:spPr/>
      <dgm:t>
        <a:bodyPr/>
        <a:lstStyle/>
        <a:p>
          <a:endParaRPr lang="en-US" sz="1400"/>
        </a:p>
      </dgm:t>
    </dgm:pt>
    <dgm:pt modelId="{ABE56317-9EED-8E4C-9EB6-C78C04E551D6}" type="sibTrans" cxnId="{F43271EB-0054-3B4A-B830-C2919D1BB16B}">
      <dgm:prSet/>
      <dgm:spPr/>
      <dgm:t>
        <a:bodyPr/>
        <a:lstStyle/>
        <a:p>
          <a:endParaRPr lang="en-US" sz="1400"/>
        </a:p>
      </dgm:t>
    </dgm:pt>
    <dgm:pt modelId="{0F186A59-1822-9B42-91C7-20364BD642EC}" type="pres">
      <dgm:prSet presAssocID="{4ACBC3E9-240B-2940-9ABC-324F43A83662}" presName="cycle" presStyleCnt="0">
        <dgm:presLayoutVars>
          <dgm:chMax val="1"/>
          <dgm:dir/>
          <dgm:animLvl val="ctr"/>
          <dgm:resizeHandles val="exact"/>
        </dgm:presLayoutVars>
      </dgm:prSet>
      <dgm:spPr/>
      <dgm:t>
        <a:bodyPr/>
        <a:lstStyle/>
        <a:p>
          <a:endParaRPr lang="en-CA"/>
        </a:p>
      </dgm:t>
    </dgm:pt>
    <dgm:pt modelId="{99F1AF77-8C88-1041-B5B2-F9366A1C02CC}" type="pres">
      <dgm:prSet presAssocID="{562F7F98-9C41-EF40-83A7-A9589D1F9B61}" presName="centerShape" presStyleLbl="node0" presStyleIdx="0" presStyleCnt="1" custScaleX="134471" custScaleY="109293"/>
      <dgm:spPr/>
      <dgm:t>
        <a:bodyPr/>
        <a:lstStyle/>
        <a:p>
          <a:endParaRPr lang="en-US"/>
        </a:p>
      </dgm:t>
    </dgm:pt>
    <dgm:pt modelId="{0D1022E9-82CD-4247-BDFA-390753034DD4}" type="pres">
      <dgm:prSet presAssocID="{8BB2F1D5-1B1A-2B49-B6F2-EF34AD5216A5}" presName="Name9" presStyleLbl="parChTrans1D2" presStyleIdx="0" presStyleCnt="4"/>
      <dgm:spPr/>
      <dgm:t>
        <a:bodyPr/>
        <a:lstStyle/>
        <a:p>
          <a:endParaRPr lang="en-CA"/>
        </a:p>
      </dgm:t>
    </dgm:pt>
    <dgm:pt modelId="{A6B3BF2B-2FB9-9C48-AE87-0FE581D70266}" type="pres">
      <dgm:prSet presAssocID="{8BB2F1D5-1B1A-2B49-B6F2-EF34AD5216A5}" presName="connTx" presStyleLbl="parChTrans1D2" presStyleIdx="0" presStyleCnt="4"/>
      <dgm:spPr/>
      <dgm:t>
        <a:bodyPr/>
        <a:lstStyle/>
        <a:p>
          <a:endParaRPr lang="en-CA"/>
        </a:p>
      </dgm:t>
    </dgm:pt>
    <dgm:pt modelId="{3D5D7DA6-51BF-4B4A-8B08-5445AE471E07}" type="pres">
      <dgm:prSet presAssocID="{55CEE528-E0E8-544C-ACCE-D167EABF1CD3}" presName="node" presStyleLbl="node1" presStyleIdx="0" presStyleCnt="4" custScaleX="123869">
        <dgm:presLayoutVars>
          <dgm:bulletEnabled val="1"/>
        </dgm:presLayoutVars>
      </dgm:prSet>
      <dgm:spPr/>
      <dgm:t>
        <a:bodyPr/>
        <a:lstStyle/>
        <a:p>
          <a:endParaRPr lang="en-US"/>
        </a:p>
      </dgm:t>
    </dgm:pt>
    <dgm:pt modelId="{157D97A3-5045-834C-844F-D13EE88A695C}" type="pres">
      <dgm:prSet presAssocID="{A1755DD3-3248-B34F-9D03-409F214D6B32}" presName="Name9" presStyleLbl="parChTrans1D2" presStyleIdx="1" presStyleCnt="4"/>
      <dgm:spPr/>
      <dgm:t>
        <a:bodyPr/>
        <a:lstStyle/>
        <a:p>
          <a:endParaRPr lang="en-CA"/>
        </a:p>
      </dgm:t>
    </dgm:pt>
    <dgm:pt modelId="{0DFB8922-9B1E-444F-AEAF-DECE1C75837A}" type="pres">
      <dgm:prSet presAssocID="{A1755DD3-3248-B34F-9D03-409F214D6B32}" presName="connTx" presStyleLbl="parChTrans1D2" presStyleIdx="1" presStyleCnt="4"/>
      <dgm:spPr/>
      <dgm:t>
        <a:bodyPr/>
        <a:lstStyle/>
        <a:p>
          <a:endParaRPr lang="en-CA"/>
        </a:p>
      </dgm:t>
    </dgm:pt>
    <dgm:pt modelId="{FE89AE0E-E6DC-D245-B904-1DFB0BB8F751}" type="pres">
      <dgm:prSet presAssocID="{696F2350-FC08-FF49-BC36-E16A1093011D}" presName="node" presStyleLbl="node1" presStyleIdx="1" presStyleCnt="4" custScaleX="115175" custRadScaleRad="128178" custRadScaleInc="5123">
        <dgm:presLayoutVars>
          <dgm:bulletEnabled val="1"/>
        </dgm:presLayoutVars>
      </dgm:prSet>
      <dgm:spPr/>
      <dgm:t>
        <a:bodyPr/>
        <a:lstStyle/>
        <a:p>
          <a:endParaRPr lang="en-US"/>
        </a:p>
      </dgm:t>
    </dgm:pt>
    <dgm:pt modelId="{77528B35-8F1A-534D-A3E3-AE21146CB587}" type="pres">
      <dgm:prSet presAssocID="{69E4A71D-CCE5-8E47-82C0-FC17898FFB46}" presName="Name9" presStyleLbl="parChTrans1D2" presStyleIdx="2" presStyleCnt="4"/>
      <dgm:spPr/>
      <dgm:t>
        <a:bodyPr/>
        <a:lstStyle/>
        <a:p>
          <a:endParaRPr lang="en-CA"/>
        </a:p>
      </dgm:t>
    </dgm:pt>
    <dgm:pt modelId="{E12CAA37-D50E-EA4C-912D-FC5A38D4F394}" type="pres">
      <dgm:prSet presAssocID="{69E4A71D-CCE5-8E47-82C0-FC17898FFB46}" presName="connTx" presStyleLbl="parChTrans1D2" presStyleIdx="2" presStyleCnt="4"/>
      <dgm:spPr/>
      <dgm:t>
        <a:bodyPr/>
        <a:lstStyle/>
        <a:p>
          <a:endParaRPr lang="en-CA"/>
        </a:p>
      </dgm:t>
    </dgm:pt>
    <dgm:pt modelId="{65BDE54B-8E53-DF4A-A0A0-5CF1D4ABBACF}" type="pres">
      <dgm:prSet presAssocID="{CB5E0D8E-31CC-2E49-852B-A174FBDD520D}" presName="node" presStyleLbl="node1" presStyleIdx="2" presStyleCnt="4" custScaleX="131614" custRadScaleRad="108096" custRadScaleInc="-1635">
        <dgm:presLayoutVars>
          <dgm:bulletEnabled val="1"/>
        </dgm:presLayoutVars>
      </dgm:prSet>
      <dgm:spPr/>
      <dgm:t>
        <a:bodyPr/>
        <a:lstStyle/>
        <a:p>
          <a:endParaRPr lang="en-US"/>
        </a:p>
      </dgm:t>
    </dgm:pt>
    <dgm:pt modelId="{6F62AC69-DAF6-D14D-9B97-DFCC35D8E18F}" type="pres">
      <dgm:prSet presAssocID="{E067DF02-8D03-C442-950F-B43B0D10169C}" presName="Name9" presStyleLbl="parChTrans1D2" presStyleIdx="3" presStyleCnt="4"/>
      <dgm:spPr/>
      <dgm:t>
        <a:bodyPr/>
        <a:lstStyle/>
        <a:p>
          <a:endParaRPr lang="en-CA"/>
        </a:p>
      </dgm:t>
    </dgm:pt>
    <dgm:pt modelId="{BF68702A-8FB3-D347-8AE7-4371FBBA6480}" type="pres">
      <dgm:prSet presAssocID="{E067DF02-8D03-C442-950F-B43B0D10169C}" presName="connTx" presStyleLbl="parChTrans1D2" presStyleIdx="3" presStyleCnt="4"/>
      <dgm:spPr/>
      <dgm:t>
        <a:bodyPr/>
        <a:lstStyle/>
        <a:p>
          <a:endParaRPr lang="en-CA"/>
        </a:p>
      </dgm:t>
    </dgm:pt>
    <dgm:pt modelId="{1F03144F-F54C-BA46-B244-2A90C66078FD}" type="pres">
      <dgm:prSet presAssocID="{8E311BC6-DF28-9948-B7AC-8FB56AD69123}" presName="node" presStyleLbl="node1" presStyleIdx="3" presStyleCnt="4" custScaleX="118144" custRadScaleRad="120309" custRadScaleInc="1264">
        <dgm:presLayoutVars>
          <dgm:bulletEnabled val="1"/>
        </dgm:presLayoutVars>
      </dgm:prSet>
      <dgm:spPr/>
      <dgm:t>
        <a:bodyPr/>
        <a:lstStyle/>
        <a:p>
          <a:endParaRPr lang="en-US"/>
        </a:p>
      </dgm:t>
    </dgm:pt>
  </dgm:ptLst>
  <dgm:cxnLst>
    <dgm:cxn modelId="{4987FBF6-2F7E-4415-BB1B-3B14E6FEED90}" type="presOf" srcId="{E067DF02-8D03-C442-950F-B43B0D10169C}" destId="{BF68702A-8FB3-D347-8AE7-4371FBBA6480}" srcOrd="1" destOrd="0" presId="urn:microsoft.com/office/officeart/2005/8/layout/radial1"/>
    <dgm:cxn modelId="{36C25455-4E24-7C4C-A0EB-74A9AA4E099D}" srcId="{562F7F98-9C41-EF40-83A7-A9589D1F9B61}" destId="{55CEE528-E0E8-544C-ACCE-D167EABF1CD3}" srcOrd="0" destOrd="0" parTransId="{8BB2F1D5-1B1A-2B49-B6F2-EF34AD5216A5}" sibTransId="{D011376E-2441-204E-8C05-46ADEBE5A54B}"/>
    <dgm:cxn modelId="{14246761-5768-426F-8C2F-A98922A4D6CE}" type="presOf" srcId="{562F7F98-9C41-EF40-83A7-A9589D1F9B61}" destId="{99F1AF77-8C88-1041-B5B2-F9366A1C02CC}" srcOrd="0" destOrd="0" presId="urn:microsoft.com/office/officeart/2005/8/layout/radial1"/>
    <dgm:cxn modelId="{68DCA4A1-DEEF-49DF-9796-9F2A93561755}" type="presOf" srcId="{4ACBC3E9-240B-2940-9ABC-324F43A83662}" destId="{0F186A59-1822-9B42-91C7-20364BD642EC}" srcOrd="0" destOrd="0" presId="urn:microsoft.com/office/officeart/2005/8/layout/radial1"/>
    <dgm:cxn modelId="{CFA666B0-7458-DF49-8BCE-446785AB08A4}" srcId="{562F7F98-9C41-EF40-83A7-A9589D1F9B61}" destId="{696F2350-FC08-FF49-BC36-E16A1093011D}" srcOrd="1" destOrd="0" parTransId="{A1755DD3-3248-B34F-9D03-409F214D6B32}" sibTransId="{DE6510E9-2838-7B44-B622-4D699338BD02}"/>
    <dgm:cxn modelId="{A27FAC75-7C6F-44BA-8ED4-7A3846A0DFE4}" type="presOf" srcId="{E067DF02-8D03-C442-950F-B43B0D10169C}" destId="{6F62AC69-DAF6-D14D-9B97-DFCC35D8E18F}" srcOrd="0" destOrd="0" presId="urn:microsoft.com/office/officeart/2005/8/layout/radial1"/>
    <dgm:cxn modelId="{F43271EB-0054-3B4A-B830-C2919D1BB16B}" srcId="{562F7F98-9C41-EF40-83A7-A9589D1F9B61}" destId="{8E311BC6-DF28-9948-B7AC-8FB56AD69123}" srcOrd="3" destOrd="0" parTransId="{E067DF02-8D03-C442-950F-B43B0D10169C}" sibTransId="{ABE56317-9EED-8E4C-9EB6-C78C04E551D6}"/>
    <dgm:cxn modelId="{99FA7530-9C64-4616-9333-A4DD8728B3F2}" type="presOf" srcId="{696F2350-FC08-FF49-BC36-E16A1093011D}" destId="{FE89AE0E-E6DC-D245-B904-1DFB0BB8F751}" srcOrd="0" destOrd="0" presId="urn:microsoft.com/office/officeart/2005/8/layout/radial1"/>
    <dgm:cxn modelId="{508D833B-B9B4-4C55-A5EB-097A3C860C9A}" type="presOf" srcId="{8BB2F1D5-1B1A-2B49-B6F2-EF34AD5216A5}" destId="{0D1022E9-82CD-4247-BDFA-390753034DD4}" srcOrd="0" destOrd="0" presId="urn:microsoft.com/office/officeart/2005/8/layout/radial1"/>
    <dgm:cxn modelId="{D80F13E5-3F43-48C4-BEFB-FD6271127E0A}" type="presOf" srcId="{69E4A71D-CCE5-8E47-82C0-FC17898FFB46}" destId="{E12CAA37-D50E-EA4C-912D-FC5A38D4F394}" srcOrd="1" destOrd="0" presId="urn:microsoft.com/office/officeart/2005/8/layout/radial1"/>
    <dgm:cxn modelId="{0430C7B6-6716-43B4-A1A6-C72F0DEAC632}" type="presOf" srcId="{CB5E0D8E-31CC-2E49-852B-A174FBDD520D}" destId="{65BDE54B-8E53-DF4A-A0A0-5CF1D4ABBACF}" srcOrd="0" destOrd="0" presId="urn:microsoft.com/office/officeart/2005/8/layout/radial1"/>
    <dgm:cxn modelId="{5D5A9397-9E2B-EB45-A61D-B4346BE71E61}" srcId="{4ACBC3E9-240B-2940-9ABC-324F43A83662}" destId="{562F7F98-9C41-EF40-83A7-A9589D1F9B61}" srcOrd="0" destOrd="0" parTransId="{30A2A904-AE2C-604C-B7B2-CE2788F80EAD}" sibTransId="{5E02E24A-0E04-1C41-A1F8-729B2289C9B5}"/>
    <dgm:cxn modelId="{A65806A0-B432-564F-B529-F6733333873E}" srcId="{562F7F98-9C41-EF40-83A7-A9589D1F9B61}" destId="{CB5E0D8E-31CC-2E49-852B-A174FBDD520D}" srcOrd="2" destOrd="0" parTransId="{69E4A71D-CCE5-8E47-82C0-FC17898FFB46}" sibTransId="{92C850FD-9434-D146-B394-0D70B059D8BF}"/>
    <dgm:cxn modelId="{7D112D43-AD53-4793-9E65-D4AD241101CC}" type="presOf" srcId="{8E311BC6-DF28-9948-B7AC-8FB56AD69123}" destId="{1F03144F-F54C-BA46-B244-2A90C66078FD}" srcOrd="0" destOrd="0" presId="urn:microsoft.com/office/officeart/2005/8/layout/radial1"/>
    <dgm:cxn modelId="{E7D10195-D780-4BF0-9F75-7CD21AD7F735}" type="presOf" srcId="{A1755DD3-3248-B34F-9D03-409F214D6B32}" destId="{0DFB8922-9B1E-444F-AEAF-DECE1C75837A}" srcOrd="1" destOrd="0" presId="urn:microsoft.com/office/officeart/2005/8/layout/radial1"/>
    <dgm:cxn modelId="{C12D1647-86CD-4CC4-B78B-1592FA74C1E1}" type="presOf" srcId="{55CEE528-E0E8-544C-ACCE-D167EABF1CD3}" destId="{3D5D7DA6-51BF-4B4A-8B08-5445AE471E07}" srcOrd="0" destOrd="0" presId="urn:microsoft.com/office/officeart/2005/8/layout/radial1"/>
    <dgm:cxn modelId="{60E8F499-4A8F-453C-BA39-AD18E8490411}" type="presOf" srcId="{8BB2F1D5-1B1A-2B49-B6F2-EF34AD5216A5}" destId="{A6B3BF2B-2FB9-9C48-AE87-0FE581D70266}" srcOrd="1" destOrd="0" presId="urn:microsoft.com/office/officeart/2005/8/layout/radial1"/>
    <dgm:cxn modelId="{78120F0D-715E-4E01-BDD4-3950C3E95404}" type="presOf" srcId="{A1755DD3-3248-B34F-9D03-409F214D6B32}" destId="{157D97A3-5045-834C-844F-D13EE88A695C}" srcOrd="0" destOrd="0" presId="urn:microsoft.com/office/officeart/2005/8/layout/radial1"/>
    <dgm:cxn modelId="{C915B92B-F243-49EF-9D7D-6AFE82E80E4C}" type="presOf" srcId="{69E4A71D-CCE5-8E47-82C0-FC17898FFB46}" destId="{77528B35-8F1A-534D-A3E3-AE21146CB587}" srcOrd="0" destOrd="0" presId="urn:microsoft.com/office/officeart/2005/8/layout/radial1"/>
    <dgm:cxn modelId="{98C62956-863F-480E-B9FC-7F13F635036C}" type="presParOf" srcId="{0F186A59-1822-9B42-91C7-20364BD642EC}" destId="{99F1AF77-8C88-1041-B5B2-F9366A1C02CC}" srcOrd="0" destOrd="0" presId="urn:microsoft.com/office/officeart/2005/8/layout/radial1"/>
    <dgm:cxn modelId="{615E0A8E-6FAC-4281-B3D3-A795574F2973}" type="presParOf" srcId="{0F186A59-1822-9B42-91C7-20364BD642EC}" destId="{0D1022E9-82CD-4247-BDFA-390753034DD4}" srcOrd="1" destOrd="0" presId="urn:microsoft.com/office/officeart/2005/8/layout/radial1"/>
    <dgm:cxn modelId="{B6C7FBAB-EE55-4A5E-B931-B91757F12205}" type="presParOf" srcId="{0D1022E9-82CD-4247-BDFA-390753034DD4}" destId="{A6B3BF2B-2FB9-9C48-AE87-0FE581D70266}" srcOrd="0" destOrd="0" presId="urn:microsoft.com/office/officeart/2005/8/layout/radial1"/>
    <dgm:cxn modelId="{3192DEF0-D23E-4AE1-8565-10AFF35F5EA9}" type="presParOf" srcId="{0F186A59-1822-9B42-91C7-20364BD642EC}" destId="{3D5D7DA6-51BF-4B4A-8B08-5445AE471E07}" srcOrd="2" destOrd="0" presId="urn:microsoft.com/office/officeart/2005/8/layout/radial1"/>
    <dgm:cxn modelId="{C481D4D5-AF4F-4C2C-9F71-5F96E87FE36E}" type="presParOf" srcId="{0F186A59-1822-9B42-91C7-20364BD642EC}" destId="{157D97A3-5045-834C-844F-D13EE88A695C}" srcOrd="3" destOrd="0" presId="urn:microsoft.com/office/officeart/2005/8/layout/radial1"/>
    <dgm:cxn modelId="{BC9CFAB8-263F-49F2-9547-DF6E6588A474}" type="presParOf" srcId="{157D97A3-5045-834C-844F-D13EE88A695C}" destId="{0DFB8922-9B1E-444F-AEAF-DECE1C75837A}" srcOrd="0" destOrd="0" presId="urn:microsoft.com/office/officeart/2005/8/layout/radial1"/>
    <dgm:cxn modelId="{B7557781-5565-4E7B-902D-BCF920EB09EB}" type="presParOf" srcId="{0F186A59-1822-9B42-91C7-20364BD642EC}" destId="{FE89AE0E-E6DC-D245-B904-1DFB0BB8F751}" srcOrd="4" destOrd="0" presId="urn:microsoft.com/office/officeart/2005/8/layout/radial1"/>
    <dgm:cxn modelId="{1551CC56-287E-4EE9-91A8-ABB047F4AD3A}" type="presParOf" srcId="{0F186A59-1822-9B42-91C7-20364BD642EC}" destId="{77528B35-8F1A-534D-A3E3-AE21146CB587}" srcOrd="5" destOrd="0" presId="urn:microsoft.com/office/officeart/2005/8/layout/radial1"/>
    <dgm:cxn modelId="{39375A3D-8BA3-4DDB-81F2-0E171F4C993E}" type="presParOf" srcId="{77528B35-8F1A-534D-A3E3-AE21146CB587}" destId="{E12CAA37-D50E-EA4C-912D-FC5A38D4F394}" srcOrd="0" destOrd="0" presId="urn:microsoft.com/office/officeart/2005/8/layout/radial1"/>
    <dgm:cxn modelId="{9EB1BF9A-E80E-4C21-A87E-F742A7893109}" type="presParOf" srcId="{0F186A59-1822-9B42-91C7-20364BD642EC}" destId="{65BDE54B-8E53-DF4A-A0A0-5CF1D4ABBACF}" srcOrd="6" destOrd="0" presId="urn:microsoft.com/office/officeart/2005/8/layout/radial1"/>
    <dgm:cxn modelId="{39DC45EA-B957-4E55-B628-E5A94AECF250}" type="presParOf" srcId="{0F186A59-1822-9B42-91C7-20364BD642EC}" destId="{6F62AC69-DAF6-D14D-9B97-DFCC35D8E18F}" srcOrd="7" destOrd="0" presId="urn:microsoft.com/office/officeart/2005/8/layout/radial1"/>
    <dgm:cxn modelId="{6B02EA1A-D976-40D8-87C8-FCFE893D6CED}" type="presParOf" srcId="{6F62AC69-DAF6-D14D-9B97-DFCC35D8E18F}" destId="{BF68702A-8FB3-D347-8AE7-4371FBBA6480}" srcOrd="0" destOrd="0" presId="urn:microsoft.com/office/officeart/2005/8/layout/radial1"/>
    <dgm:cxn modelId="{78B03603-231F-4C81-B32E-38F36DDB99BD}" type="presParOf" srcId="{0F186A59-1822-9B42-91C7-20364BD642EC}" destId="{1F03144F-F54C-BA46-B244-2A90C66078FD}"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A472-F194-8340-882B-DEED7BD62B7C}">
      <dsp:nvSpPr>
        <dsp:cNvPr id="0" name=""/>
        <dsp:cNvSpPr/>
      </dsp:nvSpPr>
      <dsp:spPr>
        <a:xfrm>
          <a:off x="1415322" y="0"/>
          <a:ext cx="6028262" cy="1552747"/>
        </a:xfrm>
        <a:prstGeom prst="trapezoid">
          <a:avLst>
            <a:gd name="adj" fmla="val 72576"/>
          </a:avLst>
        </a:prstGeom>
        <a:solidFill>
          <a:schemeClr val="accent3">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FFFFFF"/>
              </a:solidFill>
            </a:rPr>
            <a:t>Integrated Innovators</a:t>
          </a:r>
        </a:p>
        <a:p>
          <a:pPr marL="180975" lvl="0" indent="90488" algn="ctr" defTabSz="977900">
            <a:lnSpc>
              <a:spcPct val="90000"/>
            </a:lnSpc>
            <a:spcBef>
              <a:spcPct val="0"/>
            </a:spcBef>
            <a:spcAft>
              <a:spcPct val="35000"/>
            </a:spcAft>
            <a:tabLst>
              <a:tab pos="3952875" algn="l"/>
            </a:tabLst>
          </a:pPr>
          <a:r>
            <a:rPr lang="en-US" sz="1200" b="0" kern="1200" dirty="0" smtClean="0">
              <a:solidFill>
                <a:srgbClr val="FFFFFF"/>
              </a:solidFill>
            </a:rPr>
            <a:t>              Integrated  AR and business support systems regional/  national or                     international in scope.</a:t>
          </a:r>
          <a:endParaRPr lang="en-US" sz="1200" b="0" kern="1200" dirty="0">
            <a:solidFill>
              <a:srgbClr val="FFFFFF"/>
            </a:solidFill>
          </a:endParaRPr>
        </a:p>
      </dsp:txBody>
      <dsp:txXfrm>
        <a:off x="1415322" y="0"/>
        <a:ext cx="6028262" cy="1552747"/>
      </dsp:txXfrm>
    </dsp:sp>
    <dsp:sp modelId="{1BCF9308-0D64-2642-9BE3-280C49399BBA}">
      <dsp:nvSpPr>
        <dsp:cNvPr id="0" name=""/>
        <dsp:cNvSpPr/>
      </dsp:nvSpPr>
      <dsp:spPr>
        <a:xfrm>
          <a:off x="935096" y="1552747"/>
          <a:ext cx="6988714" cy="1552747"/>
        </a:xfrm>
        <a:prstGeom prst="trapezoid">
          <a:avLst>
            <a:gd name="adj" fmla="val 72576"/>
          </a:avLst>
        </a:prstGeom>
        <a:solidFill>
          <a:schemeClr val="accent3">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srgbClr val="FFFFFF"/>
              </a:solidFill>
            </a:rPr>
            <a:t>Established Innovators</a:t>
          </a:r>
        </a:p>
        <a:p>
          <a:pPr lvl="0" algn="ctr" defTabSz="977900">
            <a:lnSpc>
              <a:spcPct val="90000"/>
            </a:lnSpc>
            <a:spcBef>
              <a:spcPct val="0"/>
            </a:spcBef>
            <a:spcAft>
              <a:spcPct val="35000"/>
            </a:spcAft>
          </a:pPr>
          <a:r>
            <a:rPr lang="en-US" sz="1200" b="0" kern="1200" dirty="0" smtClean="0">
              <a:solidFill>
                <a:srgbClr val="FFFFFF"/>
              </a:solidFill>
            </a:rPr>
            <a:t>Comprehensive AR policies, including HR policies supporting retention of AR personnel,  Director of Research, systems support AR and Contract Training, increased operational funding for AR, AR part of college mandate and mission. </a:t>
          </a:r>
        </a:p>
      </dsp:txBody>
      <dsp:txXfrm>
        <a:off x="2158121" y="1552747"/>
        <a:ext cx="4542664" cy="1552747"/>
      </dsp:txXfrm>
    </dsp:sp>
    <dsp:sp modelId="{7380C6FA-145E-3546-9686-19A54C3CFC4D}">
      <dsp:nvSpPr>
        <dsp:cNvPr id="0" name=""/>
        <dsp:cNvSpPr/>
      </dsp:nvSpPr>
      <dsp:spPr>
        <a:xfrm>
          <a:off x="592084" y="3105495"/>
          <a:ext cx="7674739" cy="1552747"/>
        </a:xfrm>
        <a:prstGeom prst="trapezoid">
          <a:avLst>
            <a:gd name="adj" fmla="val 72576"/>
          </a:avLst>
        </a:prstGeom>
        <a:solidFill>
          <a:schemeClr val="accent3">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bg1"/>
              </a:solidFill>
            </a:rPr>
            <a:t>Novice Innovators</a:t>
          </a:r>
        </a:p>
        <a:p>
          <a:pPr lvl="0" algn="ctr" defTabSz="977900">
            <a:lnSpc>
              <a:spcPct val="90000"/>
            </a:lnSpc>
            <a:spcBef>
              <a:spcPct val="0"/>
            </a:spcBef>
            <a:spcAft>
              <a:spcPct val="35000"/>
            </a:spcAft>
          </a:pPr>
          <a:r>
            <a:rPr lang="en-US" sz="1200" b="0" kern="1200" dirty="0" smtClean="0">
              <a:solidFill>
                <a:srgbClr val="FFFFFF"/>
              </a:solidFill>
            </a:rPr>
            <a:t>Recent launch of AR activities with support from senior admin, Director of Research, AR policies and ad hoc fiscal &amp; HR systems, some cultural conflict on how AR is related to college mandate, some faculty release time, little senior admin support results in 3-7 year unstable, transitional stage.</a:t>
          </a:r>
        </a:p>
      </dsp:txBody>
      <dsp:txXfrm>
        <a:off x="1935163" y="3105495"/>
        <a:ext cx="4988580" cy="1552747"/>
      </dsp:txXfrm>
    </dsp:sp>
    <dsp:sp modelId="{4F261D2C-A5EF-A14F-B370-2005C976F213}">
      <dsp:nvSpPr>
        <dsp:cNvPr id="0" name=""/>
        <dsp:cNvSpPr/>
      </dsp:nvSpPr>
      <dsp:spPr>
        <a:xfrm>
          <a:off x="0" y="4640992"/>
          <a:ext cx="8858908" cy="1444955"/>
        </a:xfrm>
        <a:prstGeom prst="trapezoid">
          <a:avLst>
            <a:gd name="adj" fmla="val 72576"/>
          </a:avLst>
        </a:prstGeom>
        <a:solidFill>
          <a:schemeClr val="accent3">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smtClean="0">
              <a:solidFill>
                <a:schemeClr val="bg1"/>
              </a:solidFill>
            </a:rPr>
            <a:t>Beginner Innovators</a:t>
          </a:r>
        </a:p>
        <a:p>
          <a:pPr lvl="0" algn="ctr" defTabSz="977900">
            <a:lnSpc>
              <a:spcPct val="90000"/>
            </a:lnSpc>
            <a:spcBef>
              <a:spcPct val="0"/>
            </a:spcBef>
            <a:spcAft>
              <a:spcPct val="35000"/>
            </a:spcAft>
          </a:pPr>
          <a:r>
            <a:rPr lang="en-US" sz="1200" b="0" kern="1200" dirty="0" smtClean="0">
              <a:solidFill>
                <a:srgbClr val="FFFFFF"/>
              </a:solidFill>
            </a:rPr>
            <a:t>Undecided institutional AR commitment, no related AR policies, structures, no AR human resources, no active support from senior administration.</a:t>
          </a:r>
        </a:p>
      </dsp:txBody>
      <dsp:txXfrm>
        <a:off x="1550308" y="4640992"/>
        <a:ext cx="5758290" cy="14449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1AF77-8C88-1041-B5B2-F9366A1C02CC}">
      <dsp:nvSpPr>
        <dsp:cNvPr id="0" name=""/>
        <dsp:cNvSpPr/>
      </dsp:nvSpPr>
      <dsp:spPr>
        <a:xfrm>
          <a:off x="1874758" y="2050735"/>
          <a:ext cx="1278742" cy="1285360"/>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College ARI Capacity</a:t>
          </a:r>
          <a:endParaRPr lang="en-US" sz="1600" b="1" kern="1200" dirty="0"/>
        </a:p>
      </dsp:txBody>
      <dsp:txXfrm>
        <a:off x="2062025" y="2238972"/>
        <a:ext cx="904208" cy="908886"/>
      </dsp:txXfrm>
    </dsp:sp>
    <dsp:sp modelId="{0D1022E9-82CD-4247-BDFA-390753034DD4}">
      <dsp:nvSpPr>
        <dsp:cNvPr id="0" name=""/>
        <dsp:cNvSpPr/>
      </dsp:nvSpPr>
      <dsp:spPr>
        <a:xfrm rot="16200000">
          <a:off x="2159477" y="1675808"/>
          <a:ext cx="709304" cy="40549"/>
        </a:xfrm>
        <a:custGeom>
          <a:avLst/>
          <a:gdLst/>
          <a:ahLst/>
          <a:cxnLst/>
          <a:rect l="0" t="0" r="0" b="0"/>
          <a:pathLst>
            <a:path>
              <a:moveTo>
                <a:pt x="0" y="20274"/>
              </a:moveTo>
              <a:lnTo>
                <a:pt x="709304" y="2027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2496397" y="1678350"/>
        <a:ext cx="35465" cy="35465"/>
      </dsp:txXfrm>
    </dsp:sp>
    <dsp:sp modelId="{3D5D7DA6-51BF-4B4A-8B08-5445AE471E07}">
      <dsp:nvSpPr>
        <dsp:cNvPr id="0" name=""/>
        <dsp:cNvSpPr/>
      </dsp:nvSpPr>
      <dsp:spPr>
        <a:xfrm>
          <a:off x="1817005" y="215847"/>
          <a:ext cx="1394249" cy="112558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Purpose</a:t>
          </a:r>
          <a:endParaRPr lang="en-US" sz="1600" b="1" kern="1200" dirty="0"/>
        </a:p>
      </dsp:txBody>
      <dsp:txXfrm>
        <a:off x="2021188" y="380685"/>
        <a:ext cx="985883" cy="795907"/>
      </dsp:txXfrm>
    </dsp:sp>
    <dsp:sp modelId="{72CD49E5-95D2-8447-B6BA-E6A678E4368A}">
      <dsp:nvSpPr>
        <dsp:cNvPr id="0" name=""/>
        <dsp:cNvSpPr/>
      </dsp:nvSpPr>
      <dsp:spPr>
        <a:xfrm rot="19027535">
          <a:off x="2887223" y="1991091"/>
          <a:ext cx="723073" cy="40549"/>
        </a:xfrm>
        <a:custGeom>
          <a:avLst/>
          <a:gdLst/>
          <a:ahLst/>
          <a:cxnLst/>
          <a:rect l="0" t="0" r="0" b="0"/>
          <a:pathLst>
            <a:path>
              <a:moveTo>
                <a:pt x="0" y="20274"/>
              </a:moveTo>
              <a:lnTo>
                <a:pt x="723073" y="2027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3230682" y="1993289"/>
        <a:ext cx="36153" cy="36153"/>
      </dsp:txXfrm>
    </dsp:sp>
    <dsp:sp modelId="{8D23F8B6-C479-284C-8418-50FFDA3F557A}">
      <dsp:nvSpPr>
        <dsp:cNvPr id="0" name=""/>
        <dsp:cNvSpPr/>
      </dsp:nvSpPr>
      <dsp:spPr>
        <a:xfrm>
          <a:off x="3163618" y="745836"/>
          <a:ext cx="1684109" cy="112558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Institutional Mandate &amp; Culture</a:t>
          </a:r>
          <a:endParaRPr lang="en-US" sz="1600" b="1" kern="1200" dirty="0"/>
        </a:p>
      </dsp:txBody>
      <dsp:txXfrm>
        <a:off x="3410250" y="910674"/>
        <a:ext cx="1190845" cy="795907"/>
      </dsp:txXfrm>
    </dsp:sp>
    <dsp:sp modelId="{157D97A3-5045-834C-844F-D13EE88A695C}">
      <dsp:nvSpPr>
        <dsp:cNvPr id="0" name=""/>
        <dsp:cNvSpPr/>
      </dsp:nvSpPr>
      <dsp:spPr>
        <a:xfrm rot="65367">
          <a:off x="3153338" y="2690372"/>
          <a:ext cx="533769" cy="40549"/>
        </a:xfrm>
        <a:custGeom>
          <a:avLst/>
          <a:gdLst/>
          <a:ahLst/>
          <a:cxnLst/>
          <a:rect l="0" t="0" r="0" b="0"/>
          <a:pathLst>
            <a:path>
              <a:moveTo>
                <a:pt x="0" y="20274"/>
              </a:moveTo>
              <a:lnTo>
                <a:pt x="533769" y="2027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3406878" y="2697302"/>
        <a:ext cx="26688" cy="26688"/>
      </dsp:txXfrm>
    </dsp:sp>
    <dsp:sp modelId="{FE89AE0E-E6DC-D245-B904-1DFB0BB8F751}">
      <dsp:nvSpPr>
        <dsp:cNvPr id="0" name=""/>
        <dsp:cNvSpPr/>
      </dsp:nvSpPr>
      <dsp:spPr>
        <a:xfrm>
          <a:off x="3686831" y="2166924"/>
          <a:ext cx="1472353" cy="112558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Governance</a:t>
          </a:r>
          <a:endParaRPr lang="en-US" sz="1600" b="1" kern="1200" dirty="0"/>
        </a:p>
      </dsp:txBody>
      <dsp:txXfrm>
        <a:off x="3902452" y="2331762"/>
        <a:ext cx="1041111" cy="795907"/>
      </dsp:txXfrm>
    </dsp:sp>
    <dsp:sp modelId="{77528B35-8F1A-534D-A3E3-AE21146CB587}">
      <dsp:nvSpPr>
        <dsp:cNvPr id="0" name=""/>
        <dsp:cNvSpPr/>
      </dsp:nvSpPr>
      <dsp:spPr>
        <a:xfrm rot="2482083">
          <a:off x="2913445" y="3312776"/>
          <a:ext cx="654049" cy="40549"/>
        </a:xfrm>
        <a:custGeom>
          <a:avLst/>
          <a:gdLst/>
          <a:ahLst/>
          <a:cxnLst/>
          <a:rect l="0" t="0" r="0" b="0"/>
          <a:pathLst>
            <a:path>
              <a:moveTo>
                <a:pt x="0" y="20274"/>
              </a:moveTo>
              <a:lnTo>
                <a:pt x="654049" y="2027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p>
      </dsp:txBody>
      <dsp:txXfrm>
        <a:off x="3224119" y="3316700"/>
        <a:ext cx="32702" cy="32702"/>
      </dsp:txXfrm>
    </dsp:sp>
    <dsp:sp modelId="{65BDE54B-8E53-DF4A-A0A0-5CF1D4ABBACF}">
      <dsp:nvSpPr>
        <dsp:cNvPr id="0" name=""/>
        <dsp:cNvSpPr/>
      </dsp:nvSpPr>
      <dsp:spPr>
        <a:xfrm>
          <a:off x="3229055" y="3412500"/>
          <a:ext cx="1481425" cy="112558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Personnel</a:t>
          </a:r>
          <a:endParaRPr lang="en-US" sz="1600" b="1" kern="1200" dirty="0"/>
        </a:p>
      </dsp:txBody>
      <dsp:txXfrm>
        <a:off x="3446005" y="3577338"/>
        <a:ext cx="1047525" cy="795907"/>
      </dsp:txXfrm>
    </dsp:sp>
    <dsp:sp modelId="{7AB06DF8-964E-B446-9D63-1E96AC7B3A99}">
      <dsp:nvSpPr>
        <dsp:cNvPr id="0" name=""/>
        <dsp:cNvSpPr/>
      </dsp:nvSpPr>
      <dsp:spPr>
        <a:xfrm rot="5447985">
          <a:off x="2036033" y="3778381"/>
          <a:ext cx="925336" cy="40549"/>
        </a:xfrm>
        <a:custGeom>
          <a:avLst/>
          <a:gdLst/>
          <a:ahLst/>
          <a:cxnLst/>
          <a:rect l="0" t="0" r="0" b="0"/>
          <a:pathLst>
            <a:path>
              <a:moveTo>
                <a:pt x="0" y="20274"/>
              </a:moveTo>
              <a:lnTo>
                <a:pt x="925336" y="2027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p>
      </dsp:txBody>
      <dsp:txXfrm rot="10800000">
        <a:off x="2475568" y="3775522"/>
        <a:ext cx="46266" cy="46266"/>
      </dsp:txXfrm>
    </dsp:sp>
    <dsp:sp modelId="{EBB2AD99-253F-0343-8459-E398B1B34FF5}">
      <dsp:nvSpPr>
        <dsp:cNvPr id="0" name=""/>
        <dsp:cNvSpPr/>
      </dsp:nvSpPr>
      <dsp:spPr>
        <a:xfrm>
          <a:off x="1735886" y="4261248"/>
          <a:ext cx="1497004" cy="112558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Funding</a:t>
          </a:r>
          <a:endParaRPr lang="en-US" sz="1600" b="1" kern="1200" dirty="0"/>
        </a:p>
      </dsp:txBody>
      <dsp:txXfrm>
        <a:off x="1955117" y="4426086"/>
        <a:ext cx="1058542" cy="795907"/>
      </dsp:txXfrm>
    </dsp:sp>
    <dsp:sp modelId="{069A1FBF-391E-BC4C-B49F-46CCF4AB486B}">
      <dsp:nvSpPr>
        <dsp:cNvPr id="0" name=""/>
        <dsp:cNvSpPr/>
      </dsp:nvSpPr>
      <dsp:spPr>
        <a:xfrm rot="8295966">
          <a:off x="1467701" y="3316327"/>
          <a:ext cx="650780" cy="40549"/>
        </a:xfrm>
        <a:custGeom>
          <a:avLst/>
          <a:gdLst/>
          <a:ahLst/>
          <a:cxnLst/>
          <a:rect l="0" t="0" r="0" b="0"/>
          <a:pathLst>
            <a:path>
              <a:moveTo>
                <a:pt x="0" y="20274"/>
              </a:moveTo>
              <a:lnTo>
                <a:pt x="650780" y="2027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776822" y="3320333"/>
        <a:ext cx="32539" cy="32539"/>
      </dsp:txXfrm>
    </dsp:sp>
    <dsp:sp modelId="{6556FDDA-3154-6346-9A64-8766FB4302B4}">
      <dsp:nvSpPr>
        <dsp:cNvPr id="0" name=""/>
        <dsp:cNvSpPr/>
      </dsp:nvSpPr>
      <dsp:spPr>
        <a:xfrm>
          <a:off x="567499" y="3365048"/>
          <a:ext cx="1125583" cy="112558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Forms</a:t>
          </a:r>
          <a:endParaRPr lang="en-US" sz="1600" b="1" kern="1200" dirty="0"/>
        </a:p>
      </dsp:txBody>
      <dsp:txXfrm>
        <a:off x="732337" y="3529886"/>
        <a:ext cx="795907" cy="795907"/>
      </dsp:txXfrm>
    </dsp:sp>
    <dsp:sp modelId="{6F62AC69-DAF6-D14D-9B97-DFCC35D8E18F}">
      <dsp:nvSpPr>
        <dsp:cNvPr id="0" name=""/>
        <dsp:cNvSpPr/>
      </dsp:nvSpPr>
      <dsp:spPr>
        <a:xfrm rot="10872279">
          <a:off x="1377293" y="2654467"/>
          <a:ext cx="497659" cy="40549"/>
        </a:xfrm>
        <a:custGeom>
          <a:avLst/>
          <a:gdLst/>
          <a:ahLst/>
          <a:cxnLst/>
          <a:rect l="0" t="0" r="0" b="0"/>
          <a:pathLst>
            <a:path>
              <a:moveTo>
                <a:pt x="0" y="20274"/>
              </a:moveTo>
              <a:lnTo>
                <a:pt x="497659" y="2027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p>
      </dsp:txBody>
      <dsp:txXfrm rot="10800000">
        <a:off x="1613682" y="2662301"/>
        <a:ext cx="24882" cy="24882"/>
      </dsp:txXfrm>
    </dsp:sp>
    <dsp:sp modelId="{1F03144F-F54C-BA46-B244-2A90C66078FD}">
      <dsp:nvSpPr>
        <dsp:cNvPr id="0" name=""/>
        <dsp:cNvSpPr/>
      </dsp:nvSpPr>
      <dsp:spPr>
        <a:xfrm>
          <a:off x="-158318" y="2090576"/>
          <a:ext cx="1535983" cy="112558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Knowledge Flows</a:t>
          </a:r>
          <a:endParaRPr lang="en-US" sz="1600" b="1" kern="1200" dirty="0"/>
        </a:p>
      </dsp:txBody>
      <dsp:txXfrm>
        <a:off x="66622" y="2255414"/>
        <a:ext cx="1086103" cy="795907"/>
      </dsp:txXfrm>
    </dsp:sp>
    <dsp:sp modelId="{90408491-EDD2-E84B-B709-5501E1789255}">
      <dsp:nvSpPr>
        <dsp:cNvPr id="0" name=""/>
        <dsp:cNvSpPr/>
      </dsp:nvSpPr>
      <dsp:spPr>
        <a:xfrm rot="13359722">
          <a:off x="1276989" y="1939758"/>
          <a:ext cx="882647" cy="40549"/>
        </a:xfrm>
        <a:custGeom>
          <a:avLst/>
          <a:gdLst/>
          <a:ahLst/>
          <a:cxnLst/>
          <a:rect l="0" t="0" r="0" b="0"/>
          <a:pathLst>
            <a:path>
              <a:moveTo>
                <a:pt x="0" y="20274"/>
              </a:moveTo>
              <a:lnTo>
                <a:pt x="882647" y="2027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n-US" sz="1600" b="1" kern="1200"/>
        </a:p>
      </dsp:txBody>
      <dsp:txXfrm rot="10800000">
        <a:off x="1696247" y="1937967"/>
        <a:ext cx="44132" cy="44132"/>
      </dsp:txXfrm>
    </dsp:sp>
    <dsp:sp modelId="{C434BC04-A06A-EB4D-9209-57C16C09C911}">
      <dsp:nvSpPr>
        <dsp:cNvPr id="0" name=""/>
        <dsp:cNvSpPr/>
      </dsp:nvSpPr>
      <dsp:spPr>
        <a:xfrm>
          <a:off x="96523" y="648852"/>
          <a:ext cx="1619377" cy="112558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Measuring Outputs</a:t>
          </a:r>
          <a:endParaRPr lang="en-US" sz="1600" b="1" kern="1200" dirty="0"/>
        </a:p>
      </dsp:txBody>
      <dsp:txXfrm>
        <a:off x="333675" y="813690"/>
        <a:ext cx="1145073" cy="7959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2E423-5535-4C1E-B7E5-3AB33ADE5B7A}">
      <dsp:nvSpPr>
        <dsp:cNvPr id="0" name=""/>
        <dsp:cNvSpPr/>
      </dsp:nvSpPr>
      <dsp:spPr>
        <a:xfrm>
          <a:off x="1326745" y="1088573"/>
          <a:ext cx="2711885" cy="271188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CA" sz="3200" kern="1200" dirty="0" smtClean="0"/>
            <a:t>Applied Research &amp; Innovation</a:t>
          </a:r>
          <a:endParaRPr lang="en-CA" sz="3200" kern="1200" dirty="0"/>
        </a:p>
      </dsp:txBody>
      <dsp:txXfrm>
        <a:off x="1723891" y="1485719"/>
        <a:ext cx="1917593" cy="1917593"/>
      </dsp:txXfrm>
    </dsp:sp>
    <dsp:sp modelId="{862A2205-F004-4A24-9A9E-8306A711C23B}">
      <dsp:nvSpPr>
        <dsp:cNvPr id="0" name=""/>
        <dsp:cNvSpPr/>
      </dsp:nvSpPr>
      <dsp:spPr>
        <a:xfrm>
          <a:off x="2004716" y="484"/>
          <a:ext cx="1355942" cy="135594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Selkirk Geospatial Research Centre</a:t>
          </a:r>
        </a:p>
        <a:p>
          <a:pPr lvl="0" algn="ctr" defTabSz="533400">
            <a:lnSpc>
              <a:spcPct val="90000"/>
            </a:lnSpc>
            <a:spcBef>
              <a:spcPct val="0"/>
            </a:spcBef>
            <a:spcAft>
              <a:spcPct val="35000"/>
            </a:spcAft>
          </a:pPr>
          <a:r>
            <a:rPr lang="en-CA" sz="1200" kern="1200" dirty="0" smtClean="0"/>
            <a:t>(SGRC)</a:t>
          </a:r>
          <a:endParaRPr lang="en-CA" sz="1200" kern="1200" dirty="0"/>
        </a:p>
      </dsp:txBody>
      <dsp:txXfrm>
        <a:off x="2203289" y="199057"/>
        <a:ext cx="958796" cy="958796"/>
      </dsp:txXfrm>
    </dsp:sp>
    <dsp:sp modelId="{F8ABD1CA-F2FE-4702-B6F2-0F3502C733EE}">
      <dsp:nvSpPr>
        <dsp:cNvPr id="0" name=""/>
        <dsp:cNvSpPr/>
      </dsp:nvSpPr>
      <dsp:spPr>
        <a:xfrm>
          <a:off x="3770777" y="1766545"/>
          <a:ext cx="1355942" cy="135594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Columbia Basin Rural Development Institute</a:t>
          </a:r>
        </a:p>
        <a:p>
          <a:pPr lvl="0" algn="ctr" defTabSz="533400">
            <a:lnSpc>
              <a:spcPct val="90000"/>
            </a:lnSpc>
            <a:spcBef>
              <a:spcPct val="0"/>
            </a:spcBef>
            <a:spcAft>
              <a:spcPct val="35000"/>
            </a:spcAft>
          </a:pPr>
          <a:r>
            <a:rPr lang="en-CA" sz="1200" kern="1200" dirty="0" smtClean="0"/>
            <a:t>(RDI)</a:t>
          </a:r>
          <a:endParaRPr lang="en-CA" sz="1200" kern="1200" dirty="0"/>
        </a:p>
      </dsp:txBody>
      <dsp:txXfrm>
        <a:off x="3969350" y="1965118"/>
        <a:ext cx="958796" cy="958796"/>
      </dsp:txXfrm>
    </dsp:sp>
    <dsp:sp modelId="{673F5862-BA01-49BA-97A6-65F9E46998AF}">
      <dsp:nvSpPr>
        <dsp:cNvPr id="0" name=""/>
        <dsp:cNvSpPr/>
      </dsp:nvSpPr>
      <dsp:spPr>
        <a:xfrm>
          <a:off x="2004716" y="3532606"/>
          <a:ext cx="1355942" cy="135594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Community Education &amp; Workforce Training</a:t>
          </a:r>
        </a:p>
        <a:p>
          <a:pPr lvl="0" algn="ctr" defTabSz="533400">
            <a:lnSpc>
              <a:spcPct val="90000"/>
            </a:lnSpc>
            <a:spcBef>
              <a:spcPct val="0"/>
            </a:spcBef>
            <a:spcAft>
              <a:spcPct val="35000"/>
            </a:spcAft>
          </a:pPr>
          <a:r>
            <a:rPr lang="en-CA" sz="1200" kern="1200" dirty="0" smtClean="0"/>
            <a:t>(CEWT)</a:t>
          </a:r>
          <a:endParaRPr lang="en-CA" sz="1200" kern="1200" dirty="0"/>
        </a:p>
      </dsp:txBody>
      <dsp:txXfrm>
        <a:off x="2203289" y="3731179"/>
        <a:ext cx="958796" cy="958796"/>
      </dsp:txXfrm>
    </dsp:sp>
    <dsp:sp modelId="{920D17D5-5B5C-4943-AA4F-022C501A0AF2}">
      <dsp:nvSpPr>
        <dsp:cNvPr id="0" name=""/>
        <dsp:cNvSpPr/>
      </dsp:nvSpPr>
      <dsp:spPr>
        <a:xfrm>
          <a:off x="238655" y="1766545"/>
          <a:ext cx="1355942" cy="135594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smtClean="0"/>
            <a:t>Teaching &amp; Learning Institute</a:t>
          </a:r>
        </a:p>
        <a:p>
          <a:pPr lvl="0" algn="ctr" defTabSz="533400">
            <a:lnSpc>
              <a:spcPct val="90000"/>
            </a:lnSpc>
            <a:spcBef>
              <a:spcPct val="0"/>
            </a:spcBef>
            <a:spcAft>
              <a:spcPct val="35000"/>
            </a:spcAft>
          </a:pPr>
          <a:r>
            <a:rPr lang="en-CA" sz="1200" kern="1200" dirty="0" smtClean="0"/>
            <a:t>(TLI)</a:t>
          </a:r>
          <a:endParaRPr lang="en-CA" sz="1200" kern="1200" dirty="0"/>
        </a:p>
      </dsp:txBody>
      <dsp:txXfrm>
        <a:off x="437228" y="1965118"/>
        <a:ext cx="958796" cy="958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1AF77-8C88-1041-B5B2-F9366A1C02CC}">
      <dsp:nvSpPr>
        <dsp:cNvPr id="0" name=""/>
        <dsp:cNvSpPr/>
      </dsp:nvSpPr>
      <dsp:spPr>
        <a:xfrm>
          <a:off x="1584002" y="1942077"/>
          <a:ext cx="1848850" cy="1502676"/>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smtClean="0"/>
            <a:t>Economic Development Capacity</a:t>
          </a:r>
          <a:endParaRPr lang="en-US" sz="1400" b="1" kern="1200" dirty="0"/>
        </a:p>
      </dsp:txBody>
      <dsp:txXfrm>
        <a:off x="1854760" y="2162139"/>
        <a:ext cx="1307334" cy="1062552"/>
      </dsp:txXfrm>
    </dsp:sp>
    <dsp:sp modelId="{0D1022E9-82CD-4247-BDFA-390753034DD4}">
      <dsp:nvSpPr>
        <dsp:cNvPr id="0" name=""/>
        <dsp:cNvSpPr/>
      </dsp:nvSpPr>
      <dsp:spPr>
        <a:xfrm rot="16200000">
          <a:off x="2332419" y="1741303"/>
          <a:ext cx="352017" cy="49531"/>
        </a:xfrm>
        <a:custGeom>
          <a:avLst/>
          <a:gdLst/>
          <a:ahLst/>
          <a:cxnLst/>
          <a:rect l="0" t="0" r="0" b="0"/>
          <a:pathLst>
            <a:path>
              <a:moveTo>
                <a:pt x="0" y="24765"/>
              </a:moveTo>
              <a:lnTo>
                <a:pt x="352017" y="2476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2499627" y="1757268"/>
        <a:ext cx="17600" cy="17600"/>
      </dsp:txXfrm>
    </dsp:sp>
    <dsp:sp modelId="{3D5D7DA6-51BF-4B4A-8B08-5445AE471E07}">
      <dsp:nvSpPr>
        <dsp:cNvPr id="0" name=""/>
        <dsp:cNvSpPr/>
      </dsp:nvSpPr>
      <dsp:spPr>
        <a:xfrm>
          <a:off x="1656886" y="215153"/>
          <a:ext cx="1703083" cy="13749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Planning &amp; Action</a:t>
          </a:r>
          <a:endParaRPr lang="en-US" sz="1400" kern="1200" dirty="0"/>
        </a:p>
      </dsp:txBody>
      <dsp:txXfrm>
        <a:off x="1906297" y="416503"/>
        <a:ext cx="1204261" cy="972206"/>
      </dsp:txXfrm>
    </dsp:sp>
    <dsp:sp modelId="{157D97A3-5045-834C-844F-D13EE88A695C}">
      <dsp:nvSpPr>
        <dsp:cNvPr id="0" name=""/>
        <dsp:cNvSpPr/>
      </dsp:nvSpPr>
      <dsp:spPr>
        <a:xfrm rot="177092">
          <a:off x="3430946" y="2718224"/>
          <a:ext cx="77959" cy="49531"/>
        </a:xfrm>
        <a:custGeom>
          <a:avLst/>
          <a:gdLst/>
          <a:ahLst/>
          <a:cxnLst/>
          <a:rect l="0" t="0" r="0" b="0"/>
          <a:pathLst>
            <a:path>
              <a:moveTo>
                <a:pt x="0" y="24765"/>
              </a:moveTo>
              <a:lnTo>
                <a:pt x="77959" y="2476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3467977" y="2741041"/>
        <a:ext cx="3897" cy="3897"/>
      </dsp:txXfrm>
    </dsp:sp>
    <dsp:sp modelId="{FE89AE0E-E6DC-D245-B904-1DFB0BB8F751}">
      <dsp:nvSpPr>
        <dsp:cNvPr id="0" name=""/>
        <dsp:cNvSpPr/>
      </dsp:nvSpPr>
      <dsp:spPr>
        <a:xfrm>
          <a:off x="3507462" y="2098296"/>
          <a:ext cx="1583548" cy="13749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Governance &amp; Leadership</a:t>
          </a:r>
          <a:endParaRPr lang="en-US" sz="1400" kern="1200" dirty="0"/>
        </a:p>
      </dsp:txBody>
      <dsp:txXfrm>
        <a:off x="3739367" y="2299646"/>
        <a:ext cx="1119738" cy="972206"/>
      </dsp:txXfrm>
    </dsp:sp>
    <dsp:sp modelId="{77528B35-8F1A-534D-A3E3-AE21146CB587}">
      <dsp:nvSpPr>
        <dsp:cNvPr id="0" name=""/>
        <dsp:cNvSpPr/>
      </dsp:nvSpPr>
      <dsp:spPr>
        <a:xfrm rot="5355855">
          <a:off x="2272788" y="3668405"/>
          <a:ext cx="496956" cy="49531"/>
        </a:xfrm>
        <a:custGeom>
          <a:avLst/>
          <a:gdLst/>
          <a:ahLst/>
          <a:cxnLst/>
          <a:rect l="0" t="0" r="0" b="0"/>
          <a:pathLst>
            <a:path>
              <a:moveTo>
                <a:pt x="0" y="24765"/>
              </a:moveTo>
              <a:lnTo>
                <a:pt x="496956" y="2476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a:off x="2508842" y="3680747"/>
        <a:ext cx="24847" cy="24847"/>
      </dsp:txXfrm>
    </dsp:sp>
    <dsp:sp modelId="{65BDE54B-8E53-DF4A-A0A0-5CF1D4ABBACF}">
      <dsp:nvSpPr>
        <dsp:cNvPr id="0" name=""/>
        <dsp:cNvSpPr/>
      </dsp:nvSpPr>
      <dsp:spPr>
        <a:xfrm>
          <a:off x="1628500" y="3941595"/>
          <a:ext cx="1809569" cy="13749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Networks &amp; Linkages</a:t>
          </a:r>
          <a:endParaRPr lang="en-US" sz="1400" kern="1200" dirty="0"/>
        </a:p>
      </dsp:txBody>
      <dsp:txXfrm>
        <a:off x="1893505" y="4142945"/>
        <a:ext cx="1279559" cy="972206"/>
      </dsp:txXfrm>
    </dsp:sp>
    <dsp:sp modelId="{6F62AC69-DAF6-D14D-9B97-DFCC35D8E18F}">
      <dsp:nvSpPr>
        <dsp:cNvPr id="0" name=""/>
        <dsp:cNvSpPr/>
      </dsp:nvSpPr>
      <dsp:spPr>
        <a:xfrm rot="10841056">
          <a:off x="1529720" y="2657285"/>
          <a:ext cx="54383" cy="49531"/>
        </a:xfrm>
        <a:custGeom>
          <a:avLst/>
          <a:gdLst/>
          <a:ahLst/>
          <a:cxnLst/>
          <a:rect l="0" t="0" r="0" b="0"/>
          <a:pathLst>
            <a:path>
              <a:moveTo>
                <a:pt x="0" y="24765"/>
              </a:moveTo>
              <a:lnTo>
                <a:pt x="54383" y="24765"/>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1555552" y="2680692"/>
        <a:ext cx="2719" cy="2719"/>
      </dsp:txXfrm>
    </dsp:sp>
    <dsp:sp modelId="{1F03144F-F54C-BA46-B244-2A90C66078FD}">
      <dsp:nvSpPr>
        <dsp:cNvPr id="0" name=""/>
        <dsp:cNvSpPr/>
      </dsp:nvSpPr>
      <dsp:spPr>
        <a:xfrm>
          <a:off x="-94566" y="1984574"/>
          <a:ext cx="1624369" cy="137490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Engagement</a:t>
          </a:r>
          <a:endParaRPr lang="en-US" sz="1400" kern="1200" dirty="0"/>
        </a:p>
      </dsp:txBody>
      <dsp:txXfrm>
        <a:off x="143317" y="2185924"/>
        <a:ext cx="1148603" cy="97220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0.68458</cdr:x>
      <cdr:y>0.3844</cdr:y>
    </cdr:from>
    <cdr:to>
      <cdr:x>0.93758</cdr:x>
      <cdr:y>0.48789</cdr:y>
    </cdr:to>
    <cdr:sp macro="" textlink="">
      <cdr:nvSpPr>
        <cdr:cNvPr id="2" name="Oval 1"/>
        <cdr:cNvSpPr/>
      </cdr:nvSpPr>
      <cdr:spPr>
        <a:xfrm xmlns:a="http://schemas.openxmlformats.org/drawingml/2006/main">
          <a:off x="5455617" y="1872208"/>
          <a:ext cx="2016224" cy="504056"/>
        </a:xfrm>
        <a:prstGeom xmlns:a="http://schemas.openxmlformats.org/drawingml/2006/main" prst="ellipse">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9D48196-B319-42A8-B339-41C938996662}" type="datetimeFigureOut">
              <a:rPr lang="en-CA" smtClean="0"/>
              <a:t>2017-02-16</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BD1329C-15FE-4008-B14D-CA8D76B359F7}" type="slidenum">
              <a:rPr lang="en-CA" smtClean="0"/>
              <a:t>‹#›</a:t>
            </a:fld>
            <a:endParaRPr lang="en-CA"/>
          </a:p>
        </p:txBody>
      </p:sp>
    </p:spTree>
    <p:extLst>
      <p:ext uri="{BB962C8B-B14F-4D97-AF65-F5344CB8AC3E}">
        <p14:creationId xmlns:p14="http://schemas.microsoft.com/office/powerpoint/2010/main" val="748102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91F37CF-7261-44A3-8C65-123F63D3FA47}" type="datetimeFigureOut">
              <a:rPr lang="en-CA" smtClean="0"/>
              <a:t>2017-02-16</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A355A48-4D2A-42B6-ABAE-EC68D8071894}" type="slidenum">
              <a:rPr lang="en-CA" smtClean="0"/>
              <a:t>‹#›</a:t>
            </a:fld>
            <a:endParaRPr lang="en-CA"/>
          </a:p>
        </p:txBody>
      </p:sp>
    </p:spTree>
    <p:extLst>
      <p:ext uri="{BB962C8B-B14F-4D97-AF65-F5344CB8AC3E}">
        <p14:creationId xmlns:p14="http://schemas.microsoft.com/office/powerpoint/2010/main" val="428083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billreimer.ca/research/files/JeanReimerRPLCWebinarReQuebecPolicy20150223V06.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momentum.adobeconnect.com/p6pfr4fl4b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1</a:t>
            </a:fld>
            <a:endParaRPr lang="en-CA" dirty="0"/>
          </a:p>
        </p:txBody>
      </p:sp>
    </p:spTree>
    <p:extLst>
      <p:ext uri="{BB962C8B-B14F-4D97-AF65-F5344CB8AC3E}">
        <p14:creationId xmlns:p14="http://schemas.microsoft.com/office/powerpoint/2010/main" val="130145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dirty="0" smtClean="0"/>
              <a:t>As illustrated in this graph, we have consistently relied on our rural-based industries like agriculture, energy, mining and forestry to support our thirst for consumer goods, electronics, and machinery. Domestically, our food, water, energy, housing, and medicines rely on rural products. In spite of this reality, investments into rural communities have historical been viewed as subsidies, whether they be provided to communities or businesses. Where the investment approach has been adopted, it has focused primarily on infrastructure, as most recently illustrated by the Economic Action Plan in response to the 2008 economic recession. These programs often do not address the key priorities or the day-to-day challenges for rural communities. </a:t>
            </a:r>
          </a:p>
        </p:txBody>
      </p:sp>
      <p:sp>
        <p:nvSpPr>
          <p:cNvPr id="4" name="Slide Number Placeholder 3"/>
          <p:cNvSpPr>
            <a:spLocks noGrp="1"/>
          </p:cNvSpPr>
          <p:nvPr>
            <p:ph type="sldNum" sz="quarter" idx="10"/>
          </p:nvPr>
        </p:nvSpPr>
        <p:spPr/>
        <p:txBody>
          <a:bodyPr/>
          <a:lstStyle/>
          <a:p>
            <a:fld id="{4D8F5587-19CD-2942-BBEC-DD1FB3D6B98D}" type="slidenum">
              <a:rPr lang="en-US" smtClean="0"/>
              <a:t>10</a:t>
            </a:fld>
            <a:endParaRPr lang="en-US"/>
          </a:p>
        </p:txBody>
      </p:sp>
    </p:spTree>
    <p:extLst>
      <p:ext uri="{BB962C8B-B14F-4D97-AF65-F5344CB8AC3E}">
        <p14:creationId xmlns:p14="http://schemas.microsoft.com/office/powerpoint/2010/main" val="1544836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baseline="0" dirty="0" smtClean="0"/>
              <a:t>Dismantling of rural institutions</a:t>
            </a:r>
            <a:r>
              <a:rPr lang="en-US" sz="1200" b="0" baseline="0" dirty="0" smtClean="0"/>
              <a:t>: In the past ten years, Canada has witnessed the dismantling of a number of key rural institutions. In our enthusiasm for the neo-liberal emphasis on individualism and consumer approaches to service provision (over collective and citizen-based approaches), “per capita” arguments for service delivery have been used to justify the reallocation of resources. Within such a framework the long distance and low density of rural and northern areas will mean they become net losers.</a:t>
            </a:r>
          </a:p>
          <a:p>
            <a:endParaRPr lang="en-US" sz="1200" b="0" baseline="0" dirty="0" smtClean="0"/>
          </a:p>
          <a:p>
            <a:r>
              <a:rPr lang="en-US" sz="1200" b="0" baseline="0" dirty="0" smtClean="0"/>
              <a:t>Over the same period, urbanization has meant that perceptions and power have shifted to urban people and issues. The essential interdependence of rural and urban places and people has been lost as these connections become more complex and urban challenges increase. As a result, rural-focused institutions such as the federal Rural and Cooperatives Secretariat, the Rural Analysis Unit at Statistics Canada, and the legacy of regional and rural based programs have been shut down, significantly reduced, or face under-funding.</a:t>
            </a:r>
          </a:p>
          <a:p>
            <a:endParaRPr lang="en-US" sz="1200" b="0" baseline="0" dirty="0" smtClean="0"/>
          </a:p>
          <a:p>
            <a:r>
              <a:rPr lang="en-US" sz="1200" b="0" baseline="0" dirty="0" smtClean="0"/>
              <a:t>All of these factors contribute to a new reality and a critical turning point for rural communities. </a:t>
            </a:r>
            <a:endParaRPr lang="en-US" sz="1200" b="1" baseline="0" dirty="0" smtClean="0"/>
          </a:p>
          <a:p>
            <a:endParaRPr lang="en-US" sz="1200" b="0" baseline="0" dirty="0" smtClean="0"/>
          </a:p>
          <a:p>
            <a:endParaRPr lang="en-US" sz="1200" b="1" dirty="0" smtClean="0"/>
          </a:p>
          <a:p>
            <a:endParaRPr lang="en-US" dirty="0"/>
          </a:p>
        </p:txBody>
      </p:sp>
      <p:sp>
        <p:nvSpPr>
          <p:cNvPr id="4" name="Slide Number Placeholder 3"/>
          <p:cNvSpPr>
            <a:spLocks noGrp="1"/>
          </p:cNvSpPr>
          <p:nvPr>
            <p:ph type="sldNum" sz="quarter" idx="10"/>
          </p:nvPr>
        </p:nvSpPr>
        <p:spPr/>
        <p:txBody>
          <a:bodyPr/>
          <a:lstStyle/>
          <a:p>
            <a:fld id="{4D8F5587-19CD-2942-BBEC-DD1FB3D6B98D}" type="slidenum">
              <a:rPr lang="en-US" smtClean="0"/>
              <a:t>11</a:t>
            </a:fld>
            <a:endParaRPr lang="en-US"/>
          </a:p>
        </p:txBody>
      </p:sp>
    </p:spTree>
    <p:extLst>
      <p:ext uri="{BB962C8B-B14F-4D97-AF65-F5344CB8AC3E}">
        <p14:creationId xmlns:p14="http://schemas.microsoft.com/office/powerpoint/2010/main" val="2192790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85800"/>
            <a:ext cx="3136900" cy="2352675"/>
          </a:xfrm>
        </p:spPr>
      </p:sp>
      <p:sp>
        <p:nvSpPr>
          <p:cNvPr id="3" name="Notes Placeholder 2"/>
          <p:cNvSpPr>
            <a:spLocks noGrp="1"/>
          </p:cNvSpPr>
          <p:nvPr>
            <p:ph type="body" idx="1"/>
          </p:nvPr>
        </p:nvSpPr>
        <p:spPr>
          <a:xfrm>
            <a:off x="685800" y="3276657"/>
            <a:ext cx="5486400" cy="5633775"/>
          </a:xfrm>
        </p:spPr>
        <p:txBody>
          <a:bodyPr>
            <a:normAutofit lnSpcReduction="10000"/>
          </a:bodyPr>
          <a:lstStyle/>
          <a:p>
            <a:r>
              <a:rPr lang="en-US" sz="1200" b="0" i="0" u="none" strike="noStrike" kern="1200" baseline="0" dirty="0" smtClean="0">
                <a:solidFill>
                  <a:schemeClr val="tx1"/>
                </a:solidFill>
                <a:latin typeface="+mn-lt"/>
                <a:ea typeface="+mn-ea"/>
                <a:cs typeface="+mn-cs"/>
              </a:rPr>
              <a:t>As a result of the provincial and territorial scan we have identified three themes that emerged – for the purposes of this presentation. The first we have identified as </a:t>
            </a:r>
            <a:r>
              <a:rPr lang="en-US" sz="1200" b="1" i="0" u="none" strike="noStrike" kern="1200" baseline="0" dirty="0" smtClean="0">
                <a:solidFill>
                  <a:schemeClr val="tx1"/>
                </a:solidFill>
                <a:latin typeface="+mn-lt"/>
                <a:ea typeface="+mn-ea"/>
                <a:cs typeface="+mn-cs"/>
              </a:rPr>
              <a:t>Resilience</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latin typeface="+mn-lt"/>
              <a:ea typeface="+mn-ea"/>
              <a:cs typeface="+mn-cs"/>
            </a:endParaRPr>
          </a:p>
          <a:p>
            <a:r>
              <a:rPr lang="en-US" sz="1200" b="0" i="0" u="none" strike="noStrike" kern="1200" baseline="0" dirty="0" smtClean="0">
                <a:latin typeface="+mn-lt"/>
                <a:ea typeface="+mn-ea"/>
                <a:cs typeface="+mn-cs"/>
              </a:rPr>
              <a:t>Given the boom-bust nature of the rural economy, many communities have developed a capacity for resilience. This includes mechanisms such as migratory working and remittances (NL), local self-reliance and a well developed informal economy (Atlantic region), cultural enhancement (Indigenous communities), strategic planning (Inuvik), and regional collaboration (QC) – all often rooted in strong place attachment.</a:t>
            </a:r>
          </a:p>
          <a:p>
            <a:endParaRPr lang="en-US" sz="1200" b="0" i="0" u="none" strike="noStrike" kern="1200" baseline="0" dirty="0" smtClean="0">
              <a:latin typeface="+mn-lt"/>
              <a:ea typeface="+mn-ea"/>
              <a:cs typeface="+mn-cs"/>
            </a:endParaRPr>
          </a:p>
          <a:p>
            <a:r>
              <a:rPr lang="en-US" sz="1200" b="0" i="0" u="none" strike="noStrike" kern="1200" baseline="0" dirty="0" smtClean="0">
                <a:latin typeface="+mn-lt"/>
                <a:ea typeface="+mn-ea"/>
                <a:cs typeface="+mn-cs"/>
              </a:rPr>
              <a:t>All of items listed here can be seen as potential assets for rural and northern communities to build their resilience- and foci of attention for local leaders, community development practitioners, policy-makers, and researchers.</a:t>
            </a:r>
          </a:p>
          <a:p>
            <a:pPr marL="171450" indent="-171450">
              <a:buFont typeface="Arial" panose="020B0604020202020204" pitchFamily="34" charset="0"/>
              <a:buChar char="•"/>
            </a:pPr>
            <a:r>
              <a:rPr lang="en-US" sz="1200" b="0" i="0" u="none" strike="noStrike" kern="1200" baseline="0" dirty="0" smtClean="0">
                <a:latin typeface="+mn-lt"/>
                <a:ea typeface="+mn-ea"/>
                <a:cs typeface="+mn-cs"/>
              </a:rPr>
              <a:t>Initiatives like the Green Communities network focus on environmentally friendly actions to build resilience.</a:t>
            </a:r>
          </a:p>
          <a:p>
            <a:pPr marL="171450" indent="-171450">
              <a:buFont typeface="Arial" panose="020B0604020202020204" pitchFamily="34" charset="0"/>
              <a:buChar char="•"/>
            </a:pPr>
            <a:r>
              <a:rPr lang="en-US" sz="1200" b="0" i="0" u="none" strike="noStrike" kern="1200" baseline="0" dirty="0" smtClean="0">
                <a:latin typeface="+mn-lt"/>
                <a:ea typeface="+mn-ea"/>
                <a:cs typeface="+mn-cs"/>
              </a:rPr>
              <a:t>The Rural Futures organization has a long record of employment and community economic development initiatives – one of the few consistent successes in Canadian community development – with its emphasis on community engagement, not just business development.</a:t>
            </a:r>
          </a:p>
          <a:p>
            <a:pPr marL="171450" indent="-171450">
              <a:buFont typeface="Arial" panose="020B0604020202020204" pitchFamily="34" charset="0"/>
              <a:buChar char="•"/>
            </a:pPr>
            <a:r>
              <a:rPr lang="en-US" sz="1200" b="0" i="0" u="none" strike="noStrike" kern="1200" baseline="0" dirty="0" smtClean="0">
                <a:latin typeface="+mn-lt"/>
                <a:ea typeface="+mn-ea"/>
                <a:cs typeface="+mn-cs"/>
              </a:rPr>
              <a:t>The Alberta Hub organization integrates the city of Edmonton and its many surrounding communities in recognition of their mutual interdependence.</a:t>
            </a:r>
          </a:p>
          <a:p>
            <a:pPr marL="171450" indent="-171450">
              <a:buFont typeface="Arial" panose="020B0604020202020204" pitchFamily="34" charset="0"/>
              <a:buChar char="•"/>
            </a:pPr>
            <a:r>
              <a:rPr lang="en-US" sz="1200" b="0" i="0" u="none" strike="noStrike" kern="1200" baseline="0" dirty="0" smtClean="0">
                <a:latin typeface="+mn-lt"/>
                <a:ea typeface="+mn-ea"/>
                <a:cs typeface="+mn-cs"/>
              </a:rPr>
              <a:t>The Qu</a:t>
            </a:r>
            <a:r>
              <a:rPr lang="en-CA" sz="1200" b="0" i="0" u="none" strike="noStrike" kern="1200" baseline="0" dirty="0" err="1" smtClean="0">
                <a:latin typeface="+mn-lt"/>
                <a:ea typeface="+mn-ea"/>
                <a:cs typeface="+mn-cs"/>
              </a:rPr>
              <a:t>ébec</a:t>
            </a:r>
            <a:r>
              <a:rPr lang="en-CA" sz="1200" b="0" i="0" u="none" strike="noStrike" kern="1200" baseline="0" dirty="0" smtClean="0">
                <a:latin typeface="+mn-lt"/>
                <a:ea typeface="+mn-ea"/>
                <a:cs typeface="+mn-cs"/>
              </a:rPr>
              <a:t> Rural Policies started with the existing networks and organizations within each region and built upon them rather than trying to create an additional structure.</a:t>
            </a:r>
          </a:p>
          <a:p>
            <a:pPr marL="171450" indent="-171450">
              <a:buFont typeface="Arial" panose="020B0604020202020204" pitchFamily="34" charset="0"/>
              <a:buChar char="•"/>
            </a:pPr>
            <a:r>
              <a:rPr lang="en-CA" sz="1200" b="0" i="0" u="none" strike="noStrike" kern="1200" baseline="0" dirty="0" smtClean="0">
                <a:latin typeface="+mn-lt"/>
                <a:ea typeface="+mn-ea"/>
                <a:cs typeface="+mn-cs"/>
              </a:rPr>
              <a:t>Many organizations and communities are responding to the neglect of Aboriginal youth by focusing on a wide variety of skills: from employment and business to language and culture. The research shows, however, that the most important ingredient is the community itself – the celebration of its heritage and the support it provides for the future. We are now seeing the early signs of this approach – in the form of Aboriginal leaders – in spite of the continuing neglect from our major institutions.</a:t>
            </a:r>
            <a:endParaRPr lang="en-US" sz="1200" b="0" i="0" u="none" strike="noStrike" kern="1200" baseline="0" dirty="0" smtClean="0">
              <a:latin typeface="+mn-lt"/>
              <a:ea typeface="+mn-ea"/>
              <a:cs typeface="+mn-cs"/>
            </a:endParaRPr>
          </a:p>
          <a:p>
            <a:endParaRPr lang="en-US" sz="1200" b="0" i="1" u="none" strike="noStrike" kern="1200" baseline="0" dirty="0" smtClean="0">
              <a:solidFill>
                <a:srgbClr val="FF0000"/>
              </a:solidFill>
              <a:latin typeface="+mn-lt"/>
              <a:ea typeface="+mn-ea"/>
              <a:cs typeface="+mn-cs"/>
            </a:endParaRPr>
          </a:p>
        </p:txBody>
      </p:sp>
      <p:sp>
        <p:nvSpPr>
          <p:cNvPr id="4" name="Slide Number Placeholder 3"/>
          <p:cNvSpPr>
            <a:spLocks noGrp="1"/>
          </p:cNvSpPr>
          <p:nvPr>
            <p:ph type="sldNum" sz="quarter" idx="10"/>
          </p:nvPr>
        </p:nvSpPr>
        <p:spPr/>
        <p:txBody>
          <a:bodyPr/>
          <a:lstStyle/>
          <a:p>
            <a:fld id="{4D8F5587-19CD-2942-BBEC-DD1FB3D6B98D}" type="slidenum">
              <a:rPr lang="en-US" smtClean="0"/>
              <a:t>12</a:t>
            </a:fld>
            <a:endParaRPr lang="en-US"/>
          </a:p>
        </p:txBody>
      </p:sp>
    </p:spTree>
    <p:extLst>
      <p:ext uri="{BB962C8B-B14F-4D97-AF65-F5344CB8AC3E}">
        <p14:creationId xmlns:p14="http://schemas.microsoft.com/office/powerpoint/2010/main" val="3412944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85800"/>
            <a:ext cx="3243262" cy="2432050"/>
          </a:xfrm>
        </p:spPr>
      </p:sp>
      <p:sp>
        <p:nvSpPr>
          <p:cNvPr id="3" name="Notes Placeholder 2"/>
          <p:cNvSpPr>
            <a:spLocks noGrp="1"/>
          </p:cNvSpPr>
          <p:nvPr>
            <p:ph type="body" idx="1"/>
          </p:nvPr>
        </p:nvSpPr>
        <p:spPr>
          <a:xfrm>
            <a:off x="685800" y="3360324"/>
            <a:ext cx="5486400" cy="5089945"/>
          </a:xfrm>
        </p:spPr>
        <p:txBody>
          <a:bodyPr>
            <a:normAutofit fontScale="85000" lnSpcReduction="20000"/>
          </a:bodyPr>
          <a:lstStyle/>
          <a:p>
            <a:r>
              <a:rPr lang="en-US" b="1" dirty="0" smtClean="0"/>
              <a:t>Neglect</a:t>
            </a:r>
            <a:r>
              <a:rPr lang="en-US" dirty="0" smtClean="0"/>
              <a:t> is a second theme that we see in these provincial and territorial scans.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latin typeface="+mn-lt"/>
                <a:ea typeface="+mn-ea"/>
                <a:cs typeface="+mn-cs"/>
              </a:rPr>
              <a:t>Rural communities are often working within an economic, social, and political climate that does not support such resilience – or relies too heavily on it.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latin typeface="+mn-lt"/>
                <a:ea typeface="+mn-ea"/>
                <a:cs typeface="+mn-cs"/>
              </a:rPr>
              <a:t>Investment is focused on corporations and sectors (and sometimes individuals), not places. As a result, communities have little control over local resources and assets. The financial support provided  is therefore seen as subsidies in spite of the fact that they are often created using local resources and talent.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latin typeface="+mn-lt"/>
                <a:ea typeface="+mn-ea"/>
                <a:cs typeface="+mn-cs"/>
              </a:rPr>
              <a:t>The most offensive and entrenched example is the federal government’s use and control of the natural resources within First Nations territories. It receives the benefits of these assets then allocates a (often relatively small) portion of them to First Nations communities to manage – but always under Federal Government veto. The dominant perception of these allocations is as subsidies – neither investments nor misappropriation of power.</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latin typeface="+mn-lt"/>
                <a:ea typeface="+mn-ea"/>
                <a:cs typeface="+mn-cs"/>
              </a:rPr>
              <a:t>Outside Aboriginal communities we see examples of this through a preference for corporate rather than community-based management of forestry and other resources.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latin typeface="+mn-lt"/>
                <a:ea typeface="+mn-ea"/>
                <a:cs typeface="+mn-cs"/>
              </a:rPr>
              <a:t>Market-oriented policies miss collaboration and integrated approaches. At the local and regional levels, economic, social, environmental, and cultural conditions are inter-connected. The town </a:t>
            </a:r>
            <a:r>
              <a:rPr lang="en-US" sz="1200" b="0" i="0" u="none" strike="noStrike" kern="1200" baseline="0" dirty="0" err="1" smtClean="0">
                <a:latin typeface="+mn-lt"/>
                <a:ea typeface="+mn-ea"/>
                <a:cs typeface="+mn-cs"/>
              </a:rPr>
              <a:t>councellor</a:t>
            </a:r>
            <a:r>
              <a:rPr lang="en-US" sz="1200" b="0" i="0" u="none" strike="noStrike" kern="1200" baseline="0" dirty="0" smtClean="0">
                <a:latin typeface="+mn-lt"/>
                <a:ea typeface="+mn-ea"/>
                <a:cs typeface="+mn-cs"/>
              </a:rPr>
              <a:t> is often the local business-person, coach, and firefighter. A school policy affects health, employment, and environmental conditions directly. We need venues and authority to deal with these inter-sectoral implications, but they are few and far between as entrenched sectoral players compete for scarce resources.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latin typeface="+mn-lt"/>
                <a:ea typeface="+mn-ea"/>
                <a:cs typeface="+mn-cs"/>
              </a:rPr>
              <a:t>Qu</a:t>
            </a:r>
            <a:r>
              <a:rPr lang="en-CA" sz="1200" b="0" i="0" u="none" strike="noStrike" kern="1200" baseline="0" dirty="0" err="1" smtClean="0">
                <a:latin typeface="+mn-lt"/>
                <a:ea typeface="+mn-ea"/>
                <a:cs typeface="+mn-cs"/>
              </a:rPr>
              <a:t>ébec’s</a:t>
            </a:r>
            <a:r>
              <a:rPr lang="en-CA" sz="1200" b="0" i="0" u="none" strike="noStrike" kern="1200" baseline="0" dirty="0" smtClean="0">
                <a:latin typeface="+mn-lt"/>
                <a:ea typeface="+mn-ea"/>
                <a:cs typeface="+mn-cs"/>
              </a:rPr>
              <a:t> use of the regional health clinics as a basis for welfare and employment reorganization provides an excellent example of how policies can fight this tendency. If a nurse discovered the patient was lacking reading skills, it was a simple matter to refer them down the hall to the literacy program conducted by the employment office. Similarly, if the employment </a:t>
            </a:r>
            <a:r>
              <a:rPr lang="en-US" sz="1200" b="0" i="0" u="none" strike="noStrike" kern="1200" baseline="0" dirty="0" smtClean="0">
                <a:latin typeface="+mn-lt"/>
                <a:ea typeface="+mn-ea"/>
                <a:cs typeface="+mn-cs"/>
              </a:rPr>
              <a:t>counsellor suspected a health problem was making it difficult for the client to hold a job, it was easy to take them to the health clinic.</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latin typeface="+mn-lt"/>
                <a:ea typeface="+mn-ea"/>
                <a:cs typeface="+mn-cs"/>
              </a:rPr>
              <a:t>Running down core infrastructure: Urban-biased service delivery – designed for high density and relatively short distances can often disadvantage rural places.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latin typeface="+mn-lt"/>
                <a:ea typeface="+mn-ea"/>
                <a:cs typeface="+mn-cs"/>
              </a:rPr>
              <a:t>Health policy </a:t>
            </a:r>
            <a:r>
              <a:rPr lang="en-US" sz="1200" b="0" i="0" u="none" strike="noStrike" kern="1200" baseline="0" dirty="0" err="1" smtClean="0">
                <a:latin typeface="+mn-lt"/>
                <a:ea typeface="+mn-ea"/>
                <a:cs typeface="+mn-cs"/>
              </a:rPr>
              <a:t>engouraging</a:t>
            </a:r>
            <a:r>
              <a:rPr lang="en-US" sz="1200" b="0" i="0" u="none" strike="noStrike" kern="1200" baseline="0" dirty="0" smtClean="0">
                <a:latin typeface="+mn-lt"/>
                <a:ea typeface="+mn-ea"/>
                <a:cs typeface="+mn-cs"/>
              </a:rPr>
              <a:t> the training of specialists over generalists is one example.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t>The closure of railroad spur lines and local grain elevators on the prairies is another. This often meant the loss of funds for maintaining roads in some places and the creation of elevated costs for others as truck traffic patterns shifted.</a:t>
            </a:r>
            <a:endParaRPr lang="en-US" i="0" dirty="0" smtClean="0"/>
          </a:p>
          <a:p>
            <a:r>
              <a:rPr lang="en-US" i="1" dirty="0" smtClean="0"/>
              <a:t>….</a:t>
            </a:r>
          </a:p>
          <a:p>
            <a:r>
              <a:rPr lang="en-US" i="1" dirty="0" smtClean="0"/>
              <a:t>BC Ferries example: save $xxx million and lose $2.2 billion; same goes for decisions to close hospitals and schools</a:t>
            </a:r>
            <a:r>
              <a:rPr lang="en-US" i="1" baseline="0" dirty="0" smtClean="0"/>
              <a:t> without a fully integrated, cross-sector </a:t>
            </a:r>
            <a:r>
              <a:rPr lang="en-US" i="1" baseline="0" dirty="0" err="1" smtClean="0"/>
              <a:t>anaylsis</a:t>
            </a:r>
            <a:endParaRPr lang="en-US" i="1" dirty="0" smtClean="0"/>
          </a:p>
          <a:p>
            <a:r>
              <a:rPr lang="en-US" i="1" dirty="0" smtClean="0"/>
              <a:t>Boil water</a:t>
            </a:r>
            <a:r>
              <a:rPr lang="en-US" i="1" baseline="0" dirty="0" smtClean="0"/>
              <a:t> advisories, crumbling roads, and toxic hockey rinks</a:t>
            </a:r>
          </a:p>
          <a:p>
            <a:endParaRPr lang="en-US" baseline="0" dirty="0" smtClean="0"/>
          </a:p>
          <a:p>
            <a:r>
              <a:rPr lang="en-US" baseline="0" dirty="0" smtClean="0"/>
              <a:t>30 years of neglect – and misguided policy</a:t>
            </a:r>
          </a:p>
        </p:txBody>
      </p:sp>
      <p:sp>
        <p:nvSpPr>
          <p:cNvPr id="4" name="Slide Number Placeholder 3"/>
          <p:cNvSpPr>
            <a:spLocks noGrp="1"/>
          </p:cNvSpPr>
          <p:nvPr>
            <p:ph type="sldNum" sz="quarter" idx="10"/>
          </p:nvPr>
        </p:nvSpPr>
        <p:spPr/>
        <p:txBody>
          <a:bodyPr/>
          <a:lstStyle/>
          <a:p>
            <a:fld id="{4D8F5587-19CD-2942-BBEC-DD1FB3D6B98D}" type="slidenum">
              <a:rPr lang="en-US" smtClean="0"/>
              <a:t>13</a:t>
            </a:fld>
            <a:endParaRPr lang="en-US"/>
          </a:p>
        </p:txBody>
      </p:sp>
    </p:spTree>
    <p:extLst>
      <p:ext uri="{BB962C8B-B14F-4D97-AF65-F5344CB8AC3E}">
        <p14:creationId xmlns:p14="http://schemas.microsoft.com/office/powerpoint/2010/main" val="321540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685800"/>
            <a:ext cx="2490787" cy="1866900"/>
          </a:xfrm>
        </p:spPr>
      </p:sp>
      <p:sp>
        <p:nvSpPr>
          <p:cNvPr id="3" name="Notes Placeholder 2"/>
          <p:cNvSpPr>
            <a:spLocks noGrp="1"/>
          </p:cNvSpPr>
          <p:nvPr>
            <p:ph type="body" idx="1"/>
          </p:nvPr>
        </p:nvSpPr>
        <p:spPr>
          <a:xfrm>
            <a:off x="685800" y="2719146"/>
            <a:ext cx="5672470" cy="5966068"/>
          </a:xfrm>
        </p:spPr>
        <p:txBody>
          <a:bodyPr>
            <a:normAutofit fontScale="70000" lnSpcReduction="20000"/>
          </a:bodyPr>
          <a:lstStyle/>
          <a:p>
            <a:r>
              <a:rPr lang="en-US" sz="1200" b="0" i="0" u="none" strike="noStrike" kern="1200" baseline="0" dirty="0" smtClean="0">
                <a:solidFill>
                  <a:schemeClr val="tx1"/>
                </a:solidFill>
                <a:latin typeface="+mn-lt"/>
                <a:ea typeface="+mn-ea"/>
                <a:cs typeface="+mn-cs"/>
              </a:rPr>
              <a:t>A third theme in the SORC report is the strong foundation for rural and northern futures that we find throughout the provinces and territories. Each of the regional reports pointed to the opportunities these assets provided for strengthening rural and northern places. This is not new news, of course, since we have always relied on our rural places for the resources, human capital, and innovation that has sustained Canada. The authors are pointing in this report to their potential for the future – and a renewed approach to ensure they are not overlooked or squandered.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a:t>
            </a:r>
            <a:r>
              <a:rPr lang="en-US" sz="1200" b="1" i="0" u="none" strike="noStrike" kern="1200" baseline="0" dirty="0" smtClean="0">
                <a:solidFill>
                  <a:schemeClr val="tx1"/>
                </a:solidFill>
                <a:latin typeface="+mn-lt"/>
                <a:ea typeface="+mn-ea"/>
                <a:cs typeface="+mn-cs"/>
              </a:rPr>
              <a:t>demographic</a:t>
            </a:r>
            <a:r>
              <a:rPr lang="en-US" sz="1200" b="0" i="0" u="none" strike="noStrike" kern="1200" baseline="0" dirty="0" smtClean="0">
                <a:solidFill>
                  <a:schemeClr val="tx1"/>
                </a:solidFill>
                <a:latin typeface="+mn-lt"/>
                <a:ea typeface="+mn-ea"/>
                <a:cs typeface="+mn-cs"/>
              </a:rPr>
              <a:t> terms, population aging and the recruitment of a “next generation” workforce together require investments that build robust new development foundations. The increased numbers of Aboriginal youth are an especially important opportunity in this regard.</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Yukon college stands out as an encouraging model of how this can be done through adult education and training.</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r>
              <a:rPr lang="en-US" b="1" dirty="0" smtClean="0"/>
              <a:t>Economically</a:t>
            </a:r>
            <a:r>
              <a:rPr lang="en-US" dirty="0" smtClean="0"/>
              <a:t> speaking,</a:t>
            </a:r>
            <a:r>
              <a:rPr lang="en-US" baseline="0" dirty="0" smtClean="0"/>
              <a:t> rural and northern places remain important and strong. If we continue to treat their resources as exportable commodities we will continue to feel the boom and busts of demands and markets beyond our control, but if we take advantage of these assets as sources for value-added industries and seek to develop our comparative advantages we are more likely to mitigate the negative </a:t>
            </a:r>
            <a:r>
              <a:rPr lang="en-US" baseline="0" dirty="0" err="1" smtClean="0"/>
              <a:t>effets</a:t>
            </a:r>
            <a:r>
              <a:rPr lang="en-US" baseline="0" dirty="0" smtClean="0"/>
              <a:t> of changing markets on our communities.</a:t>
            </a:r>
          </a:p>
          <a:p>
            <a:pPr marL="171450" indent="-171450">
              <a:buFont typeface="Arial" panose="020B0604020202020204" pitchFamily="34" charset="0"/>
              <a:buChar char="•"/>
            </a:pPr>
            <a:r>
              <a:rPr lang="en-US" baseline="0" dirty="0" smtClean="0"/>
              <a:t>The local </a:t>
            </a:r>
            <a:r>
              <a:rPr lang="en-US" baseline="0" dirty="0" err="1" smtClean="0"/>
              <a:t>entrepreneiur</a:t>
            </a:r>
            <a:r>
              <a:rPr lang="en-US" baseline="0" dirty="0" smtClean="0"/>
              <a:t> in </a:t>
            </a:r>
            <a:r>
              <a:rPr lang="en-US" baseline="0" dirty="0" err="1" smtClean="0"/>
              <a:t>Matawa</a:t>
            </a:r>
            <a:r>
              <a:rPr lang="en-US" baseline="0" dirty="0" smtClean="0"/>
              <a:t>, ON who used rejected cores from the local plywood mill to manufacture bowling pins; the community of St. Clement, QC that established itself as a supportive community for handicapped children; and the town of Warner, AB that turned its aging buildings into an international school for girls hockey are just a few of the examples illustrating this approach.</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From a </a:t>
            </a:r>
            <a:r>
              <a:rPr lang="en-US" sz="1200" b="1" i="0" u="none" strike="noStrike" kern="1200" baseline="0" dirty="0" smtClean="0">
                <a:solidFill>
                  <a:schemeClr val="tx1"/>
                </a:solidFill>
                <a:latin typeface="+mn-lt"/>
                <a:ea typeface="+mn-ea"/>
                <a:cs typeface="+mn-cs"/>
              </a:rPr>
              <a:t>social</a:t>
            </a:r>
            <a:r>
              <a:rPr lang="en-US" sz="1200" b="0" i="0" u="none" strike="noStrike" kern="1200" baseline="0" dirty="0" smtClean="0">
                <a:solidFill>
                  <a:schemeClr val="tx1"/>
                </a:solidFill>
                <a:latin typeface="+mn-lt"/>
                <a:ea typeface="+mn-ea"/>
                <a:cs typeface="+mn-cs"/>
              </a:rPr>
              <a:t> point of view, rural and northern places retain important assets in their strong sense of community, supportive networks, and capacity for self-organization.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In Nova Scotia, we see how this can be developed with a vibrant social economy</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In Manitoba, we see how it was used to create a rate of in-migration that rivals Toronto</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In BC, we see how a focus on Aboriginal culture, language, and heritage was instrumental in drastically reducing suicide rates among youth</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Rural people are also deeply concerned about the </a:t>
            </a:r>
            <a:r>
              <a:rPr lang="en-US" sz="1200" b="1" i="0" u="none" strike="noStrike" kern="1200" baseline="0" dirty="0" smtClean="0">
                <a:solidFill>
                  <a:schemeClr val="tx1"/>
                </a:solidFill>
                <a:latin typeface="+mn-lt"/>
                <a:ea typeface="+mn-ea"/>
                <a:cs typeface="+mn-cs"/>
              </a:rPr>
              <a:t>environment</a:t>
            </a:r>
            <a:r>
              <a:rPr lang="en-US" sz="1200" b="0" i="0" u="none" strike="noStrike" kern="1200" baseline="0" dirty="0" smtClean="0">
                <a:solidFill>
                  <a:schemeClr val="tx1"/>
                </a:solidFill>
                <a:latin typeface="+mn-lt"/>
                <a:ea typeface="+mn-ea"/>
                <a:cs typeface="+mn-cs"/>
              </a:rPr>
              <a:t> – and are ready to act on those concerns.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Northern communities in British Columbia have established a specialty timber business that exports internationally.</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Community-based forestry has taken on many different forms across the country – in spite of policies that create significant barriers to its expansion.</a:t>
            </a:r>
          </a:p>
          <a:p>
            <a:pPr marL="171450" indent="-171450">
              <a:buFont typeface="Arial" panose="020B0604020202020204" pitchFamily="34" charset="0"/>
              <a:buChar char="•"/>
            </a:pPr>
            <a:r>
              <a:rPr lang="en-US" dirty="0" smtClean="0"/>
              <a:t>Our research in the NRE project cautions us to note that rural people’s environmental concerns are not always manifested in the same way as those in urban places. When asked whether they participated in composting programs, relatively few rural people answered “yes” – they composted in their backyards.</a:t>
            </a:r>
            <a:endParaRPr lang="en-US" sz="1200" b="0" i="0" u="none" strike="noStrike" kern="1200" baseline="0" dirty="0" smtClean="0">
              <a:solidFill>
                <a:schemeClr val="tx1"/>
              </a:solidFill>
              <a:latin typeface="+mn-lt"/>
              <a:ea typeface="+mn-ea"/>
              <a:cs typeface="+mn-cs"/>
            </a:endParaRPr>
          </a:p>
          <a:p>
            <a:r>
              <a:rPr lang="en-US" dirty="0" smtClean="0"/>
              <a:t>……</a:t>
            </a:r>
          </a:p>
          <a:p>
            <a:r>
              <a:rPr lang="en-US" i="1" dirty="0" smtClean="0"/>
              <a:t>We also have</a:t>
            </a:r>
            <a:r>
              <a:rPr lang="en-US" i="1" baseline="0" dirty="0" smtClean="0"/>
              <a:t> some examples of successful policy: Qu</a:t>
            </a:r>
            <a:r>
              <a:rPr lang="en-CA" i="1" baseline="0" dirty="0" err="1" smtClean="0"/>
              <a:t>ébec</a:t>
            </a:r>
            <a:r>
              <a:rPr lang="en-CA" i="1" baseline="0" dirty="0" smtClean="0"/>
              <a:t> Rural Policy: 2001-2007; 2007-2014; 2014-2024</a:t>
            </a:r>
          </a:p>
          <a:p>
            <a:pPr marL="171450" indent="-171450">
              <a:buFont typeface="Arial" panose="020B0604020202020204" pitchFamily="34" charset="0"/>
              <a:buChar char="•"/>
            </a:pPr>
            <a:r>
              <a:rPr lang="en-US" i="1" dirty="0" smtClean="0"/>
              <a:t>Focus</a:t>
            </a:r>
            <a:r>
              <a:rPr lang="en-US" i="1" baseline="0" dirty="0" smtClean="0"/>
              <a:t> on regional collaboration and existing legacy of collaboration (MRCs)</a:t>
            </a:r>
          </a:p>
          <a:p>
            <a:pPr marL="171450" indent="-171450">
              <a:buFont typeface="Arial" panose="020B0604020202020204" pitchFamily="34" charset="0"/>
              <a:buChar char="•"/>
            </a:pPr>
            <a:r>
              <a:rPr lang="en-US" i="1" baseline="0" dirty="0" smtClean="0"/>
              <a:t>Significant funding for regional collaboration</a:t>
            </a:r>
          </a:p>
          <a:p>
            <a:pPr marL="171450" indent="-171450">
              <a:buFont typeface="Arial" panose="020B0604020202020204" pitchFamily="34" charset="0"/>
              <a:buChar char="•"/>
            </a:pPr>
            <a:r>
              <a:rPr lang="en-US" i="1" baseline="0" dirty="0" smtClean="0"/>
              <a:t>Capacity-building in weak communities made beneficial for the strong.</a:t>
            </a:r>
          </a:p>
          <a:p>
            <a:pPr marL="171450" indent="-171450">
              <a:buFont typeface="Arial" panose="020B0604020202020204" pitchFamily="34" charset="0"/>
              <a:buChar char="•"/>
            </a:pPr>
            <a:r>
              <a:rPr lang="en-US" i="1" baseline="0" dirty="0" smtClean="0"/>
              <a:t>Adequate resources for rural agents as supporters and brokers</a:t>
            </a:r>
          </a:p>
          <a:p>
            <a:pPr marL="171450" indent="-171450">
              <a:buFont typeface="Arial" panose="020B0604020202020204" pitchFamily="34" charset="0"/>
              <a:buChar char="•"/>
            </a:pPr>
            <a:r>
              <a:rPr lang="en-US" i="1" baseline="0" dirty="0" smtClean="0"/>
              <a:t>Long term </a:t>
            </a:r>
            <a:r>
              <a:rPr lang="en-US" i="1" baseline="0" dirty="0" err="1" smtClean="0"/>
              <a:t>hrizons</a:t>
            </a:r>
            <a:r>
              <a:rPr lang="en-US" i="1" baseline="0" dirty="0" smtClean="0"/>
              <a:t> (10 years) gives regions confidence to make compromises and collaborate</a:t>
            </a:r>
          </a:p>
          <a:p>
            <a:pPr marL="0" indent="0">
              <a:buFont typeface="Arial" panose="020B0604020202020204" pitchFamily="34" charset="0"/>
              <a:buNone/>
            </a:pPr>
            <a:r>
              <a:rPr lang="en-US" i="1" baseline="0" dirty="0" smtClean="0"/>
              <a:t>Recent cut in the Rural Policy Funding is an example of the changes above (neo-liberalism/austerity, urban co-optation of the agenda and resources)</a:t>
            </a:r>
          </a:p>
          <a:p>
            <a:pPr marL="0" indent="0">
              <a:buFont typeface="Arial" panose="020B0604020202020204" pitchFamily="34" charset="0"/>
              <a:buNone/>
            </a:pPr>
            <a:r>
              <a:rPr lang="en-US" i="1" baseline="0" dirty="0" smtClean="0"/>
              <a:t>Hopefully, the first 13 years of the policy will have built the rural capacity to the point where it can survive the lean years.</a:t>
            </a:r>
          </a:p>
          <a:p>
            <a:pPr marL="0" indent="0">
              <a:buFont typeface="Arial" panose="020B0604020202020204" pitchFamily="34" charset="0"/>
              <a:buNone/>
            </a:pPr>
            <a:endParaRPr lang="en-US" i="1" baseline="0" dirty="0" smtClean="0"/>
          </a:p>
          <a:p>
            <a:pPr marL="0" indent="0">
              <a:buFont typeface="Arial" panose="020B0604020202020204" pitchFamily="34" charset="0"/>
              <a:buNone/>
            </a:pPr>
            <a:r>
              <a:rPr lang="en-US" sz="1200" i="0" kern="1200" dirty="0" smtClean="0">
                <a:solidFill>
                  <a:schemeClr val="tx1"/>
                </a:solidFill>
                <a:effectLst/>
                <a:latin typeface="+mn-lt"/>
                <a:ea typeface="+mn-ea"/>
                <a:cs typeface="+mn-cs"/>
              </a:rPr>
              <a:t>Jean, Bruno and Bill Reimer (2015) "</a:t>
            </a:r>
            <a:r>
              <a:rPr lang="en-US" sz="1200" i="0" u="sng" kern="1200" dirty="0" smtClean="0">
                <a:solidFill>
                  <a:schemeClr val="tx1"/>
                </a:solidFill>
                <a:effectLst/>
                <a:latin typeface="+mn-lt"/>
                <a:ea typeface="+mn-ea"/>
                <a:cs typeface="+mn-cs"/>
                <a:hlinkClick r:id="rId3"/>
              </a:rPr>
              <a:t>Québec's Approach to Regional Development: An historical analysis</a:t>
            </a:r>
            <a:r>
              <a:rPr lang="en-US" sz="1200" i="0" kern="1200" dirty="0" smtClean="0">
                <a:solidFill>
                  <a:schemeClr val="tx1"/>
                </a:solidFill>
                <a:effectLst/>
                <a:latin typeface="+mn-lt"/>
                <a:ea typeface="+mn-ea"/>
                <a:cs typeface="+mn-cs"/>
              </a:rPr>
              <a:t>" RPLC Webinar, Feb 23. [</a:t>
            </a:r>
            <a:r>
              <a:rPr lang="en-US" sz="1200" i="0" u="sng" kern="1200" dirty="0" smtClean="0">
                <a:solidFill>
                  <a:schemeClr val="tx1"/>
                </a:solidFill>
                <a:effectLst/>
                <a:latin typeface="+mn-lt"/>
                <a:ea typeface="+mn-ea"/>
                <a:cs typeface="+mn-cs"/>
                <a:hlinkClick r:id="rId4" tooltip="Jean/Reimer Québec Policy"/>
              </a:rPr>
              <a:t>Link to recording</a:t>
            </a:r>
            <a:r>
              <a:rPr lang="en-US" sz="1200" i="0" kern="1200" dirty="0" smtClean="0">
                <a:solidFill>
                  <a:schemeClr val="tx1"/>
                </a:solidFill>
                <a:effectLst/>
                <a:latin typeface="+mn-lt"/>
                <a:ea typeface="+mn-ea"/>
                <a:cs typeface="+mn-cs"/>
              </a:rPr>
              <a:t>] </a:t>
            </a:r>
          </a:p>
          <a:p>
            <a:pPr marL="0" indent="0">
              <a:buFont typeface="Arial" panose="020B0604020202020204" pitchFamily="34" charset="0"/>
              <a:buNone/>
            </a:pPr>
            <a:r>
              <a:rPr lang="en-US" i="0" dirty="0" smtClean="0"/>
              <a:t>http://billreimer.ca/research/files/JeanReimerRPLCWebinarReQuebecPolicy20150223V06.pdf</a:t>
            </a:r>
          </a:p>
          <a:p>
            <a:pPr marL="0" indent="0">
              <a:buFont typeface="Arial" panose="020B0604020202020204" pitchFamily="34" charset="0"/>
              <a:buNone/>
            </a:pPr>
            <a:r>
              <a:rPr lang="en-US" i="0" dirty="0" smtClean="0"/>
              <a:t>http://momentum.adobeconnect.com/p6pfr4fl4bn/</a:t>
            </a:r>
          </a:p>
          <a:p>
            <a:pPr marL="0" indent="0">
              <a:buFont typeface="Arial" panose="020B0604020202020204" pitchFamily="34" charset="0"/>
              <a:buNone/>
            </a:pPr>
            <a:endParaRPr lang="en-US" i="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u="none" strike="noStrike" kern="1200" baseline="0" dirty="0" smtClean="0">
                <a:solidFill>
                  <a:schemeClr val="tx1"/>
                </a:solidFill>
                <a:latin typeface="+mn-lt"/>
                <a:ea typeface="+mn-ea"/>
                <a:cs typeface="+mn-cs"/>
              </a:rPr>
              <a:t>Communities in Nunavut, and elsewhere show us how rural residents embrace a resource economy (and are the people in the country who are closest to the impacts associated with different sectors), but not where the environmental impacts threaten a way of life, opportunities for economic diversification, or functioning ecosystems over the long-term.</a:t>
            </a:r>
            <a:endParaRPr lang="en-US" i="1" dirty="0" smtClean="0"/>
          </a:p>
          <a:p>
            <a:pPr marL="0" indent="0">
              <a:buFont typeface="Arial" panose="020B0604020202020204" pitchFamily="34" charset="0"/>
              <a:buNone/>
            </a:pPr>
            <a:endParaRPr lang="en-US" i="0" dirty="0"/>
          </a:p>
        </p:txBody>
      </p:sp>
      <p:sp>
        <p:nvSpPr>
          <p:cNvPr id="4" name="Slide Number Placeholder 3"/>
          <p:cNvSpPr>
            <a:spLocks noGrp="1"/>
          </p:cNvSpPr>
          <p:nvPr>
            <p:ph type="sldNum" sz="quarter" idx="10"/>
          </p:nvPr>
        </p:nvSpPr>
        <p:spPr/>
        <p:txBody>
          <a:bodyPr/>
          <a:lstStyle/>
          <a:p>
            <a:fld id="{4D8F5587-19CD-2942-BBEC-DD1FB3D6B98D}" type="slidenum">
              <a:rPr lang="en-US" smtClean="0"/>
              <a:t>14</a:t>
            </a:fld>
            <a:endParaRPr lang="en-US"/>
          </a:p>
        </p:txBody>
      </p:sp>
    </p:spTree>
    <p:extLst>
      <p:ext uri="{BB962C8B-B14F-4D97-AF65-F5344CB8AC3E}">
        <p14:creationId xmlns:p14="http://schemas.microsoft.com/office/powerpoint/2010/main" val="503591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In the absence of such visions, inappropriate, short-term, and narrowly perceived policies and investment decisions will continue to waste taxpayer dollars and further burden rural places with failed development decisions.</a:t>
            </a:r>
            <a:r>
              <a:rPr lang="en-CA" dirty="0" smtClean="0">
                <a:effectLst/>
              </a:rPr>
              <a:t> </a:t>
            </a:r>
          </a:p>
          <a:p>
            <a:endParaRPr lang="en-CA" dirty="0" smtClean="0">
              <a:effectLst/>
            </a:endParaRPr>
          </a:p>
          <a:p>
            <a:r>
              <a:rPr lang="en-US" sz="1200" b="0" i="0" u="none" strike="noStrike" kern="1200" baseline="0" dirty="0" smtClean="0">
                <a:solidFill>
                  <a:schemeClr val="tx1"/>
                </a:solidFill>
                <a:latin typeface="+mn-lt"/>
                <a:ea typeface="+mn-ea"/>
                <a:cs typeface="+mn-cs"/>
              </a:rPr>
              <a:t>Québec’s internationally recognized national rural policy is the exception within the country, and we can see</a:t>
            </a:r>
          </a:p>
          <a:p>
            <a:r>
              <a:rPr lang="en-US" sz="1200" b="0" i="0" u="none" strike="noStrike" kern="1200" baseline="0" dirty="0" smtClean="0">
                <a:solidFill>
                  <a:schemeClr val="tx1"/>
                </a:solidFill>
                <a:latin typeface="+mn-lt"/>
                <a:ea typeface="+mn-ea"/>
                <a:cs typeface="+mn-cs"/>
              </a:rPr>
              <a:t>from the Québec chapter how it is working to shape and influence rural development in the province in a myriad of positive ways. (so not only should we learn about being able to </a:t>
            </a:r>
            <a:r>
              <a:rPr lang="en-US" sz="1200" b="0" i="0" u="none" strike="noStrike" kern="1200" baseline="0" dirty="0" err="1" smtClean="0">
                <a:solidFill>
                  <a:schemeClr val="tx1"/>
                </a:solidFill>
                <a:latin typeface="+mn-lt"/>
                <a:ea typeface="+mn-ea"/>
                <a:cs typeface="+mn-cs"/>
              </a:rPr>
              <a:t>purhase</a:t>
            </a:r>
            <a:r>
              <a:rPr lang="en-US" sz="1200" b="0" i="0" u="none" strike="noStrike" kern="1200" baseline="0" dirty="0" smtClean="0">
                <a:solidFill>
                  <a:schemeClr val="tx1"/>
                </a:solidFill>
                <a:latin typeface="+mn-lt"/>
                <a:ea typeface="+mn-ea"/>
                <a:cs typeface="+mn-cs"/>
              </a:rPr>
              <a:t> beer and wine at the </a:t>
            </a:r>
            <a:r>
              <a:rPr lang="en-US" sz="1200" b="0" i="0" u="none" strike="noStrike" kern="1200" baseline="0" dirty="0" err="1" smtClean="0">
                <a:solidFill>
                  <a:schemeClr val="tx1"/>
                </a:solidFill>
                <a:latin typeface="+mn-lt"/>
                <a:ea typeface="+mn-ea"/>
                <a:cs typeface="+mn-cs"/>
              </a:rPr>
              <a:t>depaneur</a:t>
            </a:r>
            <a:r>
              <a:rPr lang="en-US" sz="1200" b="0" i="0" u="none" strike="noStrike" kern="1200" baseline="0" dirty="0" smtClean="0">
                <a:solidFill>
                  <a:schemeClr val="tx1"/>
                </a:solidFill>
                <a:latin typeface="+mn-lt"/>
                <a:ea typeface="+mn-ea"/>
                <a:cs typeface="+mn-cs"/>
              </a:rPr>
              <a:t> – we can learn much from </a:t>
            </a:r>
            <a:r>
              <a:rPr lang="en-US" sz="1200" b="0" i="0" u="none" strike="noStrike" kern="1200" baseline="0" dirty="0" err="1" smtClean="0">
                <a:solidFill>
                  <a:schemeClr val="tx1"/>
                </a:solidFill>
                <a:latin typeface="+mn-lt"/>
                <a:ea typeface="+mn-ea"/>
                <a:cs typeface="+mn-cs"/>
              </a:rPr>
              <a:t>Quebecs</a:t>
            </a:r>
            <a:r>
              <a:rPr lang="en-US" sz="1200" b="0" i="0" u="none" strike="noStrike" kern="1200" baseline="0" dirty="0" smtClean="0">
                <a:solidFill>
                  <a:schemeClr val="tx1"/>
                </a:solidFill>
                <a:latin typeface="+mn-lt"/>
                <a:ea typeface="+mn-ea"/>
                <a:cs typeface="+mn-cs"/>
              </a:rPr>
              <a:t> rural policy.</a:t>
            </a:r>
          </a:p>
          <a:p>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Implications for CD:</a:t>
            </a:r>
          </a:p>
          <a:p>
            <a:pPr marL="171450" indent="-171450">
              <a:buFont typeface="Arial" panose="020B0604020202020204" pitchFamily="34" charset="0"/>
              <a:buChar char="•"/>
            </a:pPr>
            <a:r>
              <a:rPr lang="en-US" sz="1200" b="0" i="1" u="none" strike="noStrike" kern="1200" baseline="0" dirty="0" smtClean="0">
                <a:solidFill>
                  <a:schemeClr val="tx1"/>
                </a:solidFill>
                <a:latin typeface="+mn-lt"/>
                <a:ea typeface="+mn-ea"/>
                <a:cs typeface="+mn-cs"/>
              </a:rPr>
              <a:t>Help communities to challenge inappropriate visions.</a:t>
            </a:r>
          </a:p>
          <a:p>
            <a:pPr marL="628650" lvl="1" indent="-171450">
              <a:buFont typeface="Arial" panose="020B0604020202020204" pitchFamily="34" charset="0"/>
              <a:buChar char="•"/>
            </a:pPr>
            <a:r>
              <a:rPr lang="en-US" sz="1200" b="0" i="1" u="none" strike="noStrike" kern="1200" baseline="0" dirty="0" smtClean="0">
                <a:solidFill>
                  <a:schemeClr val="tx1"/>
                </a:solidFill>
                <a:latin typeface="+mn-lt"/>
                <a:ea typeface="+mn-ea"/>
                <a:cs typeface="+mn-cs"/>
              </a:rPr>
              <a:t>Broker their access to tools, groups, and institutions that can do this.</a:t>
            </a:r>
          </a:p>
          <a:p>
            <a:pPr marL="628650" lvl="1" indent="-171450">
              <a:buFont typeface="Arial" panose="020B0604020202020204" pitchFamily="34" charset="0"/>
              <a:buChar char="•"/>
            </a:pPr>
            <a:r>
              <a:rPr lang="en-US" sz="1200" b="0" i="1" u="none" strike="noStrike" kern="1200" baseline="0" dirty="0" smtClean="0">
                <a:solidFill>
                  <a:schemeClr val="tx1"/>
                </a:solidFill>
                <a:latin typeface="+mn-lt"/>
                <a:ea typeface="+mn-ea"/>
                <a:cs typeface="+mn-cs"/>
              </a:rPr>
              <a:t>Provide communities with the information and data to challenge inappropriate visions</a:t>
            </a:r>
          </a:p>
        </p:txBody>
      </p:sp>
      <p:sp>
        <p:nvSpPr>
          <p:cNvPr id="4" name="Slide Number Placeholder 3"/>
          <p:cNvSpPr>
            <a:spLocks noGrp="1"/>
          </p:cNvSpPr>
          <p:nvPr>
            <p:ph type="sldNum" sz="quarter" idx="10"/>
          </p:nvPr>
        </p:nvSpPr>
        <p:spPr/>
        <p:txBody>
          <a:bodyPr/>
          <a:lstStyle/>
          <a:p>
            <a:fld id="{4D8F5587-19CD-2942-BBEC-DD1FB3D6B98D}" type="slidenum">
              <a:rPr lang="en-US" smtClean="0"/>
              <a:t>15</a:t>
            </a:fld>
            <a:endParaRPr lang="en-US"/>
          </a:p>
        </p:txBody>
      </p:sp>
    </p:spTree>
    <p:extLst>
      <p:ext uri="{BB962C8B-B14F-4D97-AF65-F5344CB8AC3E}">
        <p14:creationId xmlns:p14="http://schemas.microsoft.com/office/powerpoint/2010/main" val="3604294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communities don’t have a plan, how do they expect to engage constructively with senior governments when opportunities for engagement do arise? If communities don’t cooperate with each other at the regional level, or worse, act in a negative competitive fashion with each other, how do they expect to re-build their critical infrastructure? If rural communities are unwilling to invest in their own future, how can they expect senior governments and corporations to play their part?</a:t>
            </a:r>
            <a:endParaRPr lang="en-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chapters in this report make it clear that local action matters. There are wonderful, inspiring stories of community and regional development from coast to coast to coast. We need to get better at telling these stories, sharing (learning from and celebrating) our failures, and working to adapt and scale-up successful models to other areas.</a:t>
            </a:r>
            <a:r>
              <a:rPr lang="en-CA" dirty="0" smtClean="0">
                <a:effectLst/>
              </a:rPr>
              <a:t> And, the investment mentality is not just for policy makers, but rural citizens</a:t>
            </a:r>
            <a:r>
              <a:rPr lang="en-CA" baseline="0" dirty="0" smtClean="0">
                <a:effectLst/>
              </a:rPr>
              <a:t> and communities </a:t>
            </a:r>
            <a:r>
              <a:rPr lang="en-CA" baseline="0" dirty="0" err="1" smtClean="0">
                <a:effectLst/>
              </a:rPr>
              <a:t>themsevles</a:t>
            </a:r>
            <a:endParaRPr lang="en-CA" baseline="0" dirty="0" smtClean="0">
              <a:effectLst/>
            </a:endParaRPr>
          </a:p>
          <a:p>
            <a:r>
              <a:rPr lang="en-CA" baseline="0" dirty="0" smtClean="0">
                <a:effectLst/>
              </a:rPr>
              <a:t>……………..</a:t>
            </a:r>
          </a:p>
          <a:p>
            <a:r>
              <a:rPr lang="en-CA" i="1" baseline="0" dirty="0" smtClean="0">
                <a:effectLst/>
              </a:rPr>
              <a:t>Implications for CD.</a:t>
            </a:r>
          </a:p>
          <a:p>
            <a:pPr marL="171450" indent="-171450">
              <a:buFont typeface="Arial" panose="020B0604020202020204" pitchFamily="34" charset="0"/>
              <a:buChar char="•"/>
            </a:pPr>
            <a:r>
              <a:rPr lang="en-US" sz="1200" b="0" i="1" u="none" strike="noStrike" kern="1200" baseline="0" dirty="0" smtClean="0">
                <a:solidFill>
                  <a:schemeClr val="tx1"/>
                </a:solidFill>
                <a:latin typeface="+mn-lt"/>
                <a:ea typeface="+mn-ea"/>
                <a:cs typeface="+mn-cs"/>
              </a:rPr>
              <a:t>Help communities take initiative to develop, exchange, and communicate more appropriate visions and frameworks</a:t>
            </a:r>
          </a:p>
          <a:p>
            <a:pPr marL="171450" indent="-171450">
              <a:buFont typeface="Arial" panose="020B0604020202020204" pitchFamily="34" charset="0"/>
              <a:buChar char="•"/>
            </a:pPr>
            <a:r>
              <a:rPr lang="en-US" sz="1200" b="0" i="1" u="none" strike="noStrike" kern="1200" baseline="0" dirty="0" smtClean="0">
                <a:solidFill>
                  <a:schemeClr val="tx1"/>
                </a:solidFill>
                <a:latin typeface="+mn-lt"/>
                <a:ea typeface="+mn-ea"/>
                <a:cs typeface="+mn-cs"/>
              </a:rPr>
              <a:t>Facilitate inter-community collaboration to identify and articulate common interests</a:t>
            </a:r>
          </a:p>
          <a:p>
            <a:pPr marL="171450" indent="-171450">
              <a:buFont typeface="Arial" panose="020B0604020202020204" pitchFamily="34" charset="0"/>
              <a:buChar char="•"/>
            </a:pPr>
            <a:r>
              <a:rPr lang="en-US" sz="1200" b="0" i="1" u="none" strike="noStrike" kern="1200" baseline="0" dirty="0" smtClean="0">
                <a:solidFill>
                  <a:schemeClr val="tx1"/>
                </a:solidFill>
                <a:latin typeface="+mn-lt"/>
                <a:ea typeface="+mn-ea"/>
                <a:cs typeface="+mn-cs"/>
              </a:rPr>
              <a:t>Facilitate alliances between rural and urban people, groups, and organizations (</a:t>
            </a:r>
            <a:r>
              <a:rPr lang="en-US" sz="1200" b="0" i="1" u="none" strike="noStrike" kern="1200" baseline="0" dirty="0" err="1" smtClean="0">
                <a:solidFill>
                  <a:schemeClr val="tx1"/>
                </a:solidFill>
                <a:latin typeface="+mn-lt"/>
                <a:ea typeface="+mn-ea"/>
                <a:cs typeface="+mn-cs"/>
              </a:rPr>
              <a:t>esp</a:t>
            </a:r>
            <a:r>
              <a:rPr lang="en-US" sz="1200" b="0" i="1" u="none" strike="noStrike" kern="1200" baseline="0" dirty="0" smtClean="0">
                <a:solidFill>
                  <a:schemeClr val="tx1"/>
                </a:solidFill>
                <a:latin typeface="+mn-lt"/>
                <a:ea typeface="+mn-ea"/>
                <a:cs typeface="+mn-cs"/>
              </a:rPr>
              <a:t> around food, water, environment, energy, recreation)</a:t>
            </a:r>
            <a:endParaRPr lang="en-US" i="1" dirty="0" smtClean="0"/>
          </a:p>
          <a:p>
            <a:endParaRPr lang="en-US" i="1" dirty="0"/>
          </a:p>
        </p:txBody>
      </p:sp>
      <p:sp>
        <p:nvSpPr>
          <p:cNvPr id="4" name="Slide Number Placeholder 3"/>
          <p:cNvSpPr>
            <a:spLocks noGrp="1"/>
          </p:cNvSpPr>
          <p:nvPr>
            <p:ph type="sldNum" sz="quarter" idx="10"/>
          </p:nvPr>
        </p:nvSpPr>
        <p:spPr/>
        <p:txBody>
          <a:bodyPr/>
          <a:lstStyle/>
          <a:p>
            <a:fld id="{4D8F5587-19CD-2942-BBEC-DD1FB3D6B98D}" type="slidenum">
              <a:rPr lang="en-US" smtClean="0"/>
              <a:t>16</a:t>
            </a:fld>
            <a:endParaRPr lang="en-US"/>
          </a:p>
        </p:txBody>
      </p:sp>
    </p:spTree>
    <p:extLst>
      <p:ext uri="{BB962C8B-B14F-4D97-AF65-F5344CB8AC3E}">
        <p14:creationId xmlns:p14="http://schemas.microsoft.com/office/powerpoint/2010/main" val="3112064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074988" cy="2306638"/>
          </a:xfrm>
        </p:spPr>
      </p:sp>
      <p:sp>
        <p:nvSpPr>
          <p:cNvPr id="3" name="Notes Placeholder 2"/>
          <p:cNvSpPr>
            <a:spLocks noGrp="1"/>
          </p:cNvSpPr>
          <p:nvPr>
            <p:ph type="body" idx="1"/>
          </p:nvPr>
        </p:nvSpPr>
        <p:spPr>
          <a:xfrm>
            <a:off x="685800" y="3221182"/>
            <a:ext cx="5486400" cy="5464031"/>
          </a:xfrm>
        </p:spPr>
        <p:txBody>
          <a:bodyPr>
            <a:normAutofit lnSpcReduction="10000"/>
          </a:bodyPr>
          <a:lstStyle/>
          <a:p>
            <a:r>
              <a:rPr lang="en-CA" sz="1200" kern="1200" dirty="0" smtClean="0">
                <a:solidFill>
                  <a:schemeClr val="tx1"/>
                </a:solidFill>
                <a:effectLst/>
                <a:latin typeface="+mn-lt"/>
                <a:ea typeface="+mn-ea"/>
                <a:cs typeface="+mn-cs"/>
              </a:rPr>
              <a:t>Every author in this report has acknowledged the challenges that face Aboriginal peoples, but also the historic opportunities that are being realized because of the efforts and changes going on within Aboriginal communities themselves, the promise held within their young and growing populations, and emerging patterns of self-governance.</a:t>
            </a:r>
            <a:r>
              <a:rPr lang="en-CA" dirty="0" smtClean="0">
                <a:effectLst/>
              </a:rPr>
              <a:t> </a:t>
            </a:r>
          </a:p>
          <a:p>
            <a:endParaRPr lang="en-CA" dirty="0" smtClean="0">
              <a:effectLst/>
            </a:endParaRPr>
          </a:p>
          <a:p>
            <a:r>
              <a:rPr lang="en-US" sz="1200" b="0" i="0" u="none" strike="noStrike" kern="1200" baseline="0" dirty="0" smtClean="0">
                <a:solidFill>
                  <a:schemeClr val="tx1"/>
                </a:solidFill>
                <a:latin typeface="+mn-lt"/>
                <a:ea typeface="+mn-ea"/>
                <a:cs typeface="+mn-cs"/>
              </a:rPr>
              <a:t>The Federation of Canadian Municipalities and the Council for the Advancement of Native Development Officers Community Economic Development Initiative (CEDI) toolkit (profiled in the Manitoba chapter) provides examples of communities working hard toward reconciliation and mutual, respectful development.</a:t>
            </a:r>
          </a:p>
          <a:p>
            <a:r>
              <a:rPr lang="en-US" sz="1200" b="0" i="0" u="none" strike="noStrike" kern="1200" baseline="0" dirty="0" smtClean="0">
                <a:solidFill>
                  <a:schemeClr val="tx1"/>
                </a:solidFill>
                <a:latin typeface="+mn-lt"/>
                <a:ea typeface="+mn-ea"/>
                <a:cs typeface="+mn-cs"/>
              </a:rPr>
              <a:t>…….</a:t>
            </a:r>
          </a:p>
          <a:p>
            <a:r>
              <a:rPr lang="en-US" sz="1200" b="0" i="1" u="none" strike="noStrike" kern="1200" baseline="0" dirty="0" smtClean="0">
                <a:solidFill>
                  <a:schemeClr val="tx1"/>
                </a:solidFill>
                <a:latin typeface="+mn-lt"/>
                <a:ea typeface="+mn-ea"/>
                <a:cs typeface="+mn-cs"/>
              </a:rPr>
              <a:t>Worthwhile to point out?:</a:t>
            </a:r>
          </a:p>
          <a:p>
            <a:pPr marL="171450" indent="-171450">
              <a:buFont typeface="Arial" panose="020B0604020202020204" pitchFamily="34" charset="0"/>
              <a:buChar char="•"/>
            </a:pPr>
            <a:r>
              <a:rPr lang="en-US" i="1" dirty="0" smtClean="0"/>
              <a:t>Indigenous people</a:t>
            </a:r>
            <a:r>
              <a:rPr lang="en-US" i="1" baseline="0" dirty="0" smtClean="0"/>
              <a:t> provide us with examples of what can be done to change things.</a:t>
            </a:r>
          </a:p>
          <a:p>
            <a:pPr marL="628650" lvl="1" indent="-171450">
              <a:buFont typeface="Arial" panose="020B0604020202020204" pitchFamily="34" charset="0"/>
              <a:buChar char="•"/>
            </a:pPr>
            <a:r>
              <a:rPr lang="en-US" i="1" baseline="0" dirty="0" smtClean="0"/>
              <a:t>They have informed themselves of the legal and political apparatus available to them</a:t>
            </a:r>
          </a:p>
          <a:p>
            <a:pPr marL="628650" lvl="1" indent="-171450">
              <a:buFont typeface="Arial" panose="020B0604020202020204" pitchFamily="34" charset="0"/>
              <a:buChar char="•"/>
            </a:pPr>
            <a:r>
              <a:rPr lang="en-US" i="1" baseline="0" dirty="0" smtClean="0"/>
              <a:t>Learned how to use them</a:t>
            </a:r>
          </a:p>
          <a:p>
            <a:pPr marL="628650" lvl="1" indent="-171450">
              <a:buFont typeface="Arial" panose="020B0604020202020204" pitchFamily="34" charset="0"/>
              <a:buChar char="•"/>
            </a:pPr>
            <a:r>
              <a:rPr lang="en-US" i="1" baseline="0" dirty="0" smtClean="0"/>
              <a:t>Have created opportunities for local, regional, and national development</a:t>
            </a:r>
          </a:p>
          <a:p>
            <a:pPr marL="171450" lvl="0" indent="-171450">
              <a:buFont typeface="Arial" panose="020B0604020202020204" pitchFamily="34" charset="0"/>
              <a:buChar char="•"/>
            </a:pPr>
            <a:r>
              <a:rPr lang="en-US" i="1" baseline="0" dirty="0" smtClean="0"/>
              <a:t>The West provides us with many opportunities to learn how to better organize our communities</a:t>
            </a:r>
          </a:p>
          <a:p>
            <a:pPr marL="628650" lvl="1" indent="-171450">
              <a:buFont typeface="Arial" panose="020B0604020202020204" pitchFamily="34" charset="0"/>
              <a:buChar char="•"/>
            </a:pPr>
            <a:r>
              <a:rPr lang="en-US" i="1" baseline="0" dirty="0" smtClean="0"/>
              <a:t>Many groups have been successful in getting control over their governance and resources</a:t>
            </a:r>
          </a:p>
          <a:p>
            <a:pPr marL="628650" lvl="1" indent="-171450">
              <a:buFont typeface="Arial" panose="020B0604020202020204" pitchFamily="34" charset="0"/>
              <a:buChar char="•"/>
            </a:pPr>
            <a:r>
              <a:rPr lang="en-US" i="1" baseline="0" dirty="0" smtClean="0"/>
              <a:t>Are radically rethinking the ways in which people can organize themselves</a:t>
            </a:r>
          </a:p>
          <a:p>
            <a:pPr marL="628650" lvl="1" indent="-171450">
              <a:buFont typeface="Arial" panose="020B0604020202020204" pitchFamily="34" charset="0"/>
              <a:buChar char="•"/>
            </a:pPr>
            <a:r>
              <a:rPr lang="en-US" i="1" baseline="0" dirty="0" smtClean="0"/>
              <a:t>Providing us with numerous experiments in self-governance and resource use.</a:t>
            </a:r>
          </a:p>
          <a:p>
            <a:pPr marL="628650" lvl="1" indent="-171450">
              <a:buFont typeface="Arial" panose="020B0604020202020204" pitchFamily="34" charset="0"/>
              <a:buChar char="•"/>
            </a:pPr>
            <a:r>
              <a:rPr lang="en-US" i="1" baseline="0" dirty="0" smtClean="0"/>
              <a:t>E.g. </a:t>
            </a:r>
            <a:r>
              <a:rPr lang="en-US" i="1" baseline="0" dirty="0" err="1" smtClean="0"/>
              <a:t>Carcross</a:t>
            </a:r>
            <a:r>
              <a:rPr lang="en-US" i="1" baseline="0" dirty="0" smtClean="0"/>
              <a:t>-Tagish</a:t>
            </a:r>
          </a:p>
          <a:p>
            <a:pPr marL="628650" lvl="1" indent="-171450">
              <a:buFont typeface="Arial" panose="020B0604020202020204" pitchFamily="34" charset="0"/>
              <a:buChar char="•"/>
            </a:pPr>
            <a:endParaRPr lang="en-US" i="1" baseline="0" dirty="0" smtClean="0"/>
          </a:p>
          <a:p>
            <a:pPr marL="0" lvl="0" indent="0">
              <a:buFont typeface="Arial" panose="020B0604020202020204" pitchFamily="34" charset="0"/>
              <a:buNone/>
            </a:pPr>
            <a:r>
              <a:rPr lang="en-US" i="1" baseline="0" dirty="0" smtClean="0"/>
              <a:t>Implications for CD</a:t>
            </a:r>
          </a:p>
          <a:p>
            <a:pPr marL="171450" lvl="0" indent="-171450">
              <a:buFont typeface="Arial" panose="020B0604020202020204" pitchFamily="34" charset="0"/>
              <a:buChar char="•"/>
            </a:pPr>
            <a:r>
              <a:rPr lang="en-US" i="1" baseline="0" dirty="0" smtClean="0"/>
              <a:t>Facilitate communication among Indigenous and non-Indigenous communities so that they can learn from each other and develop collective action.</a:t>
            </a:r>
          </a:p>
          <a:p>
            <a:pPr marL="171450" lvl="0" indent="-171450">
              <a:buFont typeface="Arial" panose="020B0604020202020204" pitchFamily="34" charset="0"/>
              <a:buChar char="•"/>
            </a:pPr>
            <a:r>
              <a:rPr lang="en-US" i="1" baseline="0" dirty="0" smtClean="0"/>
              <a:t>Use the lessons learned from the history of Indigenous peoples to create welcoming communities for migrants.</a:t>
            </a:r>
            <a:endParaRPr lang="en-US" i="1" dirty="0"/>
          </a:p>
        </p:txBody>
      </p:sp>
      <p:sp>
        <p:nvSpPr>
          <p:cNvPr id="4" name="Slide Number Placeholder 3"/>
          <p:cNvSpPr>
            <a:spLocks noGrp="1"/>
          </p:cNvSpPr>
          <p:nvPr>
            <p:ph type="sldNum" sz="quarter" idx="10"/>
          </p:nvPr>
        </p:nvSpPr>
        <p:spPr/>
        <p:txBody>
          <a:bodyPr/>
          <a:lstStyle/>
          <a:p>
            <a:fld id="{4D8F5587-19CD-2942-BBEC-DD1FB3D6B98D}" type="slidenum">
              <a:rPr lang="en-US" smtClean="0"/>
              <a:t>17</a:t>
            </a:fld>
            <a:endParaRPr lang="en-US"/>
          </a:p>
        </p:txBody>
      </p:sp>
    </p:spTree>
    <p:extLst>
      <p:ext uri="{BB962C8B-B14F-4D97-AF65-F5344CB8AC3E}">
        <p14:creationId xmlns:p14="http://schemas.microsoft.com/office/powerpoint/2010/main" val="56045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As we approach a re-imagined rural Canada we need to listen to rural peoples, both Aboriginal and non-Aboriginal, about their ideas and aspirations for the future. We cannot re-imagine places and economies without the vision and experience of those who live and work every day in these places. All chapters speak of the necessity of an authentic engagement with rural peoples. </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PEI Chapter: we are at a crossroads: for me, this means that we both understand the nature of the challenges facing</a:t>
            </a:r>
            <a:r>
              <a:rPr lang="en-CA" sz="1200" kern="1200" baseline="0" dirty="0" smtClean="0">
                <a:solidFill>
                  <a:schemeClr val="tx1"/>
                </a:solidFill>
                <a:effectLst/>
                <a:latin typeface="+mn-lt"/>
                <a:ea typeface="+mn-ea"/>
                <a:cs typeface="+mn-cs"/>
              </a:rPr>
              <a:t> rural Canada – and we also know enough about the potential solutions – well tested and known solutions that are operating in pockets across the country and internationally – we simply have to choose to act and invest.</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effectLst/>
                <a:latin typeface="+mn-lt"/>
                <a:ea typeface="+mn-ea"/>
                <a:cs typeface="+mn-cs"/>
              </a:rPr>
              <a:t>1994 – Toward a Whole Rural Policy for Rural Canada – those that have come before us and written similar reports fought for academics, companies, policy makers and politicians to listen to rural people – and not just tell them what’s good for them. It is somewhat ironic that we have to fight for this basic known truth all over again.</a:t>
            </a: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i="1" kern="1200" dirty="0" err="1" smtClean="0">
                <a:solidFill>
                  <a:schemeClr val="tx1"/>
                </a:solidFill>
                <a:effectLst/>
                <a:latin typeface="+mn-lt"/>
                <a:ea typeface="+mn-ea"/>
                <a:cs typeface="+mn-cs"/>
              </a:rPr>
              <a:t>Apedaile</a:t>
            </a:r>
            <a:r>
              <a:rPr lang="en-GB" sz="1200" i="1" kern="1200" dirty="0" smtClean="0">
                <a:solidFill>
                  <a:schemeClr val="tx1"/>
                </a:solidFill>
                <a:effectLst/>
                <a:latin typeface="+mn-lt"/>
                <a:ea typeface="+mn-ea"/>
                <a:cs typeface="+mn-cs"/>
              </a:rPr>
              <a:t>, Leonard P. and Bill Reimer (1996) "A Whole Rural Policy." Invited presentation to the House of Commons Standing Committee on Natural Resources. May. [</a:t>
            </a:r>
            <a:r>
              <a:rPr lang="en-GB" sz="1200" i="1" u="sng" kern="1200" dirty="0" smtClean="0">
                <a:solidFill>
                  <a:schemeClr val="tx2"/>
                </a:solidFill>
                <a:effectLst/>
                <a:latin typeface="+mn-lt"/>
                <a:ea typeface="+mn-ea"/>
                <a:cs typeface="+mn-cs"/>
              </a:rPr>
              <a:t>http://billreimer.ca/research/files/WholeRuralPolicyMay281996.pdf</a:t>
            </a:r>
            <a:r>
              <a:rPr lang="en-GB" sz="1200" i="1" kern="1200" dirty="0" smtClean="0">
                <a:solidFill>
                  <a:schemeClr val="tx1"/>
                </a:solidFill>
                <a:effectLst/>
                <a:latin typeface="+mn-lt"/>
                <a:ea typeface="+mn-ea"/>
                <a:cs typeface="+mn-cs"/>
              </a:rPr>
              <a:t>]</a:t>
            </a:r>
            <a:endParaRPr lang="en-CA" sz="1200" i="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8F5587-19CD-2942-BBEC-DD1FB3D6B98D}" type="slidenum">
              <a:rPr lang="en-US" smtClean="0"/>
              <a:t>18</a:t>
            </a:fld>
            <a:endParaRPr lang="en-US"/>
          </a:p>
        </p:txBody>
      </p:sp>
    </p:spTree>
    <p:extLst>
      <p:ext uri="{BB962C8B-B14F-4D97-AF65-F5344CB8AC3E}">
        <p14:creationId xmlns:p14="http://schemas.microsoft.com/office/powerpoint/2010/main" val="3383429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RPLC</a:t>
            </a:r>
          </a:p>
          <a:p>
            <a:pPr marL="171450" indent="-171450">
              <a:buFont typeface="Arial" panose="020B0604020202020204" pitchFamily="34" charset="0"/>
              <a:buChar char="•"/>
            </a:pPr>
            <a:r>
              <a:rPr lang="en-US" i="1" dirty="0" smtClean="0"/>
              <a:t>Partnership grant: This means we are not doing the work ourselves but we are facilitating others who</a:t>
            </a:r>
            <a:r>
              <a:rPr lang="en-US" i="1" baseline="0" dirty="0" smtClean="0"/>
              <a:t> are already doing the work by:</a:t>
            </a:r>
          </a:p>
          <a:p>
            <a:pPr marL="628650" lvl="1" indent="-171450">
              <a:buFont typeface="Arial" panose="020B0604020202020204" pitchFamily="34" charset="0"/>
              <a:buChar char="•"/>
            </a:pPr>
            <a:r>
              <a:rPr lang="en-US" i="1" baseline="0" dirty="0" smtClean="0"/>
              <a:t>Supporting meetings, workshops, conferences, exchanges, internships</a:t>
            </a:r>
          </a:p>
          <a:p>
            <a:pPr marL="628650" lvl="1" indent="-171450">
              <a:buFont typeface="Arial" panose="020B0604020202020204" pitchFamily="34" charset="0"/>
              <a:buChar char="•"/>
            </a:pPr>
            <a:r>
              <a:rPr lang="en-US" i="1" baseline="0" dirty="0" smtClean="0"/>
              <a:t>Facilitating webinars, institutes, publications, media initiatives – including social media</a:t>
            </a:r>
            <a:endParaRPr lang="en-US" i="1" dirty="0" smtClean="0"/>
          </a:p>
          <a:p>
            <a:pPr marL="171450" lvl="0" indent="-171450">
              <a:buFont typeface="Arial" panose="020B0604020202020204" pitchFamily="34" charset="0"/>
              <a:buChar char="•"/>
            </a:pPr>
            <a:r>
              <a:rPr lang="en-US" i="1" dirty="0" smtClean="0"/>
              <a:t>Are eager to work with anyone or any</a:t>
            </a:r>
            <a:r>
              <a:rPr lang="en-US" i="1" baseline="0" dirty="0" smtClean="0"/>
              <a:t> group that shares our concern with critical, useful, effective, sustainable rural and northern policy</a:t>
            </a:r>
          </a:p>
          <a:p>
            <a:pPr marL="171450" lvl="0" indent="-171450">
              <a:buFont typeface="Arial" panose="020B0604020202020204" pitchFamily="34" charset="0"/>
              <a:buChar char="•"/>
            </a:pPr>
            <a:r>
              <a:rPr lang="en-US" i="1" baseline="0" dirty="0" smtClean="0"/>
              <a:t>Contact me or via our website (http://rplc-capr.ca)</a:t>
            </a:r>
            <a:endParaRPr lang="en-US" i="1" dirty="0"/>
          </a:p>
        </p:txBody>
      </p:sp>
      <p:sp>
        <p:nvSpPr>
          <p:cNvPr id="4" name="Slide Number Placeholder 3"/>
          <p:cNvSpPr>
            <a:spLocks noGrp="1"/>
          </p:cNvSpPr>
          <p:nvPr>
            <p:ph type="sldNum" sz="quarter" idx="10"/>
          </p:nvPr>
        </p:nvSpPr>
        <p:spPr/>
        <p:txBody>
          <a:bodyPr/>
          <a:lstStyle/>
          <a:p>
            <a:fld id="{4D8F5587-19CD-2942-BBEC-DD1FB3D6B98D}" type="slidenum">
              <a:rPr lang="en-US" smtClean="0"/>
              <a:t>19</a:t>
            </a:fld>
            <a:endParaRPr lang="en-US"/>
          </a:p>
        </p:txBody>
      </p:sp>
    </p:spTree>
    <p:extLst>
      <p:ext uri="{BB962C8B-B14F-4D97-AF65-F5344CB8AC3E}">
        <p14:creationId xmlns:p14="http://schemas.microsoft.com/office/powerpoint/2010/main" val="132403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2</a:t>
            </a:fld>
            <a:endParaRPr lang="en-CA"/>
          </a:p>
        </p:txBody>
      </p:sp>
    </p:spTree>
    <p:extLst>
      <p:ext uri="{BB962C8B-B14F-4D97-AF65-F5344CB8AC3E}">
        <p14:creationId xmlns:p14="http://schemas.microsoft.com/office/powerpoint/2010/main" val="336375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20</a:t>
            </a:fld>
            <a:endParaRPr lang="en-CA"/>
          </a:p>
        </p:txBody>
      </p:sp>
    </p:spTree>
    <p:extLst>
      <p:ext uri="{BB962C8B-B14F-4D97-AF65-F5344CB8AC3E}">
        <p14:creationId xmlns:p14="http://schemas.microsoft.com/office/powerpoint/2010/main" val="2626231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80B7BE8-2A0C-44B2-BC49-2E75E31AF639}" type="slidenum">
              <a:rPr lang="en-CA" smtClean="0"/>
              <a:t>21</a:t>
            </a:fld>
            <a:endParaRPr lang="en-CA" dirty="0"/>
          </a:p>
        </p:txBody>
      </p:sp>
    </p:spTree>
    <p:extLst>
      <p:ext uri="{BB962C8B-B14F-4D97-AF65-F5344CB8AC3E}">
        <p14:creationId xmlns:p14="http://schemas.microsoft.com/office/powerpoint/2010/main" val="2473139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Challenge: resource</a:t>
            </a:r>
            <a:r>
              <a:rPr lang="en-CA" baseline="0" dirty="0" smtClean="0"/>
              <a:t>-rich communities struggle to compete with skill- or knowledge-rich communities</a:t>
            </a:r>
          </a:p>
          <a:p>
            <a:r>
              <a:rPr lang="en-CA" baseline="0" dirty="0" smtClean="0"/>
              <a:t>Opportunity: Offers an alternative approach to economic development. Links formerly peripheral economies to the global marketplace. Provides rural regions with the same access to innovative technologies as urban regions. Improves </a:t>
            </a:r>
            <a:r>
              <a:rPr lang="en-CA" baseline="0" dirty="0" err="1" smtClean="0"/>
              <a:t>QoL</a:t>
            </a:r>
            <a:r>
              <a:rPr lang="en-CA" baseline="0" dirty="0" smtClean="0"/>
              <a:t>, which can help keep youth and skilled professionals in the region. </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22</a:t>
            </a:fld>
            <a:endParaRPr lang="en-CA" dirty="0"/>
          </a:p>
        </p:txBody>
      </p:sp>
    </p:spTree>
    <p:extLst>
      <p:ext uri="{BB962C8B-B14F-4D97-AF65-F5344CB8AC3E}">
        <p14:creationId xmlns:p14="http://schemas.microsoft.com/office/powerpoint/2010/main" val="3132155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CA" baseline="0" dirty="0" smtClean="0"/>
              <a:t>Strategies to encourage success</a:t>
            </a:r>
          </a:p>
          <a:p>
            <a:pPr marL="174708" indent="-174708">
              <a:buFontTx/>
              <a:buChar char="-"/>
            </a:pPr>
            <a:r>
              <a:rPr lang="en-CA" baseline="0" dirty="0" smtClean="0"/>
              <a:t>Link back to the Intelligent Communities indicators? </a:t>
            </a:r>
            <a:r>
              <a:rPr lang="en-CA" baseline="0" dirty="0" err="1" smtClean="0"/>
              <a:t>Ie</a:t>
            </a:r>
            <a:r>
              <a:rPr lang="en-CA" baseline="0" dirty="0" smtClean="0"/>
              <a:t>, how to ensure digital inclusion, how to foster innovation, etc. </a:t>
            </a:r>
          </a:p>
        </p:txBody>
      </p:sp>
      <p:sp>
        <p:nvSpPr>
          <p:cNvPr id="4" name="Slide Number Placeholder 3"/>
          <p:cNvSpPr>
            <a:spLocks noGrp="1"/>
          </p:cNvSpPr>
          <p:nvPr>
            <p:ph type="sldNum" sz="quarter" idx="10"/>
          </p:nvPr>
        </p:nvSpPr>
        <p:spPr/>
        <p:txBody>
          <a:bodyPr/>
          <a:lstStyle/>
          <a:p>
            <a:fld id="{980B7BE8-2A0C-44B2-BC49-2E75E31AF639}" type="slidenum">
              <a:rPr lang="en-CA" smtClean="0"/>
              <a:t>23</a:t>
            </a:fld>
            <a:endParaRPr lang="en-CA" dirty="0"/>
          </a:p>
        </p:txBody>
      </p:sp>
    </p:spTree>
    <p:extLst>
      <p:ext uri="{BB962C8B-B14F-4D97-AF65-F5344CB8AC3E}">
        <p14:creationId xmlns:p14="http://schemas.microsoft.com/office/powerpoint/2010/main" val="3473119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a:p>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24</a:t>
            </a:fld>
            <a:endParaRPr lang="en-CA" dirty="0"/>
          </a:p>
        </p:txBody>
      </p:sp>
    </p:spTree>
    <p:extLst>
      <p:ext uri="{BB962C8B-B14F-4D97-AF65-F5344CB8AC3E}">
        <p14:creationId xmlns:p14="http://schemas.microsoft.com/office/powerpoint/2010/main" val="1217855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A355A48-4D2A-42B6-ABAE-EC68D8071894}" type="slidenum">
              <a:rPr lang="en-CA" smtClean="0"/>
              <a:t>27</a:t>
            </a:fld>
            <a:endParaRPr lang="en-CA"/>
          </a:p>
        </p:txBody>
      </p:sp>
    </p:spTree>
    <p:extLst>
      <p:ext uri="{BB962C8B-B14F-4D97-AF65-F5344CB8AC3E}">
        <p14:creationId xmlns:p14="http://schemas.microsoft.com/office/powerpoint/2010/main" val="228880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A355A48-4D2A-42B6-ABAE-EC68D8071894}" type="slidenum">
              <a:rPr lang="en-CA" smtClean="0"/>
              <a:t>28</a:t>
            </a:fld>
            <a:endParaRPr lang="en-CA"/>
          </a:p>
        </p:txBody>
      </p:sp>
    </p:spTree>
    <p:extLst>
      <p:ext uri="{BB962C8B-B14F-4D97-AF65-F5344CB8AC3E}">
        <p14:creationId xmlns:p14="http://schemas.microsoft.com/office/powerpoint/2010/main" val="2752970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29</a:t>
            </a:fld>
            <a:endParaRPr lang="en-US"/>
          </a:p>
        </p:txBody>
      </p:sp>
    </p:spTree>
    <p:extLst>
      <p:ext uri="{BB962C8B-B14F-4D97-AF65-F5344CB8AC3E}">
        <p14:creationId xmlns:p14="http://schemas.microsoft.com/office/powerpoint/2010/main" val="2108385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30</a:t>
            </a:fld>
            <a:endParaRPr lang="en-US"/>
          </a:p>
        </p:txBody>
      </p:sp>
    </p:spTree>
    <p:extLst>
      <p:ext uri="{BB962C8B-B14F-4D97-AF65-F5344CB8AC3E}">
        <p14:creationId xmlns:p14="http://schemas.microsoft.com/office/powerpoint/2010/main" val="1747686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31</a:t>
            </a:fld>
            <a:endParaRPr lang="en-US"/>
          </a:p>
        </p:txBody>
      </p:sp>
    </p:spTree>
    <p:extLst>
      <p:ext uri="{BB962C8B-B14F-4D97-AF65-F5344CB8AC3E}">
        <p14:creationId xmlns:p14="http://schemas.microsoft.com/office/powerpoint/2010/main" val="235209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80B7BE8-2A0C-44B2-BC49-2E75E31AF639}" type="slidenum">
              <a:rPr lang="en-CA" smtClean="0"/>
              <a:t>3</a:t>
            </a:fld>
            <a:endParaRPr lang="en-CA" dirty="0"/>
          </a:p>
        </p:txBody>
      </p:sp>
    </p:spTree>
    <p:extLst>
      <p:ext uri="{BB962C8B-B14F-4D97-AF65-F5344CB8AC3E}">
        <p14:creationId xmlns:p14="http://schemas.microsoft.com/office/powerpoint/2010/main" val="79263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32</a:t>
            </a:fld>
            <a:endParaRPr lang="en-US"/>
          </a:p>
        </p:txBody>
      </p:sp>
    </p:spTree>
    <p:extLst>
      <p:ext uri="{BB962C8B-B14F-4D97-AF65-F5344CB8AC3E}">
        <p14:creationId xmlns:p14="http://schemas.microsoft.com/office/powerpoint/2010/main" val="1664625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33</a:t>
            </a:fld>
            <a:endParaRPr lang="en-US"/>
          </a:p>
        </p:txBody>
      </p:sp>
    </p:spTree>
    <p:extLst>
      <p:ext uri="{BB962C8B-B14F-4D97-AF65-F5344CB8AC3E}">
        <p14:creationId xmlns:p14="http://schemas.microsoft.com/office/powerpoint/2010/main" val="3099716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34</a:t>
            </a:fld>
            <a:endParaRPr lang="en-US"/>
          </a:p>
        </p:txBody>
      </p:sp>
    </p:spTree>
    <p:extLst>
      <p:ext uri="{BB962C8B-B14F-4D97-AF65-F5344CB8AC3E}">
        <p14:creationId xmlns:p14="http://schemas.microsoft.com/office/powerpoint/2010/main" val="824639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35</a:t>
            </a:fld>
            <a:endParaRPr lang="en-US"/>
          </a:p>
        </p:txBody>
      </p:sp>
    </p:spTree>
    <p:extLst>
      <p:ext uri="{BB962C8B-B14F-4D97-AF65-F5344CB8AC3E}">
        <p14:creationId xmlns:p14="http://schemas.microsoft.com/office/powerpoint/2010/main" val="2547132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36</a:t>
            </a:fld>
            <a:endParaRPr lang="en-US"/>
          </a:p>
        </p:txBody>
      </p:sp>
    </p:spTree>
    <p:extLst>
      <p:ext uri="{BB962C8B-B14F-4D97-AF65-F5344CB8AC3E}">
        <p14:creationId xmlns:p14="http://schemas.microsoft.com/office/powerpoint/2010/main" val="2875111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37</a:t>
            </a:fld>
            <a:endParaRPr lang="en-CA"/>
          </a:p>
        </p:txBody>
      </p:sp>
    </p:spTree>
    <p:extLst>
      <p:ext uri="{BB962C8B-B14F-4D97-AF65-F5344CB8AC3E}">
        <p14:creationId xmlns:p14="http://schemas.microsoft.com/office/powerpoint/2010/main" val="2094011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80B7BE8-2A0C-44B2-BC49-2E75E31AF639}" type="slidenum">
              <a:rPr lang="en-CA" smtClean="0"/>
              <a:t>38</a:t>
            </a:fld>
            <a:endParaRPr lang="en-CA" dirty="0"/>
          </a:p>
        </p:txBody>
      </p:sp>
    </p:spTree>
    <p:extLst>
      <p:ext uri="{BB962C8B-B14F-4D97-AF65-F5344CB8AC3E}">
        <p14:creationId xmlns:p14="http://schemas.microsoft.com/office/powerpoint/2010/main" val="1958681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39</a:t>
            </a:fld>
            <a:endParaRPr lang="en-CA"/>
          </a:p>
        </p:txBody>
      </p:sp>
    </p:spTree>
    <p:extLst>
      <p:ext uri="{BB962C8B-B14F-4D97-AF65-F5344CB8AC3E}">
        <p14:creationId xmlns:p14="http://schemas.microsoft.com/office/powerpoint/2010/main" val="448475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identified need through various processes… manufacturing &amp; technology sector specific BRE research, extensive Industrial</a:t>
            </a:r>
            <a:r>
              <a:rPr lang="en-US" baseline="0" dirty="0" smtClean="0"/>
              <a:t> Research Chairs for Colleges consultations, ongoing outreach &amp; extension via CEWT, RDI and TLI, and these identified needs will build the foundation for future proposal development.  Our ‘institutes’ have identified the need to work more closely together to ensure effective external communications and seamless service to the companies and communities we serve.</a:t>
            </a:r>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40</a:t>
            </a:fld>
            <a:endParaRPr lang="en-CA"/>
          </a:p>
        </p:txBody>
      </p:sp>
    </p:spTree>
    <p:extLst>
      <p:ext uri="{BB962C8B-B14F-4D97-AF65-F5344CB8AC3E}">
        <p14:creationId xmlns:p14="http://schemas.microsoft.com/office/powerpoint/2010/main" val="2346857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Communities implement their BRE projects</a:t>
            </a:r>
            <a:r>
              <a:rPr lang="en-US" baseline="0" dirty="0" smtClean="0"/>
              <a:t> using tools and processes developed by the RDI.  RDI provides training and direct research support (data analysis, report writing, presentation of findings to community) and links to resources to assist in related economic development planning and action.</a:t>
            </a:r>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41</a:t>
            </a:fld>
            <a:endParaRPr lang="en-CA"/>
          </a:p>
        </p:txBody>
      </p:sp>
    </p:spTree>
    <p:extLst>
      <p:ext uri="{BB962C8B-B14F-4D97-AF65-F5344CB8AC3E}">
        <p14:creationId xmlns:p14="http://schemas.microsoft.com/office/powerpoint/2010/main" val="194211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8F5587-19CD-2942-BBEC-DD1FB3D6B98D}" type="slidenum">
              <a:rPr lang="en-US" smtClean="0"/>
              <a:t>4</a:t>
            </a:fld>
            <a:endParaRPr lang="en-US"/>
          </a:p>
        </p:txBody>
      </p:sp>
    </p:spTree>
    <p:extLst>
      <p:ext uri="{BB962C8B-B14F-4D97-AF65-F5344CB8AC3E}">
        <p14:creationId xmlns:p14="http://schemas.microsoft.com/office/powerpoint/2010/main" val="4098715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42</a:t>
            </a:fld>
            <a:endParaRPr lang="en-CA"/>
          </a:p>
        </p:txBody>
      </p:sp>
    </p:spTree>
    <p:extLst>
      <p:ext uri="{BB962C8B-B14F-4D97-AF65-F5344CB8AC3E}">
        <p14:creationId xmlns:p14="http://schemas.microsoft.com/office/powerpoint/2010/main" val="3666328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Lea</a:t>
            </a:r>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43</a:t>
            </a:fld>
            <a:endParaRPr lang="en-CA" dirty="0"/>
          </a:p>
        </p:txBody>
      </p:sp>
    </p:spTree>
    <p:extLst>
      <p:ext uri="{BB962C8B-B14F-4D97-AF65-F5344CB8AC3E}">
        <p14:creationId xmlns:p14="http://schemas.microsoft.com/office/powerpoint/2010/main" val="3856009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Lea</a:t>
            </a:r>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44</a:t>
            </a:fld>
            <a:endParaRPr lang="en-CA" dirty="0"/>
          </a:p>
        </p:txBody>
      </p:sp>
    </p:spTree>
    <p:extLst>
      <p:ext uri="{BB962C8B-B14F-4D97-AF65-F5344CB8AC3E}">
        <p14:creationId xmlns:p14="http://schemas.microsoft.com/office/powerpoint/2010/main" val="2349847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strong theme through all interviews: gratefulness for access to well resourced EDOs, or frustration with the lack of access to a resourced EDO.</a:t>
            </a:r>
          </a:p>
          <a:p>
            <a:r>
              <a:rPr lang="en-US" baseline="0" dirty="0" smtClean="0"/>
              <a:t>  In communities with strong and committed EDOs, successful programs and activities are more likely to occur.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A44329-E521-4B4D-A00E-CF8CB4F83A7A}" type="slidenum">
              <a:rPr lang="en-US" smtClean="0"/>
              <a:t>45</a:t>
            </a:fld>
            <a:endParaRPr lang="en-US"/>
          </a:p>
        </p:txBody>
      </p:sp>
    </p:spTree>
    <p:extLst>
      <p:ext uri="{BB962C8B-B14F-4D97-AF65-F5344CB8AC3E}">
        <p14:creationId xmlns:p14="http://schemas.microsoft.com/office/powerpoint/2010/main" val="1741805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Lea</a:t>
            </a:r>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46</a:t>
            </a:fld>
            <a:endParaRPr lang="en-CA" dirty="0"/>
          </a:p>
        </p:txBody>
      </p:sp>
    </p:spTree>
    <p:extLst>
      <p:ext uri="{BB962C8B-B14F-4D97-AF65-F5344CB8AC3E}">
        <p14:creationId xmlns:p14="http://schemas.microsoft.com/office/powerpoint/2010/main" val="3190417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project defines employment lands as lands that generate economic wealth, including: agricultural lands; lands zoned or designated for heavy industry, light industry and commercial; First Nations designated employment lands; brown and </a:t>
            </a:r>
            <a:r>
              <a:rPr lang="en-US" sz="1200" kern="1200" dirty="0" err="1" smtClean="0">
                <a:solidFill>
                  <a:schemeClr val="tx1"/>
                </a:solidFill>
                <a:latin typeface="+mn-lt"/>
                <a:ea typeface="+mn-ea"/>
                <a:cs typeface="+mn-cs"/>
              </a:rPr>
              <a:t>greyfield</a:t>
            </a:r>
            <a:r>
              <a:rPr lang="en-US" sz="1200" kern="1200" dirty="0" smtClean="0">
                <a:solidFill>
                  <a:schemeClr val="tx1"/>
                </a:solidFill>
                <a:latin typeface="+mn-lt"/>
                <a:ea typeface="+mn-ea"/>
                <a:cs typeface="+mn-cs"/>
              </a:rPr>
              <a:t> sites; and Crown lands available for development.  The SGRC is building a Web Portal that will provide a set of sophisticated query and interactive mapping tools for exploring the economic landscape of the Canadian Columbia Basin Region. The portal is aimed at decision makers, investors and business owners in the region.</a:t>
            </a:r>
            <a:endParaRPr lang="en-US" dirty="0" smtClean="0"/>
          </a:p>
          <a:p>
            <a:endParaRPr lang="en-US" dirty="0" smtClean="0"/>
          </a:p>
          <a:p>
            <a:r>
              <a:rPr lang="en-US" dirty="0" smtClean="0"/>
              <a:t>The platform that has been built for this project is incredibly flexible</a:t>
            </a:r>
          </a:p>
          <a:p>
            <a:endParaRPr lang="en-US" baseline="0" dirty="0" smtClean="0"/>
          </a:p>
          <a:p>
            <a:r>
              <a:rPr lang="en-US" baseline="0" dirty="0" smtClean="0"/>
              <a:t>The public will have access to location services</a:t>
            </a:r>
          </a:p>
          <a:p>
            <a:r>
              <a:rPr lang="en-US" baseline="0" dirty="0" smtClean="0"/>
              <a:t>	performing their own custom queries – looking for </a:t>
            </a:r>
            <a:r>
              <a:rPr lang="en-US" baseline="0" dirty="0" err="1" smtClean="0"/>
              <a:t>landbase</a:t>
            </a:r>
            <a:r>
              <a:rPr lang="en-US" baseline="0" dirty="0" smtClean="0"/>
              <a:t> with their desired attributes</a:t>
            </a:r>
          </a:p>
          <a:p>
            <a:endParaRPr lang="en-US" baseline="0" dirty="0" smtClean="0"/>
          </a:p>
          <a:p>
            <a:r>
              <a:rPr lang="en-US" baseline="0" dirty="0" smtClean="0"/>
              <a:t>We have a spatially explicit platform for economic/environmental/social/cultural indicator data</a:t>
            </a:r>
          </a:p>
          <a:p>
            <a:r>
              <a:rPr lang="en-US" baseline="0" dirty="0" smtClean="0"/>
              <a:t>	public has an appetite to understand the context where they live</a:t>
            </a:r>
          </a:p>
          <a:p>
            <a:r>
              <a:rPr lang="en-US" baseline="0" dirty="0" smtClean="0"/>
              <a:t>	business community uses this information to </a:t>
            </a:r>
            <a:r>
              <a:rPr lang="en-US" baseline="0" dirty="0" err="1" smtClean="0"/>
              <a:t>analyse</a:t>
            </a:r>
            <a:r>
              <a:rPr lang="en-US" baseline="0" dirty="0" smtClean="0"/>
              <a:t> their operations</a:t>
            </a:r>
          </a:p>
          <a:p>
            <a:endParaRPr lang="en-US" baseline="0" dirty="0" smtClean="0"/>
          </a:p>
          <a:p>
            <a:r>
              <a:rPr lang="en-US" baseline="0" dirty="0" smtClean="0"/>
              <a:t>EDOs, public policy-makers, and researchers will have an advanced platform for data delivery</a:t>
            </a:r>
          </a:p>
        </p:txBody>
      </p:sp>
      <p:sp>
        <p:nvSpPr>
          <p:cNvPr id="4" name="Slide Number Placeholder 3"/>
          <p:cNvSpPr>
            <a:spLocks noGrp="1"/>
          </p:cNvSpPr>
          <p:nvPr>
            <p:ph type="sldNum" sz="quarter" idx="10"/>
          </p:nvPr>
        </p:nvSpPr>
        <p:spPr/>
        <p:txBody>
          <a:bodyPr/>
          <a:lstStyle/>
          <a:p>
            <a:fld id="{6A355A48-4D2A-42B6-ABAE-EC68D8071894}" type="slidenum">
              <a:rPr lang="en-CA" smtClean="0"/>
              <a:t>47</a:t>
            </a:fld>
            <a:endParaRPr lang="en-CA"/>
          </a:p>
        </p:txBody>
      </p:sp>
    </p:spTree>
    <p:extLst>
      <p:ext uri="{BB962C8B-B14F-4D97-AF65-F5344CB8AC3E}">
        <p14:creationId xmlns:p14="http://schemas.microsoft.com/office/powerpoint/2010/main" val="1942113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A355A48-4D2A-42B6-ABAE-EC68D8071894}" type="slidenum">
              <a:rPr lang="en-CA" smtClean="0"/>
              <a:t>48</a:t>
            </a:fld>
            <a:endParaRPr lang="en-CA"/>
          </a:p>
        </p:txBody>
      </p:sp>
    </p:spTree>
    <p:extLst>
      <p:ext uri="{BB962C8B-B14F-4D97-AF65-F5344CB8AC3E}">
        <p14:creationId xmlns:p14="http://schemas.microsoft.com/office/powerpoint/2010/main" val="19421137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A355A48-4D2A-42B6-ABAE-EC68D8071894}" type="slidenum">
              <a:rPr lang="en-CA" smtClean="0"/>
              <a:t>49</a:t>
            </a:fld>
            <a:endParaRPr lang="en-CA"/>
          </a:p>
        </p:txBody>
      </p:sp>
    </p:spTree>
    <p:extLst>
      <p:ext uri="{BB962C8B-B14F-4D97-AF65-F5344CB8AC3E}">
        <p14:creationId xmlns:p14="http://schemas.microsoft.com/office/powerpoint/2010/main" val="19421137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on ADT</a:t>
            </a:r>
            <a:r>
              <a:rPr lang="en-US" baseline="0" dirty="0" smtClean="0"/>
              <a:t> and our improved applied research capacity</a:t>
            </a:r>
            <a:r>
              <a:rPr lang="en-US" dirty="0" smtClean="0"/>
              <a:t>, we are now strategizing on funding proposals to access some</a:t>
            </a:r>
            <a:r>
              <a:rPr lang="en-US" baseline="0" dirty="0" smtClean="0"/>
              <a:t> of these larger funding envelopes (i.e. Western Economic Diversification’s Economic Development Program, NSERC, Canada Innovation Fund).</a:t>
            </a:r>
          </a:p>
          <a:p>
            <a:r>
              <a:rPr lang="en-US" baseline="0" dirty="0" smtClean="0"/>
              <a:t>Huge learnings on opportunities related to the Digital Media department, exploring opportunities to provide digital fabrication support to companies</a:t>
            </a:r>
          </a:p>
          <a:p>
            <a:r>
              <a:rPr lang="en-US" baseline="0" dirty="0" smtClean="0"/>
              <a:t>New opportunities identified for SGRC in areas such as ‘Mapping Market Opportunities’ – addresses a need identified via BRE, marries market research with geospatial mapping</a:t>
            </a:r>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50</a:t>
            </a:fld>
            <a:endParaRPr lang="en-CA"/>
          </a:p>
        </p:txBody>
      </p:sp>
    </p:spTree>
    <p:extLst>
      <p:ext uri="{BB962C8B-B14F-4D97-AF65-F5344CB8AC3E}">
        <p14:creationId xmlns:p14="http://schemas.microsoft.com/office/powerpoint/2010/main" val="2716987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55A48-4D2A-42B6-ABAE-EC68D8071894}" type="slidenum">
              <a:rPr lang="en-CA" smtClean="0"/>
              <a:t>52</a:t>
            </a:fld>
            <a:endParaRPr lang="en-CA"/>
          </a:p>
        </p:txBody>
      </p:sp>
    </p:spTree>
    <p:extLst>
      <p:ext uri="{BB962C8B-B14F-4D97-AF65-F5344CB8AC3E}">
        <p14:creationId xmlns:p14="http://schemas.microsoft.com/office/powerpoint/2010/main" val="3344367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8F5587-19CD-2942-BBEC-DD1FB3D6B98D}" type="slidenum">
              <a:rPr lang="en-US" smtClean="0"/>
              <a:t>5</a:t>
            </a:fld>
            <a:endParaRPr lang="en-US"/>
          </a:p>
        </p:txBody>
      </p:sp>
    </p:spTree>
    <p:extLst>
      <p:ext uri="{BB962C8B-B14F-4D97-AF65-F5344CB8AC3E}">
        <p14:creationId xmlns:p14="http://schemas.microsoft.com/office/powerpoint/2010/main" val="2046933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80B7BE8-2A0C-44B2-BC49-2E75E31AF639}" type="slidenum">
              <a:rPr lang="en-CA" smtClean="0"/>
              <a:t>53</a:t>
            </a:fld>
            <a:endParaRPr lang="en-CA" dirty="0"/>
          </a:p>
        </p:txBody>
      </p:sp>
    </p:spTree>
    <p:extLst>
      <p:ext uri="{BB962C8B-B14F-4D97-AF65-F5344CB8AC3E}">
        <p14:creationId xmlns:p14="http://schemas.microsoft.com/office/powerpoint/2010/main" val="3190855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4D8F5587-19CD-2942-BBEC-DD1FB3D6B98D}" type="slidenum">
              <a:rPr lang="en-US" smtClean="0"/>
              <a:t>6</a:t>
            </a:fld>
            <a:endParaRPr lang="en-US"/>
          </a:p>
        </p:txBody>
      </p:sp>
    </p:spTree>
    <p:extLst>
      <p:ext uri="{BB962C8B-B14F-4D97-AF65-F5344CB8AC3E}">
        <p14:creationId xmlns:p14="http://schemas.microsoft.com/office/powerpoint/2010/main" val="3888494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685800"/>
            <a:ext cx="3033713" cy="2274888"/>
          </a:xfrm>
        </p:spPr>
      </p:sp>
      <p:sp>
        <p:nvSpPr>
          <p:cNvPr id="3" name="Notes Placeholder 2"/>
          <p:cNvSpPr>
            <a:spLocks noGrp="1"/>
          </p:cNvSpPr>
          <p:nvPr>
            <p:ph type="body" idx="1"/>
          </p:nvPr>
        </p:nvSpPr>
        <p:spPr>
          <a:xfrm>
            <a:off x="685800" y="3172076"/>
            <a:ext cx="5486400" cy="5738357"/>
          </a:xfrm>
        </p:spPr>
        <p:txBody>
          <a:bodyPr>
            <a:normAutofit/>
          </a:bodyPr>
          <a:lstStyle/>
          <a:p>
            <a:r>
              <a:rPr lang="en-US" sz="1200" dirty="0" smtClean="0"/>
              <a:t>As was noted</a:t>
            </a:r>
            <a:r>
              <a:rPr lang="en-US" sz="1200" baseline="0" dirty="0" smtClean="0"/>
              <a:t> in the beginning, rural Canada is encountering a new reality. This new reality did not come over night, nor did it arrive within the last year. This new reality has been shaped by a number of factors, each taking place for a number of years. Today I want to highlight four of these factors contributing to the new reality or the critical turning point for rural communities. </a:t>
            </a:r>
          </a:p>
          <a:p>
            <a:endParaRPr lang="en-US" sz="1200" baseline="0" dirty="0" smtClean="0"/>
          </a:p>
          <a:p>
            <a:r>
              <a:rPr lang="en-US" sz="1200" b="1" baseline="0" dirty="0" smtClean="0"/>
              <a:t>Economic restructuring</a:t>
            </a:r>
            <a:r>
              <a:rPr lang="en-US" sz="1200" b="0" baseline="0" dirty="0" smtClean="0"/>
              <a:t>: Since the time of European settlement, rural Canada has always been about trade. From fish, fur, butter, and wood to grain, minerals, energy, and petroleum, our economic health has relied on commodity exports – most often in a boom and bust context. Our national and provincial policies have largely supported this strategy with only minor variations – often driven by international events and policies. </a:t>
            </a:r>
          </a:p>
          <a:p>
            <a:endParaRPr lang="en-US" sz="1200" b="0" baseline="0" dirty="0" smtClean="0"/>
          </a:p>
          <a:p>
            <a:r>
              <a:rPr lang="en-US" sz="1200" b="0" baseline="0" dirty="0" smtClean="0"/>
              <a:t>The most recent expression of this legacy occurred throughout the 1980s and 1990s. Rural communities were required to restructure their economic bases in response to practices and policies </a:t>
            </a:r>
            <a:r>
              <a:rPr lang="en-US" sz="1200" b="0" baseline="0" dirty="0" err="1" smtClean="0"/>
              <a:t>favouring</a:t>
            </a:r>
            <a:r>
              <a:rPr lang="en-US" sz="1200" b="0" baseline="0" dirty="0" smtClean="0"/>
              <a:t> globalization. During this period, Canadian rural communities witnessed the consolidation and decline of natural resource industries along with their increased mechanization. Business competition was no longer with a </a:t>
            </a:r>
            <a:r>
              <a:rPr lang="en-US" sz="1200" b="0" baseline="0" dirty="0" err="1" smtClean="0"/>
              <a:t>neighbouring</a:t>
            </a:r>
            <a:r>
              <a:rPr lang="en-US" sz="1200" b="0" baseline="0" dirty="0" smtClean="0"/>
              <a:t> community, but with communities from across the world. Rural communities have responded to this economic restructuring in a variety of manners, ranging from quite well (such as Winkler, Manitoba), to quite poorly (such as Tumbler Ridge, BC). </a:t>
            </a:r>
            <a:endParaRPr lang="en-US" dirty="0"/>
          </a:p>
        </p:txBody>
      </p:sp>
      <p:sp>
        <p:nvSpPr>
          <p:cNvPr id="4" name="Slide Number Placeholder 3"/>
          <p:cNvSpPr>
            <a:spLocks noGrp="1"/>
          </p:cNvSpPr>
          <p:nvPr>
            <p:ph type="sldNum" sz="quarter" idx="10"/>
          </p:nvPr>
        </p:nvSpPr>
        <p:spPr/>
        <p:txBody>
          <a:bodyPr/>
          <a:lstStyle/>
          <a:p>
            <a:fld id="{4D8F5587-19CD-2942-BBEC-DD1FB3D6B98D}" type="slidenum">
              <a:rPr lang="en-US" smtClean="0"/>
              <a:t>7</a:t>
            </a:fld>
            <a:endParaRPr lang="en-US"/>
          </a:p>
        </p:txBody>
      </p:sp>
    </p:spTree>
    <p:extLst>
      <p:ext uri="{BB962C8B-B14F-4D97-AF65-F5344CB8AC3E}">
        <p14:creationId xmlns:p14="http://schemas.microsoft.com/office/powerpoint/2010/main" val="3436518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685800"/>
            <a:ext cx="3033713" cy="2274888"/>
          </a:xfrm>
        </p:spPr>
      </p:sp>
      <p:sp>
        <p:nvSpPr>
          <p:cNvPr id="3" name="Notes Placeholder 2"/>
          <p:cNvSpPr>
            <a:spLocks noGrp="1"/>
          </p:cNvSpPr>
          <p:nvPr>
            <p:ph type="body" idx="1"/>
          </p:nvPr>
        </p:nvSpPr>
        <p:spPr>
          <a:xfrm>
            <a:off x="685800" y="3172076"/>
            <a:ext cx="5486400" cy="5738357"/>
          </a:xfrm>
        </p:spPr>
        <p:txBody>
          <a:bodyPr>
            <a:normAutofit/>
          </a:bodyPr>
          <a:lstStyle/>
          <a:p>
            <a:r>
              <a:rPr lang="en-US" sz="1200" dirty="0" smtClean="0"/>
              <a:t>As was noted</a:t>
            </a:r>
            <a:r>
              <a:rPr lang="en-US" sz="1200" baseline="0" dirty="0" smtClean="0"/>
              <a:t> in the beginning, rural Canada is encountering a new reality. This new reality did not come over night, nor did it arrive within the last year. This new reality has been shaped by a number of factors, each taking place for a number of years. Today I want to highlight four of these factors contributing to the new reality or the critical turning point for rural communities. </a:t>
            </a:r>
          </a:p>
          <a:p>
            <a:endParaRPr lang="en-US" sz="1200" b="0" baseline="0" dirty="0" smtClean="0"/>
          </a:p>
          <a:p>
            <a:r>
              <a:rPr lang="en-US" sz="1200" b="1" baseline="0" dirty="0" smtClean="0"/>
              <a:t>Out migration</a:t>
            </a:r>
            <a:r>
              <a:rPr lang="en-US" sz="1200" b="0" baseline="0" dirty="0" smtClean="0"/>
              <a:t>: Rural communities have also experienced an out-migration of people over the past two decades, particularly youth and skilled workers – as Canada has been transformed from a rural to urban society. This has in turn increased the proportion of seniors within rural communities, reduced municipal funds, and redirected the long-term (inter-generational) transfer of wealth. </a:t>
            </a:r>
          </a:p>
          <a:p>
            <a:endParaRPr lang="en-US" sz="1200" b="0" baseline="0" dirty="0" smtClean="0"/>
          </a:p>
          <a:p>
            <a:endParaRPr lang="en-US" sz="1200" b="1" dirty="0" smtClean="0"/>
          </a:p>
          <a:p>
            <a:endParaRPr lang="en-US" dirty="0"/>
          </a:p>
        </p:txBody>
      </p:sp>
      <p:sp>
        <p:nvSpPr>
          <p:cNvPr id="4" name="Slide Number Placeholder 3"/>
          <p:cNvSpPr>
            <a:spLocks noGrp="1"/>
          </p:cNvSpPr>
          <p:nvPr>
            <p:ph type="sldNum" sz="quarter" idx="10"/>
          </p:nvPr>
        </p:nvSpPr>
        <p:spPr/>
        <p:txBody>
          <a:bodyPr/>
          <a:lstStyle/>
          <a:p>
            <a:fld id="{4D8F5587-19CD-2942-BBEC-DD1FB3D6B98D}" type="slidenum">
              <a:rPr lang="en-US" smtClean="0"/>
              <a:t>8</a:t>
            </a:fld>
            <a:endParaRPr lang="en-US"/>
          </a:p>
        </p:txBody>
      </p:sp>
    </p:spTree>
    <p:extLst>
      <p:ext uri="{BB962C8B-B14F-4D97-AF65-F5344CB8AC3E}">
        <p14:creationId xmlns:p14="http://schemas.microsoft.com/office/powerpoint/2010/main" val="866998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685800"/>
            <a:ext cx="3033713" cy="2274888"/>
          </a:xfrm>
        </p:spPr>
      </p:sp>
      <p:sp>
        <p:nvSpPr>
          <p:cNvPr id="3" name="Notes Placeholder 2"/>
          <p:cNvSpPr>
            <a:spLocks noGrp="1"/>
          </p:cNvSpPr>
          <p:nvPr>
            <p:ph type="body" idx="1"/>
          </p:nvPr>
        </p:nvSpPr>
        <p:spPr>
          <a:xfrm>
            <a:off x="685800" y="3172076"/>
            <a:ext cx="5486400" cy="5738357"/>
          </a:xfrm>
        </p:spPr>
        <p:txBody>
          <a:bodyPr>
            <a:normAutofit lnSpcReduction="10000"/>
          </a:bodyPr>
          <a:lstStyle/>
          <a:p>
            <a:r>
              <a:rPr lang="en-US" sz="1200" dirty="0" smtClean="0"/>
              <a:t>As was noted</a:t>
            </a:r>
            <a:r>
              <a:rPr lang="en-US" sz="1200" baseline="0" dirty="0" smtClean="0"/>
              <a:t> in the beginning, rural Canada is encountering a new reality. This new reality did not come over night, nor did it arrive within the last year. This new reality has been shaped by a number of factors, each taking place for a number of years. Today I want to highlight four of these factors contributing to the new reality or the critical turning point for rural communities. </a:t>
            </a:r>
          </a:p>
          <a:p>
            <a:endParaRPr lang="en-US" sz="1200" baseline="0" dirty="0" smtClean="0"/>
          </a:p>
          <a:p>
            <a:r>
              <a:rPr lang="en-US" sz="1200" b="1" baseline="0" dirty="0" smtClean="0"/>
              <a:t>Economic restructuring</a:t>
            </a:r>
            <a:r>
              <a:rPr lang="en-US" sz="1200" b="0" baseline="0" dirty="0" smtClean="0"/>
              <a:t>: Since the time of European settlement, rural Canada has always been about trade. From fish, fur, butter, and wood to grain, minerals, energy, and petroleum, our economic health has relied on commodity exports – most often in a boom and bust context. Our national and provincial policies have largely supported this strategy with only minor variations – often driven by international events and policies. </a:t>
            </a:r>
          </a:p>
          <a:p>
            <a:endParaRPr lang="en-US" sz="1200" b="0" baseline="0" dirty="0" smtClean="0"/>
          </a:p>
          <a:p>
            <a:r>
              <a:rPr lang="en-US" sz="1200" b="0" baseline="0" dirty="0" smtClean="0"/>
              <a:t>The most recent expression of this legacy occurred throughout the 1980s and 1990s. Rural communities were required to restructure their economic bases in response to practices and policies </a:t>
            </a:r>
            <a:r>
              <a:rPr lang="en-US" sz="1200" b="0" baseline="0" dirty="0" err="1" smtClean="0"/>
              <a:t>favouring</a:t>
            </a:r>
            <a:r>
              <a:rPr lang="en-US" sz="1200" b="0" baseline="0" dirty="0" smtClean="0"/>
              <a:t> globalization. During this period, Canadian rural communities witnessed the consolidation and decline of natural resource industries along with their increased mechanization. Business competition was no longer with a </a:t>
            </a:r>
            <a:r>
              <a:rPr lang="en-US" sz="1200" b="0" baseline="0" dirty="0" err="1" smtClean="0"/>
              <a:t>neighbouring</a:t>
            </a:r>
            <a:r>
              <a:rPr lang="en-US" sz="1200" b="0" baseline="0" dirty="0" smtClean="0"/>
              <a:t> community, but with communities from across the world. Rural communities have responded to this economic restructuring in a variety of manners, ranging from quite well (such as Winkler, Manitoba), to quite poorly (such as Tumbler Ridge, BC). </a:t>
            </a:r>
          </a:p>
          <a:p>
            <a:endParaRPr lang="en-US" sz="1200" b="0" baseline="0" dirty="0" smtClean="0"/>
          </a:p>
          <a:p>
            <a:r>
              <a:rPr lang="en-US" sz="1200" b="1" baseline="0" dirty="0" smtClean="0"/>
              <a:t>Out migration</a:t>
            </a:r>
            <a:r>
              <a:rPr lang="en-US" sz="1200" b="0" baseline="0" dirty="0" smtClean="0"/>
              <a:t>: Rural communities have also experienced an out-migration of people over the past two decades, particularly youth and skilled workers – as Canada has been transformed from a rural to urban society. This has in turn increased the proportion of seniors within rural communities, reduced municipal funds, and redirected the long-term (inter-generational) transfer of wealth. </a:t>
            </a:r>
          </a:p>
          <a:p>
            <a:endParaRPr lang="en-US" sz="1200" b="0" baseline="0" dirty="0" smtClean="0"/>
          </a:p>
          <a:p>
            <a:r>
              <a:rPr lang="en-US" sz="1200" b="1" baseline="0" dirty="0" smtClean="0"/>
              <a:t>Focus on getting resources out of rural</a:t>
            </a:r>
            <a:r>
              <a:rPr lang="en-US" sz="1200" b="0" baseline="0" dirty="0" smtClean="0"/>
              <a:t>: In spite of occasional efforts to diversity rural economies, our policies, infrastructure, and basic dependencies have continued to reinforce our </a:t>
            </a:r>
            <a:r>
              <a:rPr lang="en-US" sz="1200" b="0" baseline="0" dirty="0" err="1" smtClean="0"/>
              <a:t>fall-back</a:t>
            </a:r>
            <a:r>
              <a:rPr lang="en-US" sz="1200" b="0" baseline="0" dirty="0" smtClean="0"/>
              <a:t> position of commodity production. </a:t>
            </a:r>
            <a:endParaRPr lang="en-US" sz="1200" b="1" baseline="0" dirty="0" smtClean="0"/>
          </a:p>
          <a:p>
            <a:endParaRPr lang="en-US" sz="1200" b="0" baseline="0" dirty="0" smtClean="0"/>
          </a:p>
          <a:p>
            <a:endParaRPr lang="en-US" sz="1200" b="1" dirty="0" smtClean="0"/>
          </a:p>
          <a:p>
            <a:endParaRPr lang="en-US" dirty="0"/>
          </a:p>
        </p:txBody>
      </p:sp>
      <p:sp>
        <p:nvSpPr>
          <p:cNvPr id="4" name="Slide Number Placeholder 3"/>
          <p:cNvSpPr>
            <a:spLocks noGrp="1"/>
          </p:cNvSpPr>
          <p:nvPr>
            <p:ph type="sldNum" sz="quarter" idx="10"/>
          </p:nvPr>
        </p:nvSpPr>
        <p:spPr/>
        <p:txBody>
          <a:bodyPr/>
          <a:lstStyle/>
          <a:p>
            <a:fld id="{4D8F5587-19CD-2942-BBEC-DD1FB3D6B98D}" type="slidenum">
              <a:rPr lang="en-US" smtClean="0"/>
              <a:t>9</a:t>
            </a:fld>
            <a:endParaRPr lang="en-US"/>
          </a:p>
        </p:txBody>
      </p:sp>
    </p:spTree>
    <p:extLst>
      <p:ext uri="{BB962C8B-B14F-4D97-AF65-F5344CB8AC3E}">
        <p14:creationId xmlns:p14="http://schemas.microsoft.com/office/powerpoint/2010/main" val="321137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0B80173F-295D-274A-8DB8-A5E7A695E383}"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2168463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B80173F-295D-274A-8DB8-A5E7A695E383}"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102538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B80173F-295D-274A-8DB8-A5E7A695E383}"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606241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8C54195E-1E27-EE45-9BCB-A27C66167D96}"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F46BA8-6521-D940-8BEA-64D4842B35F2}" type="slidenum">
              <a:rPr lang="en-US" smtClean="0"/>
              <a:t>‹#›</a:t>
            </a:fld>
            <a:endParaRPr lang="en-US"/>
          </a:p>
        </p:txBody>
      </p:sp>
    </p:spTree>
    <p:extLst>
      <p:ext uri="{BB962C8B-B14F-4D97-AF65-F5344CB8AC3E}">
        <p14:creationId xmlns:p14="http://schemas.microsoft.com/office/powerpoint/2010/main" val="2930974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B80173F-295D-274A-8DB8-A5E7A695E383}"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1989712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0B80173F-295D-274A-8DB8-A5E7A695E383}"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3719028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0B80173F-295D-274A-8DB8-A5E7A695E383}" type="datetimeFigureOut">
              <a:rPr lang="en-US" smtClean="0"/>
              <a:t>2/16/2017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4179050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0B80173F-295D-274A-8DB8-A5E7A695E383}" type="datetimeFigureOut">
              <a:rPr lang="en-US" smtClean="0"/>
              <a:t>2/16/2017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286065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0B80173F-295D-274A-8DB8-A5E7A695E383}" type="datetimeFigureOut">
              <a:rPr lang="en-US" smtClean="0"/>
              <a:t>2/16/2017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186003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80173F-295D-274A-8DB8-A5E7A695E383}" type="datetimeFigureOut">
              <a:rPr lang="en-US" smtClean="0"/>
              <a:t>2/16/2017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320138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B80173F-295D-274A-8DB8-A5E7A695E383}" type="datetimeFigureOut">
              <a:rPr lang="en-US" smtClean="0"/>
              <a:t>2/16/2017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818429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0B80173F-295D-274A-8DB8-A5E7A695E383}" type="datetimeFigureOut">
              <a:rPr lang="en-US" smtClean="0"/>
              <a:t>2/16/2017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DE1DC-03CB-894D-870A-808FEA140E0E}" type="slidenum">
              <a:rPr lang="en-US" smtClean="0"/>
              <a:t>‹#›</a:t>
            </a:fld>
            <a:endParaRPr lang="en-US"/>
          </a:p>
        </p:txBody>
      </p:sp>
    </p:spTree>
    <p:extLst>
      <p:ext uri="{BB962C8B-B14F-4D97-AF65-F5344CB8AC3E}">
        <p14:creationId xmlns:p14="http://schemas.microsoft.com/office/powerpoint/2010/main" val="417550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0173F-295D-274A-8DB8-A5E7A695E383}" type="datetimeFigureOut">
              <a:rPr lang="en-US" smtClean="0"/>
              <a:t>2/16/2017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DE1DC-03CB-894D-870A-808FEA140E0E}" type="slidenum">
              <a:rPr lang="en-US" smtClean="0"/>
              <a:t>‹#›</a:t>
            </a:fld>
            <a:endParaRPr lang="en-US"/>
          </a:p>
        </p:txBody>
      </p:sp>
    </p:spTree>
    <p:extLst>
      <p:ext uri="{BB962C8B-B14F-4D97-AF65-F5344CB8AC3E}">
        <p14:creationId xmlns:p14="http://schemas.microsoft.com/office/powerpoint/2010/main" val="722945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8.tif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corc.crrf.ca/" TargetMode="External"/><Relationship Id="rId5" Type="http://schemas.openxmlformats.org/officeDocument/2006/relationships/hyperlink" Target="http://rplc-capr.ca/" TargetMode="External"/><Relationship Id="rId4" Type="http://schemas.openxmlformats.org/officeDocument/2006/relationships/hyperlink" Target="http://crrf.ca/"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www.pcrd.purdue.edu/" TargetMode="Externa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tags" Target="../tags/tag5.xml"/><Relationship Id="rId7" Type="http://schemas.openxmlformats.org/officeDocument/2006/relationships/oleObject" Target="../embeddings/oleObject1.bin"/><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notesSlide" Target="../notesSlides/notesSlide27.xml"/><Relationship Id="rId5" Type="http://schemas.openxmlformats.org/officeDocument/2006/relationships/slideLayout" Target="../slideLayouts/slideLayout12.xml"/><Relationship Id="rId4" Type="http://schemas.openxmlformats.org/officeDocument/2006/relationships/tags" Target="../tags/tag6.xml"/><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tags" Target="../tags/tag8.xml"/><Relationship Id="rId7" Type="http://schemas.openxmlformats.org/officeDocument/2006/relationships/oleObject" Target="../embeddings/oleObject2.bin"/><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notesSlide" Target="../notesSlides/notesSlide28.xml"/><Relationship Id="rId5" Type="http://schemas.openxmlformats.org/officeDocument/2006/relationships/slideLayout" Target="../slideLayouts/slideLayout12.xml"/><Relationship Id="rId4" Type="http://schemas.openxmlformats.org/officeDocument/2006/relationships/tags" Target="../tags/tag9.xml"/><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tags" Target="../tags/tag11.xml"/><Relationship Id="rId7" Type="http://schemas.openxmlformats.org/officeDocument/2006/relationships/oleObject" Target="../embeddings/oleObject3.bin"/><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notesSlide" Target="../notesSlides/notesSlide29.xml"/><Relationship Id="rId5" Type="http://schemas.openxmlformats.org/officeDocument/2006/relationships/slideLayout" Target="../slideLayouts/slideLayout12.xml"/><Relationship Id="rId4" Type="http://schemas.openxmlformats.org/officeDocument/2006/relationships/tags" Target="../tags/tag12.xml"/><Relationship Id="rId9"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tags" Target="../tags/tag14.xml"/><Relationship Id="rId7" Type="http://schemas.openxmlformats.org/officeDocument/2006/relationships/oleObject" Target="../embeddings/oleObject4.bin"/><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notesSlide" Target="../notesSlides/notesSlide30.xml"/><Relationship Id="rId5" Type="http://schemas.openxmlformats.org/officeDocument/2006/relationships/slideLayout" Target="../slideLayouts/slideLayout12.xml"/><Relationship Id="rId4" Type="http://schemas.openxmlformats.org/officeDocument/2006/relationships/tags" Target="../tags/tag15.xml"/><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tags" Target="../tags/tag17.xml"/><Relationship Id="rId7" Type="http://schemas.openxmlformats.org/officeDocument/2006/relationships/oleObject" Target="../embeddings/oleObject5.bin"/><Relationship Id="rId2" Type="http://schemas.openxmlformats.org/officeDocument/2006/relationships/tags" Target="../tags/tag16.xml"/><Relationship Id="rId1" Type="http://schemas.openxmlformats.org/officeDocument/2006/relationships/vmlDrawing" Target="../drawings/vmlDrawing5.vml"/><Relationship Id="rId6" Type="http://schemas.openxmlformats.org/officeDocument/2006/relationships/notesSlide" Target="../notesSlides/notesSlide31.xml"/><Relationship Id="rId5" Type="http://schemas.openxmlformats.org/officeDocument/2006/relationships/slideLayout" Target="../slideLayouts/slideLayout12.xml"/><Relationship Id="rId4" Type="http://schemas.openxmlformats.org/officeDocument/2006/relationships/tags" Target="../tags/tag18.xml"/><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tags" Target="../tags/tag20.xml"/><Relationship Id="rId7" Type="http://schemas.openxmlformats.org/officeDocument/2006/relationships/oleObject" Target="../embeddings/oleObject6.bin"/><Relationship Id="rId2" Type="http://schemas.openxmlformats.org/officeDocument/2006/relationships/tags" Target="../tags/tag19.xml"/><Relationship Id="rId1" Type="http://schemas.openxmlformats.org/officeDocument/2006/relationships/vmlDrawing" Target="../drawings/vmlDrawing6.vml"/><Relationship Id="rId6" Type="http://schemas.openxmlformats.org/officeDocument/2006/relationships/notesSlide" Target="../notesSlides/notesSlide32.xml"/><Relationship Id="rId5" Type="http://schemas.openxmlformats.org/officeDocument/2006/relationships/slideLayout" Target="../slideLayouts/slideLayout12.xml"/><Relationship Id="rId4" Type="http://schemas.openxmlformats.org/officeDocument/2006/relationships/tags" Target="../tags/tag21.xml"/><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tags" Target="../tags/tag23.xml"/><Relationship Id="rId7" Type="http://schemas.openxmlformats.org/officeDocument/2006/relationships/oleObject" Target="../embeddings/oleObject7.bin"/><Relationship Id="rId2" Type="http://schemas.openxmlformats.org/officeDocument/2006/relationships/tags" Target="../tags/tag22.xml"/><Relationship Id="rId1" Type="http://schemas.openxmlformats.org/officeDocument/2006/relationships/vmlDrawing" Target="../drawings/vmlDrawing7.vml"/><Relationship Id="rId6" Type="http://schemas.openxmlformats.org/officeDocument/2006/relationships/notesSlide" Target="../notesSlides/notesSlide33.xml"/><Relationship Id="rId5" Type="http://schemas.openxmlformats.org/officeDocument/2006/relationships/slideLayout" Target="../slideLayouts/slideLayout12.xml"/><Relationship Id="rId4" Type="http://schemas.openxmlformats.org/officeDocument/2006/relationships/tags" Target="../tags/tag24.xml"/><Relationship Id="rId9"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tags" Target="../tags/tag26.xml"/><Relationship Id="rId7" Type="http://schemas.openxmlformats.org/officeDocument/2006/relationships/oleObject" Target="../embeddings/oleObject8.bin"/><Relationship Id="rId2" Type="http://schemas.openxmlformats.org/officeDocument/2006/relationships/tags" Target="../tags/tag25.xml"/><Relationship Id="rId1" Type="http://schemas.openxmlformats.org/officeDocument/2006/relationships/vmlDrawing" Target="../drawings/vmlDrawing8.vml"/><Relationship Id="rId6" Type="http://schemas.openxmlformats.org/officeDocument/2006/relationships/notesSlide" Target="../notesSlides/notesSlide34.xml"/><Relationship Id="rId5" Type="http://schemas.openxmlformats.org/officeDocument/2006/relationships/slideLayout" Target="../slideLayouts/slideLayout12.xml"/><Relationship Id="rId4" Type="http://schemas.openxmlformats.org/officeDocument/2006/relationships/tags" Target="../tags/tag27.xml"/><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gi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jpg"/><Relationship Id="rId7" Type="http://schemas.openxmlformats.org/officeDocument/2006/relationships/diagramColors" Target="../diagrams/colors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49.jpg"/><Relationship Id="rId5" Type="http://schemas.openxmlformats.org/officeDocument/2006/relationships/chart" Target="../charts/chart3.xml"/><Relationship Id="rId4" Type="http://schemas.openxmlformats.org/officeDocument/2006/relationships/chart" Target="../charts/char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hyperlink" Target="http://www.cbrdi.ca/"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5792" y="3899648"/>
            <a:ext cx="8564425" cy="1404470"/>
          </a:xfrm>
        </p:spPr>
        <p:txBody>
          <a:bodyPr>
            <a:normAutofit/>
          </a:bodyPr>
          <a:lstStyle/>
          <a:p>
            <a:r>
              <a:rPr lang="en-CA" sz="2400" b="1" dirty="0" smtClean="0">
                <a:solidFill>
                  <a:schemeClr val="tx1">
                    <a:lumMod val="65000"/>
                    <a:lumOff val="35000"/>
                  </a:schemeClr>
                </a:solidFill>
                <a:latin typeface="Arial" pitchFamily="34" charset="0"/>
                <a:cs typeface="Arial" pitchFamily="34" charset="0"/>
              </a:rPr>
              <a:t>Building Resilient Rural, Remote and Northern Communities</a:t>
            </a:r>
          </a:p>
        </p:txBody>
      </p:sp>
      <p:pic>
        <p:nvPicPr>
          <p:cNvPr id="5" name="Picture 1" descr="temp%2Dlogo-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35572"/>
            <a:ext cx="3911084" cy="1735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167266" y="1669541"/>
            <a:ext cx="4919196" cy="369332"/>
          </a:xfrm>
          <a:prstGeom prst="rect">
            <a:avLst/>
          </a:prstGeom>
          <a:noFill/>
        </p:spPr>
        <p:txBody>
          <a:bodyPr wrap="square" rtlCol="0">
            <a:spAutoFit/>
          </a:bodyPr>
          <a:lstStyle/>
          <a:p>
            <a:pPr algn="ctr"/>
            <a:r>
              <a:rPr lang="en-CA" dirty="0" smtClean="0">
                <a:solidFill>
                  <a:schemeClr val="tx1">
                    <a:lumMod val="65000"/>
                    <a:lumOff val="35000"/>
                  </a:schemeClr>
                </a:solidFill>
                <a:latin typeface="Arial" pitchFamily="34" charset="0"/>
                <a:cs typeface="Arial" pitchFamily="34" charset="0"/>
              </a:rPr>
              <a:t>UNDERSTAND • CONNECT • MOBILIZE</a:t>
            </a:r>
            <a:endParaRPr lang="en-CA" dirty="0">
              <a:solidFill>
                <a:schemeClr val="tx1">
                  <a:lumMod val="65000"/>
                  <a:lumOff val="35000"/>
                </a:schemeClr>
              </a:solidFill>
              <a:latin typeface="Arial" pitchFamily="34" charset="0"/>
              <a:cs typeface="Arial" pitchFamily="34" charset="0"/>
            </a:endParaRPr>
          </a:p>
        </p:txBody>
      </p:sp>
      <p:cxnSp>
        <p:nvCxnSpPr>
          <p:cNvPr id="8" name="Straight Connector 7"/>
          <p:cNvCxnSpPr/>
          <p:nvPr/>
        </p:nvCxnSpPr>
        <p:spPr>
          <a:xfrm>
            <a:off x="2411760" y="2060848"/>
            <a:ext cx="442095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00957" y="5930696"/>
            <a:ext cx="4331806" cy="738664"/>
          </a:xfrm>
          <a:prstGeom prst="rect">
            <a:avLst/>
          </a:prstGeom>
          <a:noFill/>
        </p:spPr>
        <p:txBody>
          <a:bodyPr wrap="square" rtlCol="0">
            <a:spAutoFit/>
          </a:bodyPr>
          <a:lstStyle/>
          <a:p>
            <a:pPr algn="r"/>
            <a:r>
              <a:rPr lang="en-CA" dirty="0" smtClean="0">
                <a:solidFill>
                  <a:schemeClr val="tx1">
                    <a:lumMod val="65000"/>
                    <a:lumOff val="35000"/>
                  </a:schemeClr>
                </a:solidFill>
                <a:latin typeface="+mj-lt"/>
                <a:cs typeface="Arial" pitchFamily="34" charset="0"/>
              </a:rPr>
              <a:t>Dr. Terri MacDonald</a:t>
            </a:r>
          </a:p>
          <a:p>
            <a:pPr algn="r"/>
            <a:r>
              <a:rPr lang="en-CA" sz="1200" dirty="0" smtClean="0">
                <a:solidFill>
                  <a:schemeClr val="tx1">
                    <a:lumMod val="65000"/>
                    <a:lumOff val="35000"/>
                  </a:schemeClr>
                </a:solidFill>
                <a:latin typeface="Arial" pitchFamily="34" charset="0"/>
                <a:cs typeface="Arial" pitchFamily="34" charset="0"/>
              </a:rPr>
              <a:t>Regional Innovation Chair in Rural Economic Development</a:t>
            </a:r>
          </a:p>
          <a:p>
            <a:pPr algn="r"/>
            <a:r>
              <a:rPr lang="en-CA" sz="1200" dirty="0" smtClean="0">
                <a:solidFill>
                  <a:schemeClr val="tx1">
                    <a:lumMod val="65000"/>
                    <a:lumOff val="35000"/>
                  </a:schemeClr>
                </a:solidFill>
                <a:latin typeface="Arial" pitchFamily="34" charset="0"/>
                <a:cs typeface="Arial" pitchFamily="34" charset="0"/>
              </a:rPr>
              <a:t>Selkirk College</a:t>
            </a:r>
            <a:endParaRPr lang="en-CA" sz="1200" dirty="0">
              <a:solidFill>
                <a:schemeClr val="tx1">
                  <a:lumMod val="65000"/>
                  <a:lumOff val="35000"/>
                </a:schemeClr>
              </a:solidFill>
              <a:latin typeface="Arial" pitchFamily="34" charset="0"/>
              <a:cs typeface="Arial" pitchFamily="34" charset="0"/>
            </a:endParaRPr>
          </a:p>
        </p:txBody>
      </p:sp>
      <p:sp>
        <p:nvSpPr>
          <p:cNvPr id="9" name="TextBox 8"/>
          <p:cNvSpPr txBox="1"/>
          <p:nvPr/>
        </p:nvSpPr>
        <p:spPr>
          <a:xfrm>
            <a:off x="265792" y="2642411"/>
            <a:ext cx="8564425" cy="769441"/>
          </a:xfrm>
          <a:prstGeom prst="rect">
            <a:avLst/>
          </a:prstGeom>
          <a:noFill/>
        </p:spPr>
        <p:txBody>
          <a:bodyPr wrap="square" rtlCol="0">
            <a:spAutoFit/>
          </a:bodyPr>
          <a:lstStyle/>
          <a:p>
            <a:pPr algn="ctr"/>
            <a:r>
              <a:rPr lang="en-CA" sz="4400" b="1" dirty="0" smtClean="0">
                <a:solidFill>
                  <a:srgbClr val="547600"/>
                </a:solidFill>
                <a:latin typeface="+mj-lt"/>
              </a:rPr>
              <a:t>Preparing for the Future</a:t>
            </a:r>
            <a:endParaRPr lang="en-CA" sz="4400" b="1" dirty="0">
              <a:solidFill>
                <a:srgbClr val="547600"/>
              </a:solidFill>
              <a:latin typeface="+mj-lt"/>
            </a:endParaRPr>
          </a:p>
        </p:txBody>
      </p:sp>
      <p:pic>
        <p:nvPicPr>
          <p:cNvPr id="4" name="Picture 3" descr="Selkirk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78" y="6142428"/>
            <a:ext cx="1688479" cy="432787"/>
          </a:xfrm>
          <a:prstGeom prst="rect">
            <a:avLst/>
          </a:prstGeom>
        </p:spPr>
      </p:pic>
    </p:spTree>
    <p:extLst>
      <p:ext uri="{BB962C8B-B14F-4D97-AF65-F5344CB8AC3E}">
        <p14:creationId xmlns:p14="http://schemas.microsoft.com/office/powerpoint/2010/main" val="20214602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22" y="0"/>
            <a:ext cx="8662988" cy="909638"/>
          </a:xfrm>
        </p:spPr>
        <p:txBody>
          <a:bodyPr>
            <a:normAutofit/>
          </a:bodyPr>
          <a:lstStyle/>
          <a:p>
            <a:r>
              <a:rPr lang="en-US" altLang="en-US" sz="4000" dirty="0"/>
              <a:t>Canadian Balance of Trade </a:t>
            </a:r>
            <a:r>
              <a:rPr lang="en-US" altLang="en-US" sz="4000" dirty="0" smtClean="0"/>
              <a:t>1997-2015</a:t>
            </a:r>
            <a:endParaRPr lang="en-CA" sz="4000"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DD9C10-A437-4942-8E2A-CA0FD34BA620}" type="slidenum">
              <a:rPr lang="en-US" smtClean="0"/>
              <a:t>10</a:t>
            </a:fld>
            <a:endParaRPr lang="en-US"/>
          </a:p>
        </p:txBody>
      </p:sp>
      <p:graphicFrame>
        <p:nvGraphicFramePr>
          <p:cNvPr id="5" name="Chart 4"/>
          <p:cNvGraphicFramePr>
            <a:graphicFrameLocks/>
          </p:cNvGraphicFramePr>
          <p:nvPr>
            <p:extLst/>
          </p:nvPr>
        </p:nvGraphicFramePr>
        <p:xfrm>
          <a:off x="23813" y="909638"/>
          <a:ext cx="8889898" cy="503872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foot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sp>
        <p:nvSpPr>
          <p:cNvPr id="8" name="TextBox 7"/>
          <p:cNvSpPr txBox="1"/>
          <p:nvPr/>
        </p:nvSpPr>
        <p:spPr>
          <a:xfrm>
            <a:off x="530938" y="6624588"/>
            <a:ext cx="6754761" cy="246221"/>
          </a:xfrm>
          <a:prstGeom prst="rect">
            <a:avLst/>
          </a:prstGeom>
          <a:noFill/>
        </p:spPr>
        <p:txBody>
          <a:bodyPr wrap="square">
            <a:spAutoFit/>
          </a:bodyPr>
          <a:lstStyle/>
          <a:p>
            <a:pPr eaLnBrk="0" hangingPunct="0">
              <a:spcBef>
                <a:spcPct val="20000"/>
              </a:spcBef>
              <a:buClr>
                <a:schemeClr val="tx2"/>
              </a:buClr>
              <a:buSzPct val="75000"/>
              <a:buFont typeface="Monotype Corsiva" pitchFamily="66" charset="0"/>
              <a:buNone/>
              <a:defRPr/>
            </a:pPr>
            <a:r>
              <a:rPr lang="en-CA" sz="1000" dirty="0">
                <a:effectLst>
                  <a:outerShdw blurRad="38100" dist="38100" dir="2700000" algn="tl">
                    <a:srgbClr val="000000">
                      <a:alpha val="43137"/>
                    </a:srgbClr>
                  </a:outerShdw>
                </a:effectLst>
                <a:cs typeface="+mn-cs"/>
              </a:rPr>
              <a:t>From: CANSIM Table 376-0006 Balance of international payments, current account, goods, annual (dollars x 1,000,000)</a:t>
            </a:r>
          </a:p>
        </p:txBody>
      </p:sp>
      <p:sp>
        <p:nvSpPr>
          <p:cNvPr id="9" name="Oval 7"/>
          <p:cNvSpPr>
            <a:spLocks noChangeArrowheads="1"/>
          </p:cNvSpPr>
          <p:nvPr/>
        </p:nvSpPr>
        <p:spPr bwMode="auto">
          <a:xfrm rot="1633537">
            <a:off x="1589644" y="1796997"/>
            <a:ext cx="3044761" cy="4160837"/>
          </a:xfrm>
          <a:prstGeom prst="ellipse">
            <a:avLst/>
          </a:prstGeom>
          <a:noFill/>
          <a:ln w="50800">
            <a:solidFill>
              <a:srgbClr val="C00000"/>
            </a:solidFill>
            <a:round/>
            <a:headEnd/>
            <a:tailEnd/>
          </a:ln>
        </p:spPr>
        <p:txBody>
          <a:bodyPr wrap="none" lIns="90488" tIns="44450" rIns="90488" bIns="44450" anchor="ctr"/>
          <a:lstStyle/>
          <a:p>
            <a:pPr eaLnBrk="0" hangingPunct="0">
              <a:spcBef>
                <a:spcPct val="20000"/>
              </a:spcBef>
              <a:buClr>
                <a:schemeClr val="tx2"/>
              </a:buClr>
              <a:buSzPct val="75000"/>
              <a:buFont typeface="Monotype Corsiva" pitchFamily="66" charset="0"/>
              <a:buChar char="n"/>
              <a:defRPr/>
            </a:pPr>
            <a:endParaRPr lang="en-CA">
              <a:effectLst>
                <a:outerShdw blurRad="38100" dist="38100" dir="2700000" algn="tl">
                  <a:srgbClr val="000000">
                    <a:alpha val="43137"/>
                  </a:srgbClr>
                </a:outerShdw>
              </a:effectLst>
              <a:cs typeface="+mn-cs"/>
            </a:endParaRPr>
          </a:p>
        </p:txBody>
      </p:sp>
      <p:sp>
        <p:nvSpPr>
          <p:cNvPr id="10" name="Oval 9"/>
          <p:cNvSpPr>
            <a:spLocks noChangeArrowheads="1"/>
          </p:cNvSpPr>
          <p:nvPr/>
        </p:nvSpPr>
        <p:spPr bwMode="auto">
          <a:xfrm rot="503490">
            <a:off x="4695420" y="2653949"/>
            <a:ext cx="4160957" cy="3451225"/>
          </a:xfrm>
          <a:prstGeom prst="ellipse">
            <a:avLst/>
          </a:prstGeom>
          <a:noFill/>
          <a:ln w="50800" algn="ctr">
            <a:solidFill>
              <a:srgbClr val="C00000"/>
            </a:solidFill>
            <a:round/>
            <a:headEnd/>
            <a:tailEnd/>
          </a:ln>
        </p:spPr>
        <p:txBody>
          <a:bodyPr lIns="90488" tIns="44450" rIns="90488" bIns="44450"/>
          <a:lstStyle/>
          <a:p>
            <a:pPr eaLnBrk="0" hangingPunct="0">
              <a:spcBef>
                <a:spcPct val="20000"/>
              </a:spcBef>
              <a:buClr>
                <a:schemeClr val="tx2"/>
              </a:buClr>
              <a:buSzPct val="75000"/>
              <a:buFont typeface="Monotype Corsiva" pitchFamily="66" charset="0"/>
              <a:buChar char="n"/>
              <a:defRPr/>
            </a:pPr>
            <a:endParaRPr lang="en-CA">
              <a:effectLst>
                <a:outerShdw blurRad="38100" dist="38100" dir="2700000" algn="tl">
                  <a:srgbClr val="000000">
                    <a:alpha val="43137"/>
                  </a:srgbClr>
                </a:outerShdw>
              </a:effectLst>
              <a:cs typeface="+mn-cs"/>
            </a:endParaRPr>
          </a:p>
        </p:txBody>
      </p:sp>
      <p:sp>
        <p:nvSpPr>
          <p:cNvPr id="7" name="TextBox 6"/>
          <p:cNvSpPr txBox="1"/>
          <p:nvPr/>
        </p:nvSpPr>
        <p:spPr>
          <a:xfrm>
            <a:off x="4931229" y="1191986"/>
            <a:ext cx="3755571" cy="1077218"/>
          </a:xfrm>
          <a:prstGeom prst="rect">
            <a:avLst/>
          </a:prstGeom>
          <a:noFill/>
        </p:spPr>
        <p:txBody>
          <a:bodyPr wrap="square" rtlCol="0">
            <a:spAutoFit/>
          </a:bodyPr>
          <a:lstStyle/>
          <a:p>
            <a:r>
              <a:rPr lang="en-US" sz="3200" b="1" dirty="0" smtClean="0"/>
              <a:t>FOCUS ON NATURAL RESOUCES</a:t>
            </a:r>
            <a:endParaRPr lang="en-US" sz="3200" b="1" dirty="0"/>
          </a:p>
        </p:txBody>
      </p:sp>
    </p:spTree>
    <p:extLst>
      <p:ext uri="{BB962C8B-B14F-4D97-AF65-F5344CB8AC3E}">
        <p14:creationId xmlns:p14="http://schemas.microsoft.com/office/powerpoint/2010/main" val="1411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Context</a:t>
            </a:r>
            <a:endParaRPr lang="en-US" dirty="0"/>
          </a:p>
        </p:txBody>
      </p:sp>
      <p:sp>
        <p:nvSpPr>
          <p:cNvPr id="3" name="Content Placeholder 2"/>
          <p:cNvSpPr>
            <a:spLocks noGrp="1"/>
          </p:cNvSpPr>
          <p:nvPr>
            <p:ph sz="half" idx="1"/>
          </p:nvPr>
        </p:nvSpPr>
        <p:spPr>
          <a:xfrm>
            <a:off x="228600" y="1600200"/>
            <a:ext cx="4267200" cy="4525963"/>
          </a:xfrm>
        </p:spPr>
        <p:txBody>
          <a:bodyPr>
            <a:normAutofit lnSpcReduction="10000"/>
          </a:bodyPr>
          <a:lstStyle/>
          <a:p>
            <a:pPr marL="0" lvl="0" indent="0">
              <a:buNone/>
            </a:pPr>
            <a:r>
              <a:rPr lang="en-US" b="1" dirty="0" smtClean="0"/>
              <a:t>DISMANTLING OF RURAL INSTITUTIONS</a:t>
            </a:r>
          </a:p>
          <a:p>
            <a:pPr marL="0" lvl="0" indent="0">
              <a:buNone/>
            </a:pPr>
            <a:endParaRPr lang="en-US" sz="2400" dirty="0"/>
          </a:p>
          <a:p>
            <a:pPr marL="0" lvl="0" indent="0">
              <a:buNone/>
            </a:pPr>
            <a:r>
              <a:rPr lang="en-US" sz="2400" dirty="0" smtClean="0"/>
              <a:t>Neoliberal approaches and ‘per capita’ arguments used to justify reallocation of resources</a:t>
            </a:r>
          </a:p>
          <a:p>
            <a:pPr marL="0" lvl="0" indent="0">
              <a:buNone/>
            </a:pPr>
            <a:endParaRPr lang="en-US" sz="2400" dirty="0" smtClean="0"/>
          </a:p>
          <a:p>
            <a:pPr marL="0" lvl="0" indent="0">
              <a:buNone/>
            </a:pPr>
            <a:r>
              <a:rPr lang="en-US" sz="2400" dirty="0" smtClean="0"/>
              <a:t>Perceptions and power have shifting to urban, rural focused institutions have been shut down</a:t>
            </a:r>
            <a:endParaRPr lang="en-US" sz="24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D9C10-A437-4942-8E2A-CA0FD34BA620}" type="slidenum">
              <a:rPr lang="en-US" smtClean="0"/>
              <a:t>11</a:t>
            </a:fld>
            <a:endParaRPr lang="en-US"/>
          </a:p>
        </p:txBody>
      </p:sp>
      <p:pic>
        <p:nvPicPr>
          <p:cNvPr id="6" name="Picture 5"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pic>
        <p:nvPicPr>
          <p:cNvPr id="11" name="Picture 10" descr="Selkirk%2DCastlegar%20Campus%202009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8665" y="1861457"/>
            <a:ext cx="4074829" cy="2716552"/>
          </a:xfrm>
          <a:prstGeom prst="rect">
            <a:avLst/>
          </a:prstGeom>
        </p:spPr>
      </p:pic>
    </p:spTree>
    <p:extLst>
      <p:ext uri="{BB962C8B-B14F-4D97-AF65-F5344CB8AC3E}">
        <p14:creationId xmlns:p14="http://schemas.microsoft.com/office/powerpoint/2010/main" val="2782391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Overarching Themes</a:t>
            </a:r>
            <a:endParaRPr lang="en-US" dirty="0"/>
          </a:p>
        </p:txBody>
      </p:sp>
      <p:sp>
        <p:nvSpPr>
          <p:cNvPr id="13" name="Content Placeholder 12"/>
          <p:cNvSpPr>
            <a:spLocks noGrp="1"/>
          </p:cNvSpPr>
          <p:nvPr>
            <p:ph sz="half" idx="1"/>
          </p:nvPr>
        </p:nvSpPr>
        <p:spPr>
          <a:xfrm>
            <a:off x="152399" y="1417638"/>
            <a:ext cx="5301344" cy="4525963"/>
          </a:xfrm>
        </p:spPr>
        <p:txBody>
          <a:bodyPr>
            <a:normAutofit fontScale="92500"/>
          </a:bodyPr>
          <a:lstStyle/>
          <a:p>
            <a:pPr marL="0" indent="0">
              <a:buNone/>
            </a:pPr>
            <a:r>
              <a:rPr lang="en-US" b="1" dirty="0" smtClean="0"/>
              <a:t>RESILIENCE</a:t>
            </a:r>
          </a:p>
          <a:p>
            <a:pPr marL="0" indent="0">
              <a:buNone/>
            </a:pPr>
            <a:endParaRPr lang="en-US" sz="2400" b="1" dirty="0" smtClean="0"/>
          </a:p>
          <a:p>
            <a:r>
              <a:rPr lang="en-US" sz="2400" dirty="0" smtClean="0"/>
              <a:t>Migratory working and remittances (NL)</a:t>
            </a:r>
          </a:p>
          <a:p>
            <a:endParaRPr lang="en-US" sz="2400" dirty="0"/>
          </a:p>
          <a:p>
            <a:r>
              <a:rPr lang="en-US" sz="2400" dirty="0" smtClean="0"/>
              <a:t>Local self-reliance and informal economies (Atlantic region)</a:t>
            </a:r>
          </a:p>
          <a:p>
            <a:endParaRPr lang="en-US" sz="2400" dirty="0"/>
          </a:p>
          <a:p>
            <a:r>
              <a:rPr lang="en-US" sz="2400" dirty="0" smtClean="0"/>
              <a:t>Cultural enhancement (Indigenous communities)</a:t>
            </a:r>
          </a:p>
          <a:p>
            <a:endParaRPr lang="en-US" sz="2400" dirty="0"/>
          </a:p>
          <a:p>
            <a:r>
              <a:rPr lang="en-US" sz="2400" dirty="0" smtClean="0"/>
              <a:t>Regional collaboration (Quebec)</a:t>
            </a:r>
          </a:p>
          <a:p>
            <a:endParaRPr lang="en-US" dirty="0" smtClean="0"/>
          </a:p>
          <a:p>
            <a:endParaRPr lang="en-US" dirty="0" smtClean="0"/>
          </a:p>
          <a:p>
            <a:endParaRPr lang="en-US" dirty="0"/>
          </a:p>
        </p:txBody>
      </p:sp>
      <p:pic>
        <p:nvPicPr>
          <p:cNvPr id="16" name="Content Placeholder 15" descr="logging truck.jpg"/>
          <p:cNvPicPr>
            <a:picLocks noGrp="1" noChangeAspect="1"/>
          </p:cNvPicPr>
          <p:nvPr>
            <p:ph sz="half" idx="2"/>
          </p:nvPr>
        </p:nvPicPr>
        <p:blipFill>
          <a:blip r:embed="rId3">
            <a:extLst>
              <a:ext uri="{28A0092B-C50C-407E-A947-70E740481C1C}">
                <a14:useLocalDpi xmlns:a14="http://schemas.microsoft.com/office/drawing/2010/main" val="0"/>
              </a:ext>
            </a:extLst>
          </a:blip>
          <a:srcRect t="7975" b="7975"/>
          <a:stretch>
            <a:fillRect/>
          </a:stretch>
        </p:blipFill>
        <p:spPr>
          <a:xfrm>
            <a:off x="5780561" y="1741178"/>
            <a:ext cx="2906239" cy="3256953"/>
          </a:xfr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D9C10-A437-4942-8E2A-CA0FD34BA620}" type="slidenum">
              <a:rPr lang="en-US" smtClean="0"/>
              <a:t>12</a:t>
            </a:fld>
            <a:endParaRPr lang="en-US"/>
          </a:p>
        </p:txBody>
      </p:sp>
      <p:pic>
        <p:nvPicPr>
          <p:cNvPr id="15" name="Picture 14" descr="foot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spTree>
    <p:extLst>
      <p:ext uri="{BB962C8B-B14F-4D97-AF65-F5344CB8AC3E}">
        <p14:creationId xmlns:p14="http://schemas.microsoft.com/office/powerpoint/2010/main" val="2913424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Overarching Themes</a:t>
            </a:r>
            <a:endParaRPr lang="en-US" dirty="0"/>
          </a:p>
        </p:txBody>
      </p:sp>
      <p:sp>
        <p:nvSpPr>
          <p:cNvPr id="9" name="Content Placeholder 8"/>
          <p:cNvSpPr>
            <a:spLocks noGrp="1"/>
          </p:cNvSpPr>
          <p:nvPr>
            <p:ph sz="half" idx="1"/>
          </p:nvPr>
        </p:nvSpPr>
        <p:spPr>
          <a:xfrm>
            <a:off x="4414156" y="1312349"/>
            <a:ext cx="4272643" cy="4525963"/>
          </a:xfrm>
        </p:spPr>
        <p:txBody>
          <a:bodyPr>
            <a:normAutofit lnSpcReduction="10000"/>
          </a:bodyPr>
          <a:lstStyle/>
          <a:p>
            <a:r>
              <a:rPr lang="en-US" dirty="0" smtClean="0"/>
              <a:t>Lack of an investment mentality</a:t>
            </a:r>
          </a:p>
          <a:p>
            <a:pPr marL="0" indent="0">
              <a:buNone/>
            </a:pPr>
            <a:endParaRPr lang="en-US" dirty="0" smtClean="0"/>
          </a:p>
          <a:p>
            <a:r>
              <a:rPr lang="en-US" dirty="0" smtClean="0"/>
              <a:t>Market-oriented policies miss opportunity of collaborative, integrated approach</a:t>
            </a:r>
          </a:p>
          <a:p>
            <a:endParaRPr lang="en-US" dirty="0" smtClean="0"/>
          </a:p>
          <a:p>
            <a:r>
              <a:rPr lang="en-US" dirty="0" smtClean="0"/>
              <a:t>Running-down core infrastructure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D9C10-A437-4942-8E2A-CA0FD34BA620}" type="slidenum">
              <a:rPr lang="en-US" smtClean="0"/>
              <a:t>13</a:t>
            </a:fld>
            <a:endParaRPr lang="en-US"/>
          </a:p>
        </p:txBody>
      </p:sp>
      <p:pic>
        <p:nvPicPr>
          <p:cNvPr id="8" name="Picture 7"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pic>
        <p:nvPicPr>
          <p:cNvPr id="4" name="Content Placeholder 3" descr="Qhb-g_2nDXw5bjQxUaQnCgKdvynEIXLLLsPvg3DC7BwAkCMRhesnGFTOz7jmPr-ha6TEXiBDNGLigBm99vZDvw.jpeg"/>
          <p:cNvPicPr>
            <a:picLocks noGrp="1" noChangeAspect="1"/>
          </p:cNvPicPr>
          <p:nvPr>
            <p:ph sz="half" idx="2"/>
          </p:nvPr>
        </p:nvPicPr>
        <p:blipFill>
          <a:blip r:embed="rId4">
            <a:extLst>
              <a:ext uri="{28A0092B-C50C-407E-A947-70E740481C1C}">
                <a14:useLocalDpi xmlns:a14="http://schemas.microsoft.com/office/drawing/2010/main" val="0"/>
              </a:ext>
            </a:extLst>
          </a:blip>
          <a:srcRect l="16538" r="16538"/>
          <a:stretch>
            <a:fillRect/>
          </a:stretch>
        </p:blipFill>
        <p:spPr>
          <a:xfrm>
            <a:off x="141514" y="1276660"/>
            <a:ext cx="4038600" cy="4525963"/>
          </a:xfrm>
        </p:spPr>
      </p:pic>
    </p:spTree>
    <p:extLst>
      <p:ext uri="{BB962C8B-B14F-4D97-AF65-F5344CB8AC3E}">
        <p14:creationId xmlns:p14="http://schemas.microsoft.com/office/powerpoint/2010/main" val="1859162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Overarching Themes</a:t>
            </a:r>
            <a:endParaRPr lang="en-US" dirty="0"/>
          </a:p>
        </p:txBody>
      </p:sp>
      <p:sp>
        <p:nvSpPr>
          <p:cNvPr id="3" name="Content Placeholder 2"/>
          <p:cNvSpPr>
            <a:spLocks noGrp="1"/>
          </p:cNvSpPr>
          <p:nvPr>
            <p:ph sz="half" idx="1"/>
          </p:nvPr>
        </p:nvSpPr>
        <p:spPr>
          <a:xfrm>
            <a:off x="457199" y="1417638"/>
            <a:ext cx="4767943" cy="4708525"/>
          </a:xfrm>
        </p:spPr>
        <p:txBody>
          <a:bodyPr>
            <a:normAutofit fontScale="85000" lnSpcReduction="10000"/>
          </a:bodyPr>
          <a:lstStyle/>
          <a:p>
            <a:pPr marL="0" indent="0">
              <a:buNone/>
            </a:pPr>
            <a:r>
              <a:rPr lang="en-US" b="1" dirty="0" smtClean="0"/>
              <a:t>STRONG FOUNDATIONS</a:t>
            </a:r>
          </a:p>
          <a:p>
            <a:pPr marL="0" indent="0">
              <a:buNone/>
            </a:pPr>
            <a:endParaRPr lang="en-US" dirty="0"/>
          </a:p>
          <a:p>
            <a:r>
              <a:rPr lang="en-US" dirty="0" smtClean="0"/>
              <a:t>Demographic –collaborative approaches to workforce development</a:t>
            </a:r>
          </a:p>
          <a:p>
            <a:endParaRPr lang="en-US" dirty="0" smtClean="0"/>
          </a:p>
          <a:p>
            <a:r>
              <a:rPr lang="en-US" dirty="0" smtClean="0"/>
              <a:t>Economic - entrepreneurship</a:t>
            </a:r>
          </a:p>
          <a:p>
            <a:endParaRPr lang="en-US" dirty="0" smtClean="0"/>
          </a:p>
          <a:p>
            <a:r>
              <a:rPr lang="en-US" dirty="0" smtClean="0"/>
              <a:t>Social – vibrant social economies</a:t>
            </a:r>
          </a:p>
          <a:p>
            <a:endParaRPr lang="en-US" dirty="0" smtClean="0"/>
          </a:p>
          <a:p>
            <a:r>
              <a:rPr lang="en-US" dirty="0" smtClean="0"/>
              <a:t>Environmental – community-based forests</a:t>
            </a:r>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D9C10-A437-4942-8E2A-CA0FD34BA620}" type="slidenum">
              <a:rPr lang="en-US" smtClean="0"/>
              <a:t>14</a:t>
            </a:fld>
            <a:endParaRPr lang="en-US"/>
          </a:p>
        </p:txBody>
      </p:sp>
      <p:pic>
        <p:nvPicPr>
          <p:cNvPr id="6" name="Picture 5"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4873"/>
            <a:ext cx="9144000" cy="825190"/>
          </a:xfrm>
          <a:prstGeom prst="rect">
            <a:avLst/>
          </a:prstGeom>
        </p:spPr>
      </p:pic>
      <p:pic>
        <p:nvPicPr>
          <p:cNvPr id="10" name="Content Placeholder 9" descr="South SK River 4.JPG"/>
          <p:cNvPicPr>
            <a:picLocks noGrp="1" noChangeAspect="1"/>
          </p:cNvPicPr>
          <p:nvPr>
            <p:ph sz="half" idx="2"/>
          </p:nvPr>
        </p:nvPicPr>
        <p:blipFill>
          <a:blip r:embed="rId4">
            <a:extLst>
              <a:ext uri="{28A0092B-C50C-407E-A947-70E740481C1C}">
                <a14:useLocalDpi xmlns:a14="http://schemas.microsoft.com/office/drawing/2010/main" val="0"/>
              </a:ext>
            </a:extLst>
          </a:blip>
          <a:srcRect l="16538" r="16538"/>
          <a:stretch>
            <a:fillRect/>
          </a:stretch>
        </p:blipFill>
        <p:spPr>
          <a:xfrm>
            <a:off x="5453742" y="1894114"/>
            <a:ext cx="3233057" cy="3575957"/>
          </a:xfrm>
        </p:spPr>
      </p:pic>
    </p:spTree>
    <p:extLst>
      <p:ext uri="{BB962C8B-B14F-4D97-AF65-F5344CB8AC3E}">
        <p14:creationId xmlns:p14="http://schemas.microsoft.com/office/powerpoint/2010/main" val="15125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Recommendation #1</a:t>
            </a:r>
            <a:endParaRPr lang="en-US" dirty="0"/>
          </a:p>
        </p:txBody>
      </p:sp>
      <p:sp>
        <p:nvSpPr>
          <p:cNvPr id="9" name="Content Placeholder 8"/>
          <p:cNvSpPr>
            <a:spLocks noGrp="1"/>
          </p:cNvSpPr>
          <p:nvPr>
            <p:ph idx="1"/>
          </p:nvPr>
        </p:nvSpPr>
        <p:spPr/>
        <p:txBody>
          <a:bodyPr/>
          <a:lstStyle/>
          <a:p>
            <a:r>
              <a:rPr lang="en-CA" b="1" dirty="0" smtClean="0"/>
              <a:t>Provincial </a:t>
            </a:r>
            <a:r>
              <a:rPr lang="en-CA" b="1" dirty="0"/>
              <a:t>and Federal governments must develop </a:t>
            </a:r>
            <a:r>
              <a:rPr lang="en-CA" b="1" dirty="0" smtClean="0"/>
              <a:t>new </a:t>
            </a:r>
            <a:r>
              <a:rPr lang="en-CA" b="1" dirty="0"/>
              <a:t>and robust visions and policy frameworks for rural Canada.</a:t>
            </a:r>
            <a:r>
              <a:rPr lang="en-CA" dirty="0" smtClean="0">
                <a:effectLst/>
              </a:rPr>
              <a:t> </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D9C10-A437-4942-8E2A-CA0FD34BA620}" type="slidenum">
              <a:rPr lang="en-US" smtClean="0"/>
              <a:t>15</a:t>
            </a:fld>
            <a:endParaRPr lang="en-US"/>
          </a:p>
        </p:txBody>
      </p:sp>
      <p:pic>
        <p:nvPicPr>
          <p:cNvPr id="7" name="Picture 6"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pic>
        <p:nvPicPr>
          <p:cNvPr id="10" name="Picture 9" descr="Panval usi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4700" y="3238500"/>
            <a:ext cx="5041900" cy="2578099"/>
          </a:xfrm>
          <a:prstGeom prst="rect">
            <a:avLst/>
          </a:prstGeom>
        </p:spPr>
      </p:pic>
    </p:spTree>
    <p:extLst>
      <p:ext uri="{BB962C8B-B14F-4D97-AF65-F5344CB8AC3E}">
        <p14:creationId xmlns:p14="http://schemas.microsoft.com/office/powerpoint/2010/main" val="1523456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 #2</a:t>
            </a:r>
            <a:endParaRPr lang="en-US" dirty="0"/>
          </a:p>
        </p:txBody>
      </p:sp>
      <p:sp>
        <p:nvSpPr>
          <p:cNvPr id="3" name="Content Placeholder 2"/>
          <p:cNvSpPr>
            <a:spLocks noGrp="1"/>
          </p:cNvSpPr>
          <p:nvPr>
            <p:ph idx="1"/>
          </p:nvPr>
        </p:nvSpPr>
        <p:spPr/>
        <p:txBody>
          <a:bodyPr/>
          <a:lstStyle/>
          <a:p>
            <a:r>
              <a:rPr lang="en-CA" b="1" dirty="0" smtClean="0"/>
              <a:t>Rural </a:t>
            </a:r>
            <a:r>
              <a:rPr lang="en-CA" b="1" dirty="0"/>
              <a:t>communities must be active participants in understanding, planning and investing in their own futures.</a:t>
            </a:r>
            <a:r>
              <a:rPr lang="en-CA" dirty="0"/>
              <a:t> </a:t>
            </a:r>
            <a:endParaRPr lang="en-CA" dirty="0" smtClean="0"/>
          </a:p>
          <a:p>
            <a:endParaRPr lang="en-CA" dirty="0"/>
          </a:p>
          <a:p>
            <a:r>
              <a:rPr lang="en-CA" dirty="0" smtClean="0"/>
              <a:t>From Case-making </a:t>
            </a:r>
          </a:p>
          <a:p>
            <a:pPr marL="0" indent="0">
              <a:buNone/>
            </a:pPr>
            <a:r>
              <a:rPr lang="en-CA" dirty="0"/>
              <a:t> </a:t>
            </a:r>
            <a:r>
              <a:rPr lang="en-CA" dirty="0" smtClean="0"/>
              <a:t>   to Place-making!</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D9C10-A437-4942-8E2A-CA0FD34BA620}" type="slidenum">
              <a:rPr lang="en-US" smtClean="0"/>
              <a:t>16</a:t>
            </a:fld>
            <a:endParaRPr lang="en-US"/>
          </a:p>
        </p:txBody>
      </p:sp>
      <p:pic>
        <p:nvPicPr>
          <p:cNvPr id="6" name="Picture 5"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pic>
        <p:nvPicPr>
          <p:cNvPr id="7" name="Picture 6" descr="IMG_07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300" y="3145676"/>
            <a:ext cx="4330700" cy="2887134"/>
          </a:xfrm>
          <a:prstGeom prst="rect">
            <a:avLst/>
          </a:prstGeom>
        </p:spPr>
      </p:pic>
    </p:spTree>
    <p:extLst>
      <p:ext uri="{BB962C8B-B14F-4D97-AF65-F5344CB8AC3E}">
        <p14:creationId xmlns:p14="http://schemas.microsoft.com/office/powerpoint/2010/main" val="29060014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Recommendation #3</a:t>
            </a:r>
            <a:endParaRPr lang="en-US" dirty="0"/>
          </a:p>
        </p:txBody>
      </p:sp>
      <p:sp>
        <p:nvSpPr>
          <p:cNvPr id="3" name="Content Placeholder 2"/>
          <p:cNvSpPr>
            <a:spLocks noGrp="1"/>
          </p:cNvSpPr>
          <p:nvPr>
            <p:ph sz="half" idx="1"/>
          </p:nvPr>
        </p:nvSpPr>
        <p:spPr/>
        <p:txBody>
          <a:bodyPr>
            <a:normAutofit fontScale="92500" lnSpcReduction="10000"/>
          </a:bodyPr>
          <a:lstStyle/>
          <a:p>
            <a:r>
              <a:rPr lang="en-CA" b="1" dirty="0"/>
              <a:t>All Canadians must participate in the window of opportunity that follows the Truth and Reconciliation Commission of Canada to acknowledge and seek serious corrective steps to heal the “historical trauma” suffered by Aboriginal peoples in this country.</a:t>
            </a:r>
            <a:r>
              <a:rPr lang="en-CA" dirty="0"/>
              <a:t>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D9C10-A437-4942-8E2A-CA0FD34BA620}" type="slidenum">
              <a:rPr lang="en-US" smtClean="0"/>
              <a:t>17</a:t>
            </a:fld>
            <a:endParaRPr lang="en-US"/>
          </a:p>
        </p:txBody>
      </p:sp>
      <p:pic>
        <p:nvPicPr>
          <p:cNvPr id="6" name="Picture 5"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pic>
        <p:nvPicPr>
          <p:cNvPr id="8" name="Content Placeholder 4" descr="HG Cultural Centre.jpg"/>
          <p:cNvPicPr>
            <a:picLocks noGrp="1" noChangeAspect="1"/>
          </p:cNvPicPr>
          <p:nvPr>
            <p:ph sz="half" idx="2"/>
          </p:nvPr>
        </p:nvPicPr>
        <p:blipFill>
          <a:blip r:embed="rId4">
            <a:extLst>
              <a:ext uri="{28A0092B-C50C-407E-A947-70E740481C1C}">
                <a14:useLocalDpi xmlns:a14="http://schemas.microsoft.com/office/drawing/2010/main" val="0"/>
              </a:ext>
            </a:extLst>
          </a:blip>
          <a:srcRect l="20256" r="20256"/>
          <a:stretch>
            <a:fillRect/>
          </a:stretch>
        </p:blipFill>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9821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Engagement</a:t>
            </a:r>
            <a:endParaRPr lang="en-US" dirty="0"/>
          </a:p>
        </p:txBody>
      </p:sp>
      <p:pic>
        <p:nvPicPr>
          <p:cNvPr id="7" name="Content Placeholder 6" descr="IMG_7289.JPG"/>
          <p:cNvPicPr>
            <a:picLocks noGrp="1" noChangeAspect="1"/>
          </p:cNvPicPr>
          <p:nvPr>
            <p:ph sz="half" idx="1"/>
          </p:nvPr>
        </p:nvPicPr>
        <p:blipFill>
          <a:blip r:embed="rId3">
            <a:extLst>
              <a:ext uri="{28A0092B-C50C-407E-A947-70E740481C1C}">
                <a14:useLocalDpi xmlns:a14="http://schemas.microsoft.com/office/drawing/2010/main" val="0"/>
              </a:ext>
            </a:extLst>
          </a:blip>
          <a:srcRect l="16538" r="16538"/>
          <a:stretch>
            <a:fillRect/>
          </a:stretch>
        </p:blipFill>
        <p:spPr>
          <a:xfrm>
            <a:off x="368300" y="1600200"/>
            <a:ext cx="4038600" cy="4525963"/>
          </a:xfrm>
        </p:spPr>
      </p:pic>
      <p:sp>
        <p:nvSpPr>
          <p:cNvPr id="8" name="Content Placeholder 7"/>
          <p:cNvSpPr>
            <a:spLocks noGrp="1"/>
          </p:cNvSpPr>
          <p:nvPr>
            <p:ph sz="half" idx="2"/>
          </p:nvPr>
        </p:nvSpPr>
        <p:spPr/>
        <p:txBody>
          <a:bodyPr/>
          <a:lstStyle/>
          <a:p>
            <a:pPr>
              <a:spcAft>
                <a:spcPts val="1200"/>
              </a:spcAft>
            </a:pPr>
            <a:r>
              <a:rPr lang="en-US" dirty="0" smtClean="0"/>
              <a:t>Crossroads…</a:t>
            </a:r>
          </a:p>
          <a:p>
            <a:pPr>
              <a:spcAft>
                <a:spcPts val="1200"/>
              </a:spcAft>
            </a:pPr>
            <a:r>
              <a:rPr lang="en-US" dirty="0" smtClean="0"/>
              <a:t>Authentic engagement</a:t>
            </a:r>
          </a:p>
          <a:p>
            <a:pPr>
              <a:spcAft>
                <a:spcPts val="1200"/>
              </a:spcAft>
            </a:pPr>
            <a:r>
              <a:rPr lang="en-US" dirty="0" smtClean="0"/>
              <a:t>Rural institutions</a:t>
            </a:r>
          </a:p>
          <a:p>
            <a:pPr>
              <a:spcAft>
                <a:spcPts val="1200"/>
              </a:spcAft>
            </a:pPr>
            <a:r>
              <a:rPr lang="en-US" dirty="0" smtClean="0"/>
              <a:t>Place-based policy</a:t>
            </a:r>
          </a:p>
          <a:p>
            <a:pPr>
              <a:spcAft>
                <a:spcPts val="1200"/>
              </a:spcAft>
            </a:pPr>
            <a:r>
              <a:rPr lang="en-US" dirty="0"/>
              <a:t>Real revenue </a:t>
            </a:r>
            <a:r>
              <a:rPr lang="en-US" dirty="0" smtClean="0"/>
              <a:t>sharing and investment</a:t>
            </a:r>
            <a:endParaRPr lang="en-US" dirty="0"/>
          </a:p>
          <a:p>
            <a:pPr>
              <a:spcAft>
                <a:spcPts val="1200"/>
              </a:spcAft>
            </a:pP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D9C10-A437-4942-8E2A-CA0FD34BA620}" type="slidenum">
              <a:rPr lang="en-US" smtClean="0"/>
              <a:t>18</a:t>
            </a:fld>
            <a:endParaRPr lang="en-US"/>
          </a:p>
        </p:txBody>
      </p:sp>
      <p:pic>
        <p:nvPicPr>
          <p:cNvPr id="6" name="Picture 5" descr="foot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spTree>
    <p:extLst>
      <p:ext uri="{BB962C8B-B14F-4D97-AF65-F5344CB8AC3E}">
        <p14:creationId xmlns:p14="http://schemas.microsoft.com/office/powerpoint/2010/main" val="3078826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CRRF and RPLC</a:t>
            </a:r>
            <a:endParaRPr lang="en-US" dirty="0"/>
          </a:p>
        </p:txBody>
      </p:sp>
      <p:pic>
        <p:nvPicPr>
          <p:cNvPr id="7" name="Content Placeholder 6" descr="IMG_7289.JPG"/>
          <p:cNvPicPr>
            <a:picLocks noGrp="1" noChangeAspect="1"/>
          </p:cNvPicPr>
          <p:nvPr>
            <p:ph sz="half" idx="1"/>
          </p:nvPr>
        </p:nvPicPr>
        <p:blipFill>
          <a:blip r:embed="rId3">
            <a:extLst>
              <a:ext uri="{28A0092B-C50C-407E-A947-70E740481C1C}">
                <a14:useLocalDpi xmlns:a14="http://schemas.microsoft.com/office/drawing/2010/main" val="0"/>
              </a:ext>
            </a:extLst>
          </a:blip>
          <a:srcRect l="16538" r="16538"/>
          <a:stretch>
            <a:fillRect/>
          </a:stretch>
        </p:blipFill>
        <p:spPr>
          <a:xfrm>
            <a:off x="368300" y="1600200"/>
            <a:ext cx="4038600" cy="4525963"/>
          </a:xfrm>
        </p:spPr>
      </p:pic>
      <p:sp>
        <p:nvSpPr>
          <p:cNvPr id="8" name="Content Placeholder 7"/>
          <p:cNvSpPr>
            <a:spLocks noGrp="1"/>
          </p:cNvSpPr>
          <p:nvPr>
            <p:ph sz="half" idx="2"/>
          </p:nvPr>
        </p:nvSpPr>
        <p:spPr/>
        <p:txBody>
          <a:bodyPr>
            <a:normAutofit/>
          </a:bodyPr>
          <a:lstStyle/>
          <a:p>
            <a:pPr marL="0" indent="0">
              <a:spcAft>
                <a:spcPts val="1200"/>
              </a:spcAft>
              <a:buNone/>
            </a:pPr>
            <a:endParaRPr lang="en-US" dirty="0" smtClean="0"/>
          </a:p>
          <a:p>
            <a:pPr marL="0" indent="0">
              <a:spcAft>
                <a:spcPts val="1200"/>
              </a:spcAft>
              <a:buNone/>
            </a:pPr>
            <a:r>
              <a:rPr lang="en-US" dirty="0" smtClean="0">
                <a:hlinkClick r:id="rId4"/>
              </a:rPr>
              <a:t>http://crrf.ca</a:t>
            </a:r>
            <a:r>
              <a:rPr lang="en-US" dirty="0" smtClean="0"/>
              <a:t> </a:t>
            </a:r>
          </a:p>
          <a:p>
            <a:pPr marL="0" indent="0">
              <a:spcAft>
                <a:spcPts val="1200"/>
              </a:spcAft>
              <a:buNone/>
            </a:pPr>
            <a:endParaRPr lang="en-US" dirty="0"/>
          </a:p>
          <a:p>
            <a:pPr marL="0" indent="0">
              <a:spcAft>
                <a:spcPts val="1200"/>
              </a:spcAft>
              <a:buNone/>
            </a:pPr>
            <a:r>
              <a:rPr lang="en-US" dirty="0" smtClean="0">
                <a:hlinkClick r:id="rId5"/>
              </a:rPr>
              <a:t>http://rplc-capr.ca</a:t>
            </a:r>
            <a:r>
              <a:rPr lang="en-US" dirty="0" smtClean="0"/>
              <a:t> </a:t>
            </a:r>
            <a:endParaRPr lang="en-US" dirty="0"/>
          </a:p>
          <a:p>
            <a:pPr marL="0" indent="0">
              <a:spcAft>
                <a:spcPts val="1200"/>
              </a:spcAft>
              <a:buNone/>
            </a:pPr>
            <a:endParaRPr lang="en-US" dirty="0" smtClean="0"/>
          </a:p>
          <a:p>
            <a:pPr marL="0" indent="0">
              <a:spcAft>
                <a:spcPts val="1200"/>
              </a:spcAft>
              <a:buNone/>
            </a:pPr>
            <a:r>
              <a:rPr lang="en-US" dirty="0" smtClean="0">
                <a:hlinkClick r:id="rId6"/>
              </a:rPr>
              <a:t>http://corc.crrf.ca</a:t>
            </a:r>
            <a:r>
              <a:rPr lang="en-US" dirty="0" smtClean="0"/>
              <a:t>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D9C10-A437-4942-8E2A-CA0FD34BA620}" type="slidenum">
              <a:rPr lang="en-US" smtClean="0"/>
              <a:t>19</a:t>
            </a:fld>
            <a:endParaRPr lang="en-US"/>
          </a:p>
        </p:txBody>
      </p:sp>
      <p:pic>
        <p:nvPicPr>
          <p:cNvPr id="6" name="Picture 5" descr="footer.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spTree>
    <p:extLst>
      <p:ext uri="{BB962C8B-B14F-4D97-AF65-F5344CB8AC3E}">
        <p14:creationId xmlns:p14="http://schemas.microsoft.com/office/powerpoint/2010/main" val="3546137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30798" y="2153905"/>
            <a:ext cx="4820322" cy="3732840"/>
          </a:xfrm>
        </p:spPr>
        <p:txBody>
          <a:bodyPr>
            <a:noAutofit/>
          </a:bodyPr>
          <a:lstStyle/>
          <a:p>
            <a:pPr marL="0" indent="0">
              <a:buNone/>
            </a:pPr>
            <a:r>
              <a:rPr lang="en-US" sz="2400" dirty="0" smtClean="0">
                <a:sym typeface="Wingdings"/>
              </a:rPr>
              <a:t>The State of Rural Canada</a:t>
            </a:r>
          </a:p>
          <a:p>
            <a:pPr marL="0" indent="0">
              <a:buNone/>
            </a:pPr>
            <a:endParaRPr lang="en-US" sz="2400" dirty="0" smtClean="0">
              <a:sym typeface="Wingdings"/>
            </a:endParaRPr>
          </a:p>
          <a:p>
            <a:pPr marL="0" indent="0">
              <a:buNone/>
            </a:pPr>
            <a:r>
              <a:rPr lang="en-US" sz="2400" dirty="0" smtClean="0">
                <a:sym typeface="Wingdings"/>
              </a:rPr>
              <a:t>Emerging Opportunities for Colleges</a:t>
            </a:r>
            <a:endParaRPr lang="en-US" sz="2400" dirty="0">
              <a:sym typeface="Wingdings"/>
            </a:endParaRPr>
          </a:p>
          <a:p>
            <a:pPr marL="0" indent="0">
              <a:buNone/>
            </a:pPr>
            <a:endParaRPr lang="en-US" sz="2400" dirty="0" smtClean="0">
              <a:sym typeface="Wingdings"/>
            </a:endParaRPr>
          </a:p>
          <a:p>
            <a:pPr marL="0" indent="0">
              <a:buNone/>
            </a:pPr>
            <a:r>
              <a:rPr lang="en-US" sz="2400" dirty="0" smtClean="0">
                <a:sym typeface="Wingdings"/>
              </a:rPr>
              <a:t>Rural Colleges in Action</a:t>
            </a:r>
            <a:endParaRPr lang="en-US" sz="2400" dirty="0">
              <a:sym typeface="Wingdings"/>
            </a:endParaRPr>
          </a:p>
          <a:p>
            <a:pPr marL="0" indent="0">
              <a:buNone/>
            </a:pPr>
            <a:endParaRPr lang="en-US" sz="2400" dirty="0">
              <a:sym typeface="Wingdings"/>
            </a:endParaRPr>
          </a:p>
          <a:p>
            <a:pPr marL="0" indent="0">
              <a:buNone/>
            </a:pPr>
            <a:endParaRPr lang="en-US" sz="2800" dirty="0" smtClean="0">
              <a:solidFill>
                <a:schemeClr val="accent3">
                  <a:lumMod val="50000"/>
                </a:schemeClr>
              </a:solidFill>
            </a:endParaRPr>
          </a:p>
          <a:p>
            <a:pPr marL="0" indent="0">
              <a:buNone/>
            </a:pPr>
            <a:endParaRPr lang="en-US" dirty="0" smtClean="0">
              <a:solidFill>
                <a:schemeClr val="accent3">
                  <a:lumMod val="50000"/>
                </a:schemeClr>
              </a:solidFill>
            </a:endParaRPr>
          </a:p>
          <a:p>
            <a:pPr marL="0" indent="0">
              <a:buNone/>
            </a:pPr>
            <a:endParaRPr lang="en-US" sz="2800" dirty="0">
              <a:solidFill>
                <a:schemeClr val="accent3">
                  <a:lumMod val="50000"/>
                </a:schemeClr>
              </a:solidFill>
            </a:endParaRPr>
          </a:p>
          <a:p>
            <a:endParaRPr lang="en-US" sz="1400" b="1" dirty="0" smtClean="0">
              <a:solidFill>
                <a:schemeClr val="accent3">
                  <a:lumMod val="75000"/>
                </a:schemeClr>
              </a:solidFill>
            </a:endParaRPr>
          </a:p>
        </p:txBody>
      </p:sp>
      <p:sp>
        <p:nvSpPr>
          <p:cNvPr id="3" name="Title 2"/>
          <p:cNvSpPr>
            <a:spLocks noGrp="1"/>
          </p:cNvSpPr>
          <p:nvPr>
            <p:ph type="title"/>
          </p:nvPr>
        </p:nvSpPr>
        <p:spPr>
          <a:xfrm>
            <a:off x="330798" y="526078"/>
            <a:ext cx="2674471" cy="915755"/>
          </a:xfrm>
        </p:spPr>
        <p:txBody>
          <a:bodyPr>
            <a:normAutofit/>
          </a:bodyPr>
          <a:lstStyle/>
          <a:p>
            <a:pPr algn="l"/>
            <a:r>
              <a:rPr lang="en-CA" sz="3600" b="1" dirty="0" smtClean="0">
                <a:solidFill>
                  <a:srgbClr val="7F7F7F"/>
                </a:solidFill>
              </a:rPr>
              <a:t>Agenda</a:t>
            </a:r>
            <a:endParaRPr lang="en-CA" sz="3600" b="1" dirty="0">
              <a:solidFill>
                <a:srgbClr val="7F7F7F"/>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607" y="2946120"/>
            <a:ext cx="2472838" cy="249456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608" y="4145160"/>
            <a:ext cx="2372056" cy="262926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7280" y="549418"/>
            <a:ext cx="3986093" cy="2271867"/>
          </a:xfrm>
          <a:prstGeom prst="rect">
            <a:avLst/>
          </a:prstGeom>
        </p:spPr>
      </p:pic>
    </p:spTree>
    <p:custDataLst>
      <p:tags r:id="rId1"/>
    </p:custDataLst>
    <p:extLst>
      <p:ext uri="{BB962C8B-B14F-4D97-AF65-F5344CB8AC3E}">
        <p14:creationId xmlns:p14="http://schemas.microsoft.com/office/powerpoint/2010/main" val="2038501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989664" y="1486007"/>
            <a:ext cx="4820322" cy="3732840"/>
          </a:xfrm>
        </p:spPr>
        <p:txBody>
          <a:bodyPr>
            <a:noAutofit/>
          </a:bodyPr>
          <a:lstStyle/>
          <a:p>
            <a:pPr marL="0" indent="0" algn="r">
              <a:buNone/>
            </a:pPr>
            <a:endParaRPr lang="en-US" sz="2400" dirty="0" smtClean="0">
              <a:sym typeface="Wingdings"/>
            </a:endParaRPr>
          </a:p>
          <a:p>
            <a:pPr marL="0" indent="0" algn="r">
              <a:buNone/>
            </a:pPr>
            <a:r>
              <a:rPr lang="en-US" sz="3600" b="1" dirty="0" smtClean="0">
                <a:sym typeface="Wingdings"/>
              </a:rPr>
              <a:t>Emerging Opportunities for Colleges</a:t>
            </a:r>
            <a:endParaRPr lang="en-US" sz="3600" b="1" dirty="0">
              <a:sym typeface="Wingdings"/>
            </a:endParaRPr>
          </a:p>
          <a:p>
            <a:pPr marL="0" indent="0" algn="r">
              <a:buNone/>
            </a:pPr>
            <a:endParaRPr lang="en-US" sz="2400" dirty="0" smtClean="0">
              <a:sym typeface="Wingdings"/>
            </a:endParaRPr>
          </a:p>
          <a:p>
            <a:pPr marL="0" indent="0">
              <a:buNone/>
            </a:pPr>
            <a:endParaRPr lang="en-US" sz="2800" dirty="0" smtClean="0">
              <a:solidFill>
                <a:schemeClr val="accent3">
                  <a:lumMod val="50000"/>
                </a:schemeClr>
              </a:solidFill>
            </a:endParaRPr>
          </a:p>
          <a:p>
            <a:pPr marL="0" indent="0">
              <a:buNone/>
            </a:pPr>
            <a:endParaRPr lang="en-US" dirty="0" smtClean="0">
              <a:solidFill>
                <a:schemeClr val="accent3">
                  <a:lumMod val="50000"/>
                </a:schemeClr>
              </a:solidFill>
            </a:endParaRPr>
          </a:p>
          <a:p>
            <a:pPr marL="0" indent="0">
              <a:buNone/>
            </a:pPr>
            <a:endParaRPr lang="en-US" sz="2800" dirty="0">
              <a:solidFill>
                <a:schemeClr val="accent3">
                  <a:lumMod val="50000"/>
                </a:schemeClr>
              </a:solidFill>
            </a:endParaRPr>
          </a:p>
          <a:p>
            <a:endParaRPr lang="en-US" sz="1400" b="1" dirty="0" smtClean="0">
              <a:solidFill>
                <a:schemeClr val="accent3">
                  <a:lumMod val="75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245" y="3352427"/>
            <a:ext cx="2472838" cy="249456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050" y="3733800"/>
            <a:ext cx="2372056" cy="262926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1" y="489948"/>
            <a:ext cx="3986093" cy="2271867"/>
          </a:xfrm>
          <a:prstGeom prst="rect">
            <a:avLst/>
          </a:prstGeom>
        </p:spPr>
      </p:pic>
    </p:spTree>
    <p:custDataLst>
      <p:tags r:id="rId1"/>
    </p:custDataLst>
    <p:extLst>
      <p:ext uri="{BB962C8B-B14F-4D97-AF65-F5344CB8AC3E}">
        <p14:creationId xmlns:p14="http://schemas.microsoft.com/office/powerpoint/2010/main" val="1701581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79096" cy="1143000"/>
          </a:xfrm>
        </p:spPr>
        <p:txBody>
          <a:bodyPr>
            <a:noAutofit/>
          </a:bodyPr>
          <a:lstStyle/>
          <a:p>
            <a:pPr algn="l"/>
            <a:r>
              <a:rPr lang="en-CA" dirty="0" smtClean="0"/>
              <a:t>Building Capacity in the New Economy</a:t>
            </a:r>
            <a:endParaRPr lang="en-CA" dirty="0"/>
          </a:p>
        </p:txBody>
      </p:sp>
      <p:sp>
        <p:nvSpPr>
          <p:cNvPr id="3" name="Content Placeholder 2"/>
          <p:cNvSpPr>
            <a:spLocks noGrp="1"/>
          </p:cNvSpPr>
          <p:nvPr>
            <p:ph idx="1"/>
          </p:nvPr>
        </p:nvSpPr>
        <p:spPr>
          <a:xfrm>
            <a:off x="251520" y="1556792"/>
            <a:ext cx="8229600" cy="4320480"/>
          </a:xfrm>
        </p:spPr>
        <p:txBody>
          <a:bodyPr>
            <a:normAutofit/>
          </a:bodyPr>
          <a:lstStyle/>
          <a:p>
            <a:r>
              <a:rPr lang="en-CA" sz="2000" b="1" dirty="0" smtClean="0"/>
              <a:t>Rural Canada must reposition itself for the new economy </a:t>
            </a:r>
            <a:r>
              <a:rPr lang="en-CA" sz="2000" dirty="0" smtClean="0"/>
              <a:t>-&gt; sustainability must move beyond resource extraction</a:t>
            </a:r>
          </a:p>
          <a:p>
            <a:pPr marL="0" indent="0">
              <a:buNone/>
            </a:pPr>
            <a:endParaRPr lang="en-CA" sz="2000" dirty="0" smtClean="0"/>
          </a:p>
          <a:p>
            <a:r>
              <a:rPr lang="en-CA" sz="2000" b="1" dirty="0" smtClean="0"/>
              <a:t>The new economy provides opportunities for rural revitalization </a:t>
            </a:r>
            <a:r>
              <a:rPr lang="en-CA" sz="2000" dirty="0" smtClean="0"/>
              <a:t>-&gt; technology opens new markets and enables new networks and knowledge sharing for innovation</a:t>
            </a:r>
          </a:p>
          <a:p>
            <a:endParaRPr lang="en-CA" sz="2000" dirty="0" smtClean="0"/>
          </a:p>
          <a:p>
            <a:r>
              <a:rPr lang="en-CA" sz="2000" b="1" dirty="0" smtClean="0"/>
              <a:t>Capacity is a social affair </a:t>
            </a:r>
            <a:r>
              <a:rPr lang="en-CA" sz="2000" dirty="0" smtClean="0"/>
              <a:t>-&gt; networks and norms that support regional action are as important as technology and infrastructure</a:t>
            </a:r>
          </a:p>
          <a:p>
            <a:endParaRPr lang="en-CA" sz="2000" dirty="0" smtClean="0"/>
          </a:p>
          <a:p>
            <a:r>
              <a:rPr lang="en-CA" sz="2000" b="1" dirty="0" smtClean="0"/>
              <a:t>Innovations in institutions are key </a:t>
            </a:r>
            <a:r>
              <a:rPr lang="en-CA" sz="2000" dirty="0" smtClean="0"/>
              <a:t>-&gt; doesn’t typically occur by decree, rather new ways of doing occur because they have to</a:t>
            </a:r>
            <a:endParaRPr lang="en-CA" sz="2000" dirty="0"/>
          </a:p>
        </p:txBody>
      </p:sp>
      <p:pic>
        <p:nvPicPr>
          <p:cNvPr id="22530" name="Picture 2" descr="http://icrps.org/wp-content/uploads/2012/05/skye-6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51941"/>
            <a:ext cx="1527767" cy="1504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5576" y="6016426"/>
            <a:ext cx="3744416" cy="369332"/>
          </a:xfrm>
          <a:prstGeom prst="rect">
            <a:avLst/>
          </a:prstGeom>
          <a:noFill/>
        </p:spPr>
        <p:txBody>
          <a:bodyPr wrap="square" rtlCol="0">
            <a:spAutoFit/>
          </a:bodyPr>
          <a:lstStyle/>
          <a:p>
            <a:r>
              <a:rPr lang="en-US" u="sng" dirty="0" smtClean="0">
                <a:solidFill>
                  <a:schemeClr val="accent6"/>
                </a:solidFill>
              </a:rPr>
              <a:t>Nre.Concordia.ca </a:t>
            </a:r>
            <a:r>
              <a:rPr lang="en-US" dirty="0" smtClean="0"/>
              <a:t> </a:t>
            </a:r>
            <a:endParaRPr lang="en-US" dirty="0"/>
          </a:p>
        </p:txBody>
      </p:sp>
      <p:sp>
        <p:nvSpPr>
          <p:cNvPr id="4" name="TextBox 3"/>
          <p:cNvSpPr txBox="1"/>
          <p:nvPr/>
        </p:nvSpPr>
        <p:spPr>
          <a:xfrm>
            <a:off x="4167234" y="6016426"/>
            <a:ext cx="3672408" cy="369332"/>
          </a:xfrm>
          <a:prstGeom prst="rect">
            <a:avLst/>
          </a:prstGeom>
          <a:noFill/>
        </p:spPr>
        <p:txBody>
          <a:bodyPr wrap="square" rtlCol="0">
            <a:spAutoFit/>
          </a:bodyPr>
          <a:lstStyle/>
          <a:p>
            <a:r>
              <a:rPr lang="en-US" u="sng" dirty="0">
                <a:solidFill>
                  <a:schemeClr val="accent6"/>
                </a:solidFill>
              </a:rPr>
              <a:t>http://cdnregdev.ruralresilience.ca/</a:t>
            </a:r>
          </a:p>
        </p:txBody>
      </p:sp>
    </p:spTree>
    <p:extLst>
      <p:ext uri="{BB962C8B-B14F-4D97-AF65-F5344CB8AC3E}">
        <p14:creationId xmlns:p14="http://schemas.microsoft.com/office/powerpoint/2010/main" val="7733889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496944" cy="792088"/>
          </a:xfrm>
        </p:spPr>
        <p:txBody>
          <a:bodyPr>
            <a:noAutofit/>
          </a:bodyPr>
          <a:lstStyle/>
          <a:p>
            <a:pPr algn="l"/>
            <a:r>
              <a:rPr lang="en-CA" sz="3600" b="1" dirty="0" smtClean="0">
                <a:solidFill>
                  <a:srgbClr val="7F7F7F"/>
                </a:solidFill>
              </a:rPr>
              <a:t>The Knowledge Economy</a:t>
            </a:r>
            <a:endParaRPr lang="en-CA" sz="3600" b="1" dirty="0">
              <a:solidFill>
                <a:srgbClr val="7F7F7F"/>
              </a:solidFill>
            </a:endParaRPr>
          </a:p>
        </p:txBody>
      </p:sp>
      <p:sp>
        <p:nvSpPr>
          <p:cNvPr id="3" name="Content Placeholder 2"/>
          <p:cNvSpPr>
            <a:spLocks noGrp="1"/>
          </p:cNvSpPr>
          <p:nvPr>
            <p:ph idx="1"/>
          </p:nvPr>
        </p:nvSpPr>
        <p:spPr>
          <a:xfrm>
            <a:off x="467544" y="1444859"/>
            <a:ext cx="7271985" cy="4579128"/>
          </a:xfrm>
        </p:spPr>
        <p:txBody>
          <a:bodyPr>
            <a:normAutofit fontScale="85000" lnSpcReduction="20000"/>
          </a:bodyPr>
          <a:lstStyle/>
          <a:p>
            <a:r>
              <a:rPr lang="en-CA" dirty="0" smtClean="0"/>
              <a:t>A challenge and an opportunity for                         community colleges</a:t>
            </a:r>
          </a:p>
          <a:p>
            <a:pPr marL="0" indent="0">
              <a:buNone/>
            </a:pPr>
            <a:endParaRPr lang="en-CA" dirty="0" smtClean="0"/>
          </a:p>
          <a:p>
            <a:r>
              <a:rPr lang="en-CA" dirty="0" smtClean="0"/>
              <a:t>Characterised by:</a:t>
            </a:r>
          </a:p>
          <a:p>
            <a:pPr lvl="1"/>
            <a:r>
              <a:rPr lang="en-CA" dirty="0" smtClean="0"/>
              <a:t>Mobility (capital)</a:t>
            </a:r>
          </a:p>
          <a:p>
            <a:pPr lvl="1"/>
            <a:r>
              <a:rPr lang="en-CA" dirty="0" smtClean="0"/>
              <a:t>Collaboration</a:t>
            </a:r>
          </a:p>
          <a:p>
            <a:pPr lvl="1"/>
            <a:r>
              <a:rPr lang="en-CA" dirty="0" smtClean="0"/>
              <a:t>Innovation</a:t>
            </a:r>
          </a:p>
          <a:p>
            <a:pPr marL="457200" lvl="1" indent="0">
              <a:buNone/>
            </a:pPr>
            <a:endParaRPr lang="en-CA" dirty="0" smtClean="0"/>
          </a:p>
          <a:p>
            <a:r>
              <a:rPr lang="en-CA" dirty="0" smtClean="0"/>
              <a:t>Flourishes with:</a:t>
            </a:r>
          </a:p>
          <a:p>
            <a:pPr lvl="1"/>
            <a:r>
              <a:rPr lang="en-CA" dirty="0" smtClean="0"/>
              <a:t>Skilled labour force</a:t>
            </a:r>
          </a:p>
          <a:p>
            <a:pPr lvl="1"/>
            <a:r>
              <a:rPr lang="en-CA" dirty="0" smtClean="0"/>
              <a:t>Adaptable business and government</a:t>
            </a:r>
          </a:p>
          <a:p>
            <a:pPr lvl="1"/>
            <a:endParaRPr lang="en-CA" dirty="0" smtClean="0"/>
          </a:p>
          <a:p>
            <a:endParaRPr lang="en-CA" dirty="0"/>
          </a:p>
        </p:txBody>
      </p:sp>
      <p:pic>
        <p:nvPicPr>
          <p:cNvPr id="5" name="Picture 4"/>
          <p:cNvPicPr>
            <a:picLocks noChangeAspect="1"/>
          </p:cNvPicPr>
          <p:nvPr/>
        </p:nvPicPr>
        <p:blipFill>
          <a:blip r:embed="rId3"/>
          <a:stretch>
            <a:fillRect/>
          </a:stretch>
        </p:blipFill>
        <p:spPr>
          <a:xfrm>
            <a:off x="5972576" y="1268760"/>
            <a:ext cx="2745100" cy="3281082"/>
          </a:xfrm>
          <a:prstGeom prst="rect">
            <a:avLst/>
          </a:prstGeom>
        </p:spPr>
      </p:pic>
    </p:spTree>
    <p:extLst>
      <p:ext uri="{BB962C8B-B14F-4D97-AF65-F5344CB8AC3E}">
        <p14:creationId xmlns:p14="http://schemas.microsoft.com/office/powerpoint/2010/main" val="4074792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32457"/>
            <a:ext cx="8075240" cy="792088"/>
          </a:xfrm>
        </p:spPr>
        <p:txBody>
          <a:bodyPr>
            <a:normAutofit/>
          </a:bodyPr>
          <a:lstStyle/>
          <a:p>
            <a:r>
              <a:rPr lang="en-CA" sz="3600" b="1" dirty="0" smtClean="0">
                <a:solidFill>
                  <a:srgbClr val="7F7F7F"/>
                </a:solidFill>
              </a:rPr>
              <a:t>Transitioning to the Knowledge Economy</a:t>
            </a:r>
            <a:endParaRPr lang="en-CA" sz="3600" b="1" dirty="0">
              <a:solidFill>
                <a:srgbClr val="7F7F7F"/>
              </a:solidFill>
            </a:endParaRPr>
          </a:p>
        </p:txBody>
      </p:sp>
      <p:sp>
        <p:nvSpPr>
          <p:cNvPr id="3" name="Content Placeholder 2"/>
          <p:cNvSpPr>
            <a:spLocks noGrp="1"/>
          </p:cNvSpPr>
          <p:nvPr>
            <p:ph idx="1"/>
          </p:nvPr>
        </p:nvSpPr>
        <p:spPr>
          <a:xfrm>
            <a:off x="2465294" y="1340768"/>
            <a:ext cx="6678705" cy="4785395"/>
          </a:xfrm>
        </p:spPr>
        <p:txBody>
          <a:bodyPr>
            <a:normAutofit/>
          </a:bodyPr>
          <a:lstStyle/>
          <a:p>
            <a:pPr lvl="1">
              <a:buFont typeface="Arial" pitchFamily="34" charset="0"/>
              <a:buChar char="•"/>
            </a:pPr>
            <a:r>
              <a:rPr lang="en-CA" sz="2800" dirty="0" smtClean="0"/>
              <a:t>Innovative companies and institutions are critical</a:t>
            </a:r>
          </a:p>
          <a:p>
            <a:pPr marL="457200" lvl="1" indent="0">
              <a:buNone/>
            </a:pPr>
            <a:endParaRPr lang="en-CA" sz="2800" dirty="0" smtClean="0"/>
          </a:p>
          <a:p>
            <a:pPr lvl="1">
              <a:buFont typeface="Arial" pitchFamily="34" charset="0"/>
              <a:buChar char="•"/>
            </a:pPr>
            <a:r>
              <a:rPr lang="en-CA" sz="2800" dirty="0" smtClean="0"/>
              <a:t>Education and collaboration are at the heart of our transition</a:t>
            </a:r>
            <a:endParaRPr lang="en-CA" sz="2800" dirty="0"/>
          </a:p>
          <a:p>
            <a:pPr lvl="2"/>
            <a:r>
              <a:rPr lang="en-CA" dirty="0" smtClean="0"/>
              <a:t>Technology to transform learning</a:t>
            </a:r>
          </a:p>
          <a:p>
            <a:pPr lvl="2"/>
            <a:r>
              <a:rPr lang="en-CA" dirty="0" smtClean="0"/>
              <a:t>Equip students with digital skills</a:t>
            </a:r>
          </a:p>
          <a:p>
            <a:pPr lvl="2"/>
            <a:r>
              <a:rPr lang="en-CA" dirty="0" smtClean="0"/>
              <a:t>Create culture of excellence for all (learning region)</a:t>
            </a:r>
          </a:p>
          <a:p>
            <a:pPr lvl="2"/>
            <a:r>
              <a:rPr lang="en-CA" dirty="0" smtClean="0"/>
              <a:t>Educate ‘skilled’ AND ‘knowledge’ workers</a:t>
            </a:r>
          </a:p>
        </p:txBody>
      </p:sp>
      <p:pic>
        <p:nvPicPr>
          <p:cNvPr id="5" name="Picture 4"/>
          <p:cNvPicPr>
            <a:picLocks noChangeAspect="1"/>
          </p:cNvPicPr>
          <p:nvPr/>
        </p:nvPicPr>
        <p:blipFill>
          <a:blip r:embed="rId3"/>
          <a:stretch>
            <a:fillRect/>
          </a:stretch>
        </p:blipFill>
        <p:spPr>
          <a:xfrm>
            <a:off x="151451" y="1896288"/>
            <a:ext cx="2745100" cy="3281082"/>
          </a:xfrm>
          <a:prstGeom prst="rect">
            <a:avLst/>
          </a:prstGeom>
        </p:spPr>
      </p:pic>
    </p:spTree>
    <p:extLst>
      <p:ext uri="{BB962C8B-B14F-4D97-AF65-F5344CB8AC3E}">
        <p14:creationId xmlns:p14="http://schemas.microsoft.com/office/powerpoint/2010/main" val="1054903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665" y="403617"/>
            <a:ext cx="2584823" cy="1180148"/>
          </a:xfrm>
        </p:spPr>
        <p:txBody>
          <a:bodyPr>
            <a:noAutofit/>
          </a:bodyPr>
          <a:lstStyle/>
          <a:p>
            <a:pPr algn="l"/>
            <a:r>
              <a:rPr lang="en-CA" sz="3600" b="1" dirty="0" smtClean="0">
                <a:solidFill>
                  <a:srgbClr val="7F7F7F"/>
                </a:solidFill>
              </a:rPr>
              <a:t>Learning Regions</a:t>
            </a:r>
            <a:endParaRPr lang="en-CA" sz="3600" b="1" dirty="0">
              <a:solidFill>
                <a:srgbClr val="7F7F7F"/>
              </a:solidFill>
            </a:endParaRPr>
          </a:p>
        </p:txBody>
      </p:sp>
      <p:pic>
        <p:nvPicPr>
          <p:cNvPr id="5" name="Content Placeholder 4" descr="Screen Shot 2014-09-02 at 12.29.42 PM.png"/>
          <p:cNvPicPr>
            <a:picLocks noGrp="1" noChangeAspect="1"/>
          </p:cNvPicPr>
          <p:nvPr>
            <p:ph idx="1"/>
          </p:nvPr>
        </p:nvPicPr>
        <p:blipFill>
          <a:blip r:embed="rId3">
            <a:extLst>
              <a:ext uri="{28A0092B-C50C-407E-A947-70E740481C1C}">
                <a14:useLocalDpi xmlns:a14="http://schemas.microsoft.com/office/drawing/2010/main" val="0"/>
              </a:ext>
            </a:extLst>
          </a:blip>
          <a:srcRect t="364" b="364"/>
          <a:stretch>
            <a:fillRect/>
          </a:stretch>
        </p:blipFill>
        <p:spPr>
          <a:xfrm>
            <a:off x="3474081" y="3481500"/>
            <a:ext cx="5811167" cy="3195918"/>
          </a:xfrm>
        </p:spPr>
      </p:pic>
      <p:pic>
        <p:nvPicPr>
          <p:cNvPr id="6" name="Content Placeholder 5" descr="Screen Shot 2014-09-02 at 12.28.27 PM.png"/>
          <p:cNvPicPr>
            <a:picLocks noChangeAspect="1"/>
          </p:cNvPicPr>
          <p:nvPr/>
        </p:nvPicPr>
        <p:blipFill>
          <a:blip r:embed="rId4">
            <a:extLst>
              <a:ext uri="{28A0092B-C50C-407E-A947-70E740481C1C}">
                <a14:useLocalDpi xmlns:a14="http://schemas.microsoft.com/office/drawing/2010/main" val="0"/>
              </a:ext>
            </a:extLst>
          </a:blip>
          <a:srcRect t="3122" b="3122"/>
          <a:stretch>
            <a:fillRect/>
          </a:stretch>
        </p:blipFill>
        <p:spPr>
          <a:xfrm>
            <a:off x="0" y="0"/>
            <a:ext cx="6012329" cy="3306549"/>
          </a:xfrm>
          <a:prstGeom prst="rect">
            <a:avLst/>
          </a:prstGeom>
        </p:spPr>
      </p:pic>
      <p:pic>
        <p:nvPicPr>
          <p:cNvPr id="7" name="Picture 6" descr="Screen Shot 2015-01-19 at 10.30.4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10" y="3481500"/>
            <a:ext cx="3908112" cy="3421529"/>
          </a:xfrm>
          <a:prstGeom prst="rect">
            <a:avLst/>
          </a:prstGeom>
        </p:spPr>
      </p:pic>
    </p:spTree>
    <p:extLst>
      <p:ext uri="{BB962C8B-B14F-4D97-AF65-F5344CB8AC3E}">
        <p14:creationId xmlns:p14="http://schemas.microsoft.com/office/powerpoint/2010/main" val="2378335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7127"/>
          </a:xfrm>
        </p:spPr>
        <p:txBody>
          <a:bodyPr>
            <a:normAutofit fontScale="90000"/>
          </a:bodyPr>
          <a:lstStyle/>
          <a:p>
            <a:r>
              <a:rPr lang="en-US" dirty="0" smtClean="0">
                <a:solidFill>
                  <a:srgbClr val="7F7F7F"/>
                </a:solidFill>
              </a:rPr>
              <a:t>Workforce Innovation in Regional Economic Development</a:t>
            </a:r>
            <a:endParaRPr lang="en-US" dirty="0">
              <a:solidFill>
                <a:srgbClr val="7F7F7F"/>
              </a:solidFill>
            </a:endParaRPr>
          </a:p>
        </p:txBody>
      </p:sp>
      <p:pic>
        <p:nvPicPr>
          <p:cNvPr id="5" name="Content Placeholder 4" descr="strategicDoing-graphic.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024964" y="1587675"/>
            <a:ext cx="8904941" cy="5212633"/>
          </a:xfrm>
        </p:spPr>
      </p:pic>
      <p:pic>
        <p:nvPicPr>
          <p:cNvPr id="6" name="Picture 5" descr="SD_Logo_150x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76" y="1122425"/>
            <a:ext cx="2286381" cy="15318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070" y="1573545"/>
            <a:ext cx="4208929" cy="1943371"/>
          </a:xfrm>
          <a:prstGeom prst="rect">
            <a:avLst/>
          </a:prstGeom>
        </p:spPr>
      </p:pic>
      <p:sp>
        <p:nvSpPr>
          <p:cNvPr id="4" name="TextBox 3"/>
          <p:cNvSpPr txBox="1"/>
          <p:nvPr/>
        </p:nvSpPr>
        <p:spPr>
          <a:xfrm>
            <a:off x="5303520" y="5989320"/>
            <a:ext cx="3581400" cy="400110"/>
          </a:xfrm>
          <a:prstGeom prst="rect">
            <a:avLst/>
          </a:prstGeom>
          <a:noFill/>
        </p:spPr>
        <p:txBody>
          <a:bodyPr wrap="square" rtlCol="0">
            <a:spAutoFit/>
          </a:bodyPr>
          <a:lstStyle/>
          <a:p>
            <a:r>
              <a:rPr lang="en-US" sz="2000" dirty="0" smtClean="0">
                <a:hlinkClick r:id="rId5"/>
              </a:rPr>
              <a:t>https://www.pcrd.purdue.edu</a:t>
            </a:r>
            <a:r>
              <a:rPr lang="en-US" sz="2000" dirty="0" smtClean="0"/>
              <a:t> </a:t>
            </a:r>
            <a:endParaRPr lang="en-US" sz="2000" dirty="0"/>
          </a:p>
        </p:txBody>
      </p:sp>
    </p:spTree>
    <p:extLst>
      <p:ext uri="{BB962C8B-B14F-4D97-AF65-F5344CB8AC3E}">
        <p14:creationId xmlns:p14="http://schemas.microsoft.com/office/powerpoint/2010/main" val="22817955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1-19 at 10.26.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29" y="0"/>
            <a:ext cx="9024471" cy="6858000"/>
          </a:xfrm>
          <a:prstGeom prst="rect">
            <a:avLst/>
          </a:prstGeom>
        </p:spPr>
      </p:pic>
      <p:sp>
        <p:nvSpPr>
          <p:cNvPr id="5" name="TextBox 4"/>
          <p:cNvSpPr txBox="1"/>
          <p:nvPr/>
        </p:nvSpPr>
        <p:spPr>
          <a:xfrm>
            <a:off x="6574118" y="0"/>
            <a:ext cx="2569882" cy="553998"/>
          </a:xfrm>
          <a:prstGeom prst="rect">
            <a:avLst/>
          </a:prstGeom>
          <a:noFill/>
        </p:spPr>
        <p:txBody>
          <a:bodyPr wrap="square" rtlCol="0">
            <a:spAutoFit/>
          </a:bodyPr>
          <a:lstStyle/>
          <a:p>
            <a:pPr algn="r"/>
            <a:r>
              <a:rPr lang="en-US" sz="1000" dirty="0" smtClean="0"/>
              <a:t>ACCC. (2011). Productivity through Innovation: Applied Research at Canada’s Colleges and Institutes.</a:t>
            </a:r>
            <a:endParaRPr lang="en-US" sz="1000" dirty="0"/>
          </a:p>
        </p:txBody>
      </p:sp>
    </p:spTree>
    <p:extLst>
      <p:ext uri="{BB962C8B-B14F-4D97-AF65-F5344CB8AC3E}">
        <p14:creationId xmlns:p14="http://schemas.microsoft.com/office/powerpoint/2010/main" val="2429685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70" y="34548"/>
            <a:ext cx="9053289" cy="742930"/>
          </a:xfrm>
        </p:spPr>
        <p:txBody>
          <a:bodyPr>
            <a:noAutofit/>
          </a:bodyPr>
          <a:lstStyle/>
          <a:p>
            <a:r>
              <a:rPr lang="en-US" sz="2400" b="1" dirty="0" smtClean="0">
                <a:solidFill>
                  <a:schemeClr val="accent3">
                    <a:lumMod val="50000"/>
                  </a:schemeClr>
                </a:solidFill>
              </a:rPr>
              <a:t>Madder’s Typology of Stages of Applied Research (AR) at Colleges</a:t>
            </a:r>
            <a:endParaRPr lang="en-US" sz="2400" b="1" dirty="0">
              <a:solidFill>
                <a:schemeClr val="accent3">
                  <a:lumMod val="50000"/>
                </a:schemeClr>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68874606"/>
              </p:ext>
            </p:extLst>
          </p:nvPr>
        </p:nvGraphicFramePr>
        <p:xfrm>
          <a:off x="90711" y="777478"/>
          <a:ext cx="8858908" cy="6103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34371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491244820"/>
              </p:ext>
            </p:extLst>
          </p:nvPr>
        </p:nvGraphicFramePr>
        <p:xfrm>
          <a:off x="2006484" y="1189038"/>
          <a:ext cx="4996445" cy="5386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667578" y="6412460"/>
            <a:ext cx="3555545" cy="276999"/>
          </a:xfrm>
          <a:prstGeom prst="rect">
            <a:avLst/>
          </a:prstGeom>
          <a:noFill/>
        </p:spPr>
        <p:txBody>
          <a:bodyPr wrap="square" rtlCol="0">
            <a:spAutoFit/>
          </a:bodyPr>
          <a:lstStyle/>
          <a:p>
            <a:r>
              <a:rPr lang="en-US" sz="1200" dirty="0" smtClean="0">
                <a:solidFill>
                  <a:schemeClr val="accent3">
                    <a:lumMod val="50000"/>
                  </a:schemeClr>
                </a:solidFill>
              </a:rPr>
              <a:t>*Adapted from Madder (2005) and Fisher (2010) </a:t>
            </a:r>
            <a:endParaRPr lang="en-US" sz="1200" dirty="0">
              <a:solidFill>
                <a:schemeClr val="accent3">
                  <a:lumMod val="50000"/>
                </a:schemeClr>
              </a:solidFill>
            </a:endParaRPr>
          </a:p>
        </p:txBody>
      </p:sp>
      <p:sp>
        <p:nvSpPr>
          <p:cNvPr id="8" name="Title 2"/>
          <p:cNvSpPr>
            <a:spLocks noGrp="1"/>
          </p:cNvSpPr>
          <p:nvPr>
            <p:ph type="title"/>
          </p:nvPr>
        </p:nvSpPr>
        <p:spPr>
          <a:xfrm>
            <a:off x="0" y="47252"/>
            <a:ext cx="8229600" cy="1143000"/>
          </a:xfrm>
        </p:spPr>
        <p:txBody>
          <a:bodyPr>
            <a:noAutofit/>
          </a:bodyPr>
          <a:lstStyle/>
          <a:p>
            <a:pPr algn="l"/>
            <a:r>
              <a:rPr lang="en-CA" sz="3600" dirty="0" smtClean="0">
                <a:solidFill>
                  <a:schemeClr val="tx1">
                    <a:lumMod val="50000"/>
                    <a:lumOff val="50000"/>
                  </a:schemeClr>
                </a:solidFill>
              </a:rPr>
              <a:t>Building College Applied Research &amp; Innovation (ARI)Capacity</a:t>
            </a:r>
            <a:endParaRPr lang="en-CA" sz="3600" dirty="0">
              <a:solidFill>
                <a:schemeClr val="tx1">
                  <a:lumMod val="50000"/>
                  <a:lumOff val="50000"/>
                </a:schemeClr>
              </a:solidFill>
            </a:endParaRPr>
          </a:p>
        </p:txBody>
      </p:sp>
      <p:sp>
        <p:nvSpPr>
          <p:cNvPr id="2" name="TextBox 1"/>
          <p:cNvSpPr txBox="1"/>
          <p:nvPr/>
        </p:nvSpPr>
        <p:spPr>
          <a:xfrm>
            <a:off x="4945983" y="919380"/>
            <a:ext cx="2943412" cy="769441"/>
          </a:xfrm>
          <a:prstGeom prst="rect">
            <a:avLst/>
          </a:prstGeom>
          <a:noFill/>
        </p:spPr>
        <p:txBody>
          <a:bodyPr wrap="square" rtlCol="0">
            <a:spAutoFit/>
          </a:bodyPr>
          <a:lstStyle/>
          <a:p>
            <a:r>
              <a:rPr lang="en-US" sz="1200" dirty="0" smtClean="0">
                <a:solidFill>
                  <a:schemeClr val="tx1">
                    <a:lumMod val="50000"/>
                    <a:lumOff val="50000"/>
                  </a:schemeClr>
                </a:solidFill>
              </a:rPr>
              <a:t>Highly Qualified Personnel</a:t>
            </a:r>
            <a:r>
              <a:rPr lang="en-US" sz="1400" dirty="0" smtClean="0">
                <a:solidFill>
                  <a:schemeClr val="tx1">
                    <a:lumMod val="50000"/>
                    <a:lumOff val="50000"/>
                  </a:schemeClr>
                </a:solidFill>
              </a:rPr>
              <a:t> </a:t>
            </a:r>
            <a:r>
              <a:rPr lang="en-US" sz="1400" dirty="0" smtClean="0">
                <a:solidFill>
                  <a:schemeClr val="tx1">
                    <a:lumMod val="50000"/>
                    <a:lumOff val="50000"/>
                  </a:schemeClr>
                </a:solidFill>
                <a:latin typeface="Wingdings"/>
                <a:ea typeface="Wingdings"/>
                <a:cs typeface="Wingdings"/>
                <a:sym typeface="Wingdings"/>
              </a:rPr>
              <a:t></a:t>
            </a:r>
            <a:r>
              <a:rPr lang="en-US" sz="1400" dirty="0" smtClean="0">
                <a:solidFill>
                  <a:schemeClr val="tx1">
                    <a:lumMod val="50000"/>
                    <a:lumOff val="50000"/>
                  </a:schemeClr>
                </a:solidFill>
              </a:rPr>
              <a:t> </a:t>
            </a:r>
            <a:r>
              <a:rPr lang="en-US" sz="1200" dirty="0" smtClean="0">
                <a:solidFill>
                  <a:schemeClr val="tx1">
                    <a:lumMod val="50000"/>
                    <a:lumOff val="50000"/>
                  </a:schemeClr>
                </a:solidFill>
              </a:rPr>
              <a:t>Current &amp; Engaged Faculty</a:t>
            </a:r>
            <a:r>
              <a:rPr lang="en-US" sz="1600" dirty="0" smtClean="0">
                <a:solidFill>
                  <a:schemeClr val="tx1">
                    <a:lumMod val="50000"/>
                    <a:lumOff val="50000"/>
                  </a:schemeClr>
                </a:solidFill>
              </a:rPr>
              <a:t> </a:t>
            </a:r>
            <a:r>
              <a:rPr lang="en-US" sz="1400" dirty="0" smtClean="0">
                <a:solidFill>
                  <a:schemeClr val="tx1">
                    <a:lumMod val="50000"/>
                    <a:lumOff val="50000"/>
                  </a:schemeClr>
                </a:solidFill>
                <a:latin typeface="Wingdings"/>
                <a:ea typeface="Wingdings"/>
                <a:cs typeface="Wingdings"/>
                <a:sym typeface="Wingdings"/>
              </a:rPr>
              <a:t></a:t>
            </a:r>
            <a:r>
              <a:rPr lang="en-US" sz="1600" dirty="0" smtClean="0">
                <a:solidFill>
                  <a:schemeClr val="tx1">
                    <a:lumMod val="50000"/>
                    <a:lumOff val="50000"/>
                  </a:schemeClr>
                </a:solidFill>
              </a:rPr>
              <a:t> </a:t>
            </a:r>
            <a:r>
              <a:rPr lang="en-US" sz="1200" dirty="0" smtClean="0">
                <a:solidFill>
                  <a:schemeClr val="tx1">
                    <a:lumMod val="50000"/>
                    <a:lumOff val="50000"/>
                  </a:schemeClr>
                </a:solidFill>
              </a:rPr>
              <a:t>Regional Socio-Economic Development </a:t>
            </a:r>
            <a:r>
              <a:rPr lang="en-US" sz="1400" dirty="0" smtClean="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Spirit of Discovery</a:t>
            </a:r>
            <a:endParaRPr lang="en-US" sz="1200" dirty="0">
              <a:solidFill>
                <a:schemeClr val="tx1">
                  <a:lumMod val="50000"/>
                  <a:lumOff val="50000"/>
                </a:schemeClr>
              </a:solidFill>
            </a:endParaRPr>
          </a:p>
        </p:txBody>
      </p:sp>
      <p:sp>
        <p:nvSpPr>
          <p:cNvPr id="6" name="TextBox 5"/>
          <p:cNvSpPr txBox="1"/>
          <p:nvPr/>
        </p:nvSpPr>
        <p:spPr>
          <a:xfrm>
            <a:off x="6887883" y="1914742"/>
            <a:ext cx="2256118" cy="954107"/>
          </a:xfrm>
          <a:prstGeom prst="rect">
            <a:avLst/>
          </a:prstGeom>
          <a:noFill/>
        </p:spPr>
        <p:txBody>
          <a:bodyPr wrap="square" rtlCol="0">
            <a:spAutoFit/>
          </a:bodyPr>
          <a:lstStyle/>
          <a:p>
            <a:r>
              <a:rPr lang="en-US" sz="1200" dirty="0" smtClean="0">
                <a:solidFill>
                  <a:schemeClr val="tx1">
                    <a:lumMod val="50000"/>
                    <a:lumOff val="50000"/>
                  </a:schemeClr>
                </a:solidFill>
              </a:rPr>
              <a:t>ARI in College Strategic Plan </a:t>
            </a:r>
            <a:r>
              <a:rPr lang="en-US" sz="1400" dirty="0" smtClean="0">
                <a:solidFill>
                  <a:schemeClr val="tx1">
                    <a:lumMod val="50000"/>
                    <a:lumOff val="50000"/>
                  </a:schemeClr>
                </a:solidFill>
                <a:latin typeface="Wingdings"/>
                <a:ea typeface="Wingdings"/>
                <a:cs typeface="Wingdings"/>
                <a:sym typeface="Wingdings"/>
              </a:rPr>
              <a:t></a:t>
            </a:r>
            <a:r>
              <a:rPr lang="en-US" sz="1400" dirty="0">
                <a:solidFill>
                  <a:schemeClr val="tx1">
                    <a:lumMod val="50000"/>
                    <a:lumOff val="50000"/>
                  </a:schemeClr>
                </a:solidFill>
                <a:sym typeface="Wingdings"/>
              </a:rPr>
              <a:t> </a:t>
            </a:r>
            <a:r>
              <a:rPr lang="en-US" sz="1200" dirty="0" smtClean="0">
                <a:solidFill>
                  <a:schemeClr val="tx1">
                    <a:lumMod val="50000"/>
                    <a:lumOff val="50000"/>
                  </a:schemeClr>
                </a:solidFill>
                <a:sym typeface="Wingdings"/>
              </a:rPr>
              <a:t>Opportunities to Celebrate ARI </a:t>
            </a:r>
            <a:r>
              <a:rPr lang="en-US" sz="1600" dirty="0" smtClean="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sym typeface="Wingdings"/>
              </a:rPr>
              <a:t> Mechanisms to Encourage ARI Involvement</a:t>
            </a:r>
            <a:endParaRPr lang="en-US" sz="1200" dirty="0">
              <a:solidFill>
                <a:schemeClr val="tx1">
                  <a:lumMod val="50000"/>
                  <a:lumOff val="50000"/>
                </a:schemeClr>
              </a:solidFill>
            </a:endParaRPr>
          </a:p>
        </p:txBody>
      </p:sp>
      <p:sp>
        <p:nvSpPr>
          <p:cNvPr id="9" name="TextBox 8"/>
          <p:cNvSpPr txBox="1"/>
          <p:nvPr/>
        </p:nvSpPr>
        <p:spPr>
          <a:xfrm>
            <a:off x="7206063" y="3428501"/>
            <a:ext cx="1814899" cy="1015663"/>
          </a:xfrm>
          <a:prstGeom prst="rect">
            <a:avLst/>
          </a:prstGeom>
          <a:noFill/>
        </p:spPr>
        <p:txBody>
          <a:bodyPr wrap="square" rtlCol="0">
            <a:spAutoFit/>
          </a:bodyPr>
          <a:lstStyle/>
          <a:p>
            <a:r>
              <a:rPr lang="en-US" sz="1200" dirty="0" smtClean="0">
                <a:solidFill>
                  <a:schemeClr val="tx1">
                    <a:lumMod val="50000"/>
                    <a:lumOff val="50000"/>
                  </a:schemeClr>
                </a:solidFill>
              </a:rPr>
              <a:t>Administration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Policies &amp; Procedures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Faculty Participation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Research Ethics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Intellectual Property Rights</a:t>
            </a:r>
            <a:endParaRPr lang="en-US" sz="1200" dirty="0">
              <a:solidFill>
                <a:schemeClr val="tx1">
                  <a:lumMod val="50000"/>
                  <a:lumOff val="50000"/>
                </a:schemeClr>
              </a:solidFill>
            </a:endParaRPr>
          </a:p>
        </p:txBody>
      </p:sp>
      <p:sp>
        <p:nvSpPr>
          <p:cNvPr id="10" name="TextBox 9"/>
          <p:cNvSpPr txBox="1"/>
          <p:nvPr/>
        </p:nvSpPr>
        <p:spPr>
          <a:xfrm>
            <a:off x="6716969" y="4750466"/>
            <a:ext cx="2427032" cy="1015663"/>
          </a:xfrm>
          <a:prstGeom prst="rect">
            <a:avLst/>
          </a:prstGeom>
          <a:noFill/>
        </p:spPr>
        <p:txBody>
          <a:bodyPr wrap="square" rtlCol="0">
            <a:spAutoFit/>
          </a:bodyPr>
          <a:lstStyle/>
          <a:p>
            <a:r>
              <a:rPr lang="en-US" sz="1200" dirty="0" smtClean="0">
                <a:solidFill>
                  <a:schemeClr val="tx1">
                    <a:lumMod val="50000"/>
                    <a:lumOff val="50000"/>
                  </a:schemeClr>
                </a:solidFill>
              </a:rPr>
              <a:t>Faculty Release Time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Administrative Procedures </a:t>
            </a:r>
            <a:r>
              <a:rPr lang="en-US" sz="1200" dirty="0" smtClean="0">
                <a:solidFill>
                  <a:schemeClr val="tx1">
                    <a:lumMod val="50000"/>
                    <a:lumOff val="50000"/>
                  </a:schemeClr>
                </a:solidFill>
                <a:latin typeface="Wingdings"/>
                <a:ea typeface="Wingdings"/>
                <a:cs typeface="Wingdings"/>
                <a:sym typeface="Wingdings"/>
              </a:rPr>
              <a:t> </a:t>
            </a:r>
            <a:r>
              <a:rPr lang="en-US" sz="1200" dirty="0" smtClean="0">
                <a:solidFill>
                  <a:schemeClr val="tx1">
                    <a:lumMod val="50000"/>
                    <a:lumOff val="50000"/>
                  </a:schemeClr>
                </a:solidFill>
              </a:rPr>
              <a:t>Research Assistants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Non-Faculty Roles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Student Participation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Teaching/Research Nexus</a:t>
            </a:r>
            <a:endParaRPr lang="en-US" sz="1200" dirty="0">
              <a:solidFill>
                <a:schemeClr val="tx1">
                  <a:lumMod val="50000"/>
                  <a:lumOff val="50000"/>
                </a:schemeClr>
              </a:solidFill>
            </a:endParaRPr>
          </a:p>
        </p:txBody>
      </p:sp>
      <p:sp>
        <p:nvSpPr>
          <p:cNvPr id="11" name="TextBox 10"/>
          <p:cNvSpPr txBox="1"/>
          <p:nvPr/>
        </p:nvSpPr>
        <p:spPr>
          <a:xfrm>
            <a:off x="104588" y="4750466"/>
            <a:ext cx="2427032" cy="830997"/>
          </a:xfrm>
          <a:prstGeom prst="rect">
            <a:avLst/>
          </a:prstGeom>
          <a:noFill/>
        </p:spPr>
        <p:txBody>
          <a:bodyPr wrap="square" rtlCol="0">
            <a:spAutoFit/>
          </a:bodyPr>
          <a:lstStyle/>
          <a:p>
            <a:pPr algn="r"/>
            <a:r>
              <a:rPr lang="en-US" sz="1200" dirty="0" smtClean="0">
                <a:solidFill>
                  <a:schemeClr val="tx1">
                    <a:lumMod val="50000"/>
                    <a:lumOff val="50000"/>
                  </a:schemeClr>
                </a:solidFill>
              </a:rPr>
              <a:t>Applied Research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Scholarship of Teaching and Learning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Collaborative Partnerships &amp; Professional Linkages</a:t>
            </a:r>
            <a:endParaRPr lang="en-US" sz="1200" dirty="0">
              <a:solidFill>
                <a:schemeClr val="tx1">
                  <a:lumMod val="50000"/>
                  <a:lumOff val="50000"/>
                </a:schemeClr>
              </a:solidFill>
            </a:endParaRPr>
          </a:p>
        </p:txBody>
      </p:sp>
      <p:sp>
        <p:nvSpPr>
          <p:cNvPr id="12" name="TextBox 11"/>
          <p:cNvSpPr txBox="1"/>
          <p:nvPr/>
        </p:nvSpPr>
        <p:spPr>
          <a:xfrm>
            <a:off x="348014" y="5766129"/>
            <a:ext cx="3316940" cy="646331"/>
          </a:xfrm>
          <a:prstGeom prst="rect">
            <a:avLst/>
          </a:prstGeom>
          <a:noFill/>
        </p:spPr>
        <p:txBody>
          <a:bodyPr wrap="square" rtlCol="0">
            <a:spAutoFit/>
          </a:bodyPr>
          <a:lstStyle/>
          <a:p>
            <a:pPr algn="r"/>
            <a:r>
              <a:rPr lang="en-US" sz="1200" dirty="0" smtClean="0">
                <a:solidFill>
                  <a:schemeClr val="tx1">
                    <a:lumMod val="50000"/>
                    <a:lumOff val="50000"/>
                  </a:schemeClr>
                </a:solidFill>
              </a:rPr>
              <a:t>Institutional Commitment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Government Agencies (college dedicated)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Market (Collaborative Partnerships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Quebec CCTT model</a:t>
            </a:r>
            <a:endParaRPr lang="en-US" sz="1200" dirty="0">
              <a:solidFill>
                <a:schemeClr val="tx1">
                  <a:lumMod val="50000"/>
                  <a:lumOff val="50000"/>
                </a:schemeClr>
              </a:solidFill>
            </a:endParaRPr>
          </a:p>
        </p:txBody>
      </p:sp>
      <p:sp>
        <p:nvSpPr>
          <p:cNvPr id="13" name="TextBox 12"/>
          <p:cNvSpPr txBox="1"/>
          <p:nvPr/>
        </p:nvSpPr>
        <p:spPr>
          <a:xfrm>
            <a:off x="256988" y="3507378"/>
            <a:ext cx="1625600" cy="646331"/>
          </a:xfrm>
          <a:prstGeom prst="rect">
            <a:avLst/>
          </a:prstGeom>
          <a:noFill/>
        </p:spPr>
        <p:txBody>
          <a:bodyPr wrap="square" rtlCol="0">
            <a:spAutoFit/>
          </a:bodyPr>
          <a:lstStyle/>
          <a:p>
            <a:pPr algn="r"/>
            <a:r>
              <a:rPr lang="en-US" sz="1200" dirty="0" smtClean="0">
                <a:solidFill>
                  <a:schemeClr val="tx1">
                    <a:lumMod val="50000"/>
                    <a:lumOff val="50000"/>
                  </a:schemeClr>
                </a:solidFill>
              </a:rPr>
              <a:t>Collaborative Learning </a:t>
            </a:r>
            <a:r>
              <a:rPr lang="en-US" sz="1200" dirty="0">
                <a:solidFill>
                  <a:schemeClr val="tx1">
                    <a:lumMod val="50000"/>
                    <a:lumOff val="50000"/>
                  </a:schemeClr>
                </a:solidFill>
                <a:latin typeface="Wingdings"/>
                <a:ea typeface="Wingdings"/>
                <a:cs typeface="Wingdings"/>
                <a:sym typeface="Wingdings"/>
              </a:rPr>
              <a:t></a:t>
            </a:r>
            <a:r>
              <a:rPr lang="en-US" sz="1200" dirty="0">
                <a:solidFill>
                  <a:schemeClr val="tx1">
                    <a:lumMod val="50000"/>
                    <a:lumOff val="50000"/>
                  </a:schemeClr>
                </a:solidFill>
              </a:rPr>
              <a:t> </a:t>
            </a:r>
            <a:r>
              <a:rPr lang="en-US" sz="1200" dirty="0" smtClean="0">
                <a:solidFill>
                  <a:schemeClr val="tx1">
                    <a:lumMod val="50000"/>
                    <a:lumOff val="50000"/>
                  </a:schemeClr>
                </a:solidFill>
              </a:rPr>
              <a:t> Opportunities for Critical Reflection</a:t>
            </a:r>
            <a:endParaRPr lang="en-US" sz="1200" dirty="0">
              <a:solidFill>
                <a:schemeClr val="tx1">
                  <a:lumMod val="50000"/>
                  <a:lumOff val="50000"/>
                </a:schemeClr>
              </a:solidFill>
            </a:endParaRPr>
          </a:p>
        </p:txBody>
      </p:sp>
      <p:sp>
        <p:nvSpPr>
          <p:cNvPr id="14" name="TextBox 13"/>
          <p:cNvSpPr txBox="1"/>
          <p:nvPr/>
        </p:nvSpPr>
        <p:spPr>
          <a:xfrm>
            <a:off x="-239059" y="1914741"/>
            <a:ext cx="2427032" cy="830997"/>
          </a:xfrm>
          <a:prstGeom prst="rect">
            <a:avLst/>
          </a:prstGeom>
          <a:noFill/>
        </p:spPr>
        <p:txBody>
          <a:bodyPr wrap="square" rtlCol="0">
            <a:spAutoFit/>
          </a:bodyPr>
          <a:lstStyle/>
          <a:p>
            <a:pPr algn="r"/>
            <a:r>
              <a:rPr lang="en-US" sz="1200" dirty="0" smtClean="0">
                <a:solidFill>
                  <a:schemeClr val="tx1">
                    <a:lumMod val="50000"/>
                    <a:lumOff val="50000"/>
                  </a:schemeClr>
                </a:solidFill>
              </a:rPr>
              <a:t>Applied Research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Scholarship of Teaching and Learning </a:t>
            </a:r>
            <a:r>
              <a:rPr lang="en-US" sz="1200" dirty="0">
                <a:solidFill>
                  <a:schemeClr val="tx1">
                    <a:lumMod val="50000"/>
                    <a:lumOff val="50000"/>
                  </a:schemeClr>
                </a:solidFill>
                <a:latin typeface="Wingdings"/>
                <a:ea typeface="Wingdings"/>
                <a:cs typeface="Wingdings"/>
                <a:sym typeface="Wingdings"/>
              </a:rPr>
              <a:t></a:t>
            </a:r>
            <a:r>
              <a:rPr lang="en-US" sz="1200" dirty="0" smtClean="0">
                <a:solidFill>
                  <a:schemeClr val="tx1">
                    <a:lumMod val="50000"/>
                    <a:lumOff val="50000"/>
                  </a:schemeClr>
                </a:solidFill>
              </a:rPr>
              <a:t> Collaborative Partnerships &amp; Professional Linkages</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5922488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619252" y="1213422"/>
            <a:ext cx="8229600" cy="1143000"/>
          </a:xfrm>
        </p:spPr>
        <p:txBody>
          <a:bodyPr>
            <a:normAutofit/>
          </a:bodyPr>
          <a:lstStyle/>
          <a:p>
            <a:r>
              <a:rPr lang="en-US" sz="2400" dirty="0" smtClean="0"/>
              <a:t>Has your institution clearly defined its applied research and innovation purpose?</a:t>
            </a:r>
            <a:endParaRPr lang="en-US" sz="2400" dirty="0"/>
          </a:p>
        </p:txBody>
      </p:sp>
      <p:sp>
        <p:nvSpPr>
          <p:cNvPr id="3" name="TPAnswers"/>
          <p:cNvSpPr>
            <a:spLocks noGrp="1"/>
          </p:cNvSpPr>
          <p:nvPr>
            <p:ph type="body" idx="1"/>
            <p:custDataLst>
              <p:tags r:id="rId3"/>
            </p:custDataLst>
          </p:nvPr>
        </p:nvSpPr>
        <p:spPr>
          <a:xfrm>
            <a:off x="321547" y="2621280"/>
            <a:ext cx="4250453" cy="3724339"/>
          </a:xfrm>
        </p:spPr>
        <p:txBody>
          <a:bodyPr>
            <a:normAutofit/>
          </a:bodyPr>
          <a:lstStyle/>
          <a:p>
            <a:pPr marL="514350" indent="-514350">
              <a:buFont typeface="Arial"/>
              <a:buAutoNum type="alphaUcPeriod"/>
            </a:pPr>
            <a:r>
              <a:rPr lang="en-US" sz="2800" dirty="0" smtClean="0"/>
              <a:t>Strongly Agree</a:t>
            </a:r>
          </a:p>
          <a:p>
            <a:pPr marL="514350" indent="-514350">
              <a:buFont typeface="Arial"/>
              <a:buAutoNum type="alphaUcPeriod"/>
            </a:pPr>
            <a:r>
              <a:rPr lang="en-US" sz="2800" dirty="0" smtClean="0"/>
              <a:t>Agree</a:t>
            </a:r>
          </a:p>
          <a:p>
            <a:pPr marL="514350" indent="-514350">
              <a:buFont typeface="Arial"/>
              <a:buAutoNum type="alphaUcPeriod"/>
            </a:pPr>
            <a:r>
              <a:rPr lang="en-US" sz="2800" dirty="0" smtClean="0"/>
              <a:t>Somewhat Agree</a:t>
            </a:r>
          </a:p>
          <a:p>
            <a:pPr marL="514350" indent="-514350">
              <a:buFont typeface="Arial"/>
              <a:buAutoNum type="alphaUcPeriod"/>
            </a:pPr>
            <a:r>
              <a:rPr lang="en-US" sz="2800" dirty="0" smtClean="0"/>
              <a:t>Neutral</a:t>
            </a:r>
          </a:p>
          <a:p>
            <a:pPr marL="514350" indent="-514350">
              <a:buFont typeface="Arial"/>
              <a:buAutoNum type="alphaUcPeriod"/>
            </a:pPr>
            <a:r>
              <a:rPr lang="en-US" sz="2800" dirty="0" smtClean="0"/>
              <a:t>Somewhat Disagree</a:t>
            </a:r>
          </a:p>
          <a:p>
            <a:pPr marL="514350" indent="-514350">
              <a:buFont typeface="Arial"/>
              <a:buAutoNum type="alphaUcPeriod"/>
            </a:pPr>
            <a:r>
              <a:rPr lang="en-US" sz="2800" dirty="0" smtClean="0"/>
              <a:t>Disagree</a:t>
            </a:r>
          </a:p>
          <a:p>
            <a:pPr marL="514350" indent="-514350">
              <a:buFont typeface="Arial"/>
              <a:buAutoNum type="alphaUcPeriod"/>
            </a:pPr>
            <a:r>
              <a:rPr lang="en-US" sz="2800" dirty="0" smtClean="0"/>
              <a:t>Strongly Disagree</a:t>
            </a:r>
            <a:endParaRPr lang="en-US" sz="28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091964190"/>
              </p:ext>
            </p:extLst>
          </p:nvPr>
        </p:nvGraphicFramePr>
        <p:xfrm>
          <a:off x="4682532" y="3286125"/>
          <a:ext cx="3404193" cy="3429000"/>
        </p:xfrm>
        <a:graphic>
          <a:graphicData uri="http://schemas.openxmlformats.org/presentationml/2006/ole">
            <mc:AlternateContent xmlns:mc="http://schemas.openxmlformats.org/markup-compatibility/2006">
              <mc:Choice xmlns:v="urn:schemas-microsoft-com:vml" Requires="v">
                <p:oleObj spid="_x0000_s1044"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682532" y="3286125"/>
                        <a:ext cx="3404193" cy="3429000"/>
                      </a:xfrm>
                      <a:prstGeom prst="rect">
                        <a:avLst/>
                      </a:prstGeom>
                    </p:spPr>
                  </p:pic>
                </p:oleObj>
              </mc:Fallback>
            </mc:AlternateContent>
          </a:graphicData>
        </a:graphic>
      </p:graphicFrame>
      <p:grpSp>
        <p:nvGrpSpPr>
          <p:cNvPr id="5" name="Group 4"/>
          <p:cNvGrpSpPr/>
          <p:nvPr/>
        </p:nvGrpSpPr>
        <p:grpSpPr>
          <a:xfrm>
            <a:off x="562768" y="280861"/>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Capacity Diagnostic:  PURPOSE</a:t>
              </a:r>
              <a:endParaRPr lang="en-US" sz="28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413362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2" y="212645"/>
            <a:ext cx="8229600" cy="1143000"/>
          </a:xfrm>
        </p:spPr>
        <p:txBody>
          <a:bodyPr>
            <a:noAutofit/>
          </a:bodyPr>
          <a:lstStyle/>
          <a:p>
            <a:pPr algn="ctr"/>
            <a:r>
              <a:rPr lang="en-CA" sz="3200" dirty="0" smtClean="0"/>
              <a:t>State of Rural Canada</a:t>
            </a:r>
            <a:endParaRPr lang="en-CA" sz="3200" dirty="0"/>
          </a:p>
        </p:txBody>
      </p:sp>
      <p:pic>
        <p:nvPicPr>
          <p:cNvPr id="21508" name="Picture 4" descr="https://encrypted-tbn3.gstatic.com/images?q=tbn:ANd9GcQDBMeJNelNnUnPv-RSkZvN3psJtzEkz-UFfSDYdJNNX6Q-x6r6rzuzV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80" y="212645"/>
            <a:ext cx="1733550" cy="1152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9129" y="369558"/>
            <a:ext cx="2610381" cy="995613"/>
          </a:xfrm>
          <a:prstGeom prst="rect">
            <a:avLst/>
          </a:prstGeom>
        </p:spPr>
      </p:pic>
      <p:sp>
        <p:nvSpPr>
          <p:cNvPr id="15" name="Content Placeholder 2"/>
          <p:cNvSpPr>
            <a:spLocks noGrp="1"/>
          </p:cNvSpPr>
          <p:nvPr>
            <p:ph sz="half" idx="1"/>
          </p:nvPr>
        </p:nvSpPr>
        <p:spPr>
          <a:xfrm>
            <a:off x="205780" y="1963647"/>
            <a:ext cx="8713326" cy="3292496"/>
          </a:xfrm>
        </p:spPr>
        <p:txBody>
          <a:bodyPr>
            <a:normAutofit fontScale="92500" lnSpcReduction="20000"/>
          </a:bodyPr>
          <a:lstStyle/>
          <a:p>
            <a:pPr lvl="0"/>
            <a:r>
              <a:rPr lang="en-US" dirty="0"/>
              <a:t>How is rural Canada changing</a:t>
            </a:r>
            <a:r>
              <a:rPr lang="en-US" dirty="0" smtClean="0"/>
              <a:t>?</a:t>
            </a:r>
          </a:p>
          <a:p>
            <a:pPr marL="0" lvl="0" indent="0">
              <a:buNone/>
            </a:pPr>
            <a:endParaRPr lang="en-CA" dirty="0"/>
          </a:p>
          <a:p>
            <a:pPr lvl="0"/>
            <a:r>
              <a:rPr lang="en-US" dirty="0"/>
              <a:t>How does rural contribute / benefit broader society as a </a:t>
            </a:r>
            <a:r>
              <a:rPr lang="en-US" dirty="0" smtClean="0"/>
              <a:t>whole?</a:t>
            </a:r>
          </a:p>
          <a:p>
            <a:pPr marL="0" lvl="0" indent="0">
              <a:buNone/>
            </a:pPr>
            <a:endParaRPr lang="en-CA" dirty="0"/>
          </a:p>
          <a:p>
            <a:pPr lvl="0"/>
            <a:r>
              <a:rPr lang="en-US" dirty="0" smtClean="0"/>
              <a:t>What </a:t>
            </a:r>
            <a:r>
              <a:rPr lang="en-US" dirty="0"/>
              <a:t>has been happening to programs/policies, and do they enhance or inhibit rural development</a:t>
            </a:r>
            <a:r>
              <a:rPr lang="en-US" dirty="0" smtClean="0"/>
              <a:t>?</a:t>
            </a:r>
            <a:endParaRPr lang="en-US" dirty="0"/>
          </a:p>
        </p:txBody>
      </p:sp>
    </p:spTree>
    <p:extLst>
      <p:ext uri="{BB962C8B-B14F-4D97-AF65-F5344CB8AC3E}">
        <p14:creationId xmlns:p14="http://schemas.microsoft.com/office/powerpoint/2010/main" val="9723996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347534"/>
            <a:ext cx="8229600" cy="1143000"/>
          </a:xfrm>
        </p:spPr>
        <p:txBody>
          <a:bodyPr>
            <a:noAutofit/>
          </a:bodyPr>
          <a:lstStyle/>
          <a:p>
            <a:r>
              <a:rPr lang="en-US" sz="2400" dirty="0" smtClean="0"/>
              <a:t>Does your institution support ARI through its mandate / strategic plan and engage in effort to improve ARI culture?</a:t>
            </a:r>
            <a:endParaRPr lang="en-US" sz="2400" dirty="0"/>
          </a:p>
        </p:txBody>
      </p:sp>
      <p:sp>
        <p:nvSpPr>
          <p:cNvPr id="3" name="TPAnswers"/>
          <p:cNvSpPr>
            <a:spLocks noGrp="1"/>
          </p:cNvSpPr>
          <p:nvPr>
            <p:ph type="body" idx="1"/>
            <p:custDataLst>
              <p:tags r:id="rId3"/>
            </p:custDataLst>
          </p:nvPr>
        </p:nvSpPr>
        <p:spPr>
          <a:xfrm>
            <a:off x="211015" y="2694432"/>
            <a:ext cx="4482905" cy="4285171"/>
          </a:xfrm>
        </p:spPr>
        <p:txBody>
          <a:bodyPr>
            <a:normAutofit/>
          </a:bodyPr>
          <a:lstStyle/>
          <a:p>
            <a:pPr marL="514350" indent="-514350">
              <a:buFont typeface="Arial"/>
              <a:buAutoNum type="alphaUcPeriod"/>
            </a:pPr>
            <a:r>
              <a:rPr lang="en-US" sz="2800" dirty="0" smtClean="0"/>
              <a:t>Strongly Agree</a:t>
            </a:r>
          </a:p>
          <a:p>
            <a:pPr marL="514350" indent="-514350">
              <a:buFont typeface="Arial"/>
              <a:buAutoNum type="alphaUcPeriod"/>
            </a:pPr>
            <a:r>
              <a:rPr lang="en-US" sz="2800" dirty="0" smtClean="0"/>
              <a:t>Agree</a:t>
            </a:r>
          </a:p>
          <a:p>
            <a:pPr marL="514350" indent="-514350">
              <a:buFont typeface="Arial"/>
              <a:buAutoNum type="alphaUcPeriod"/>
            </a:pPr>
            <a:r>
              <a:rPr lang="en-US" sz="2800" dirty="0" smtClean="0"/>
              <a:t>Somewhat Agree</a:t>
            </a:r>
          </a:p>
          <a:p>
            <a:pPr marL="514350" indent="-514350">
              <a:buFont typeface="Arial"/>
              <a:buAutoNum type="alphaUcPeriod"/>
            </a:pPr>
            <a:r>
              <a:rPr lang="en-US" sz="2800" dirty="0" smtClean="0"/>
              <a:t>Neutral</a:t>
            </a:r>
          </a:p>
          <a:p>
            <a:pPr marL="514350" indent="-514350">
              <a:buFont typeface="Arial"/>
              <a:buAutoNum type="alphaUcPeriod"/>
            </a:pPr>
            <a:r>
              <a:rPr lang="en-US" sz="2800" dirty="0" smtClean="0"/>
              <a:t>Somewhat Disagree</a:t>
            </a:r>
          </a:p>
          <a:p>
            <a:pPr marL="514350" indent="-514350">
              <a:buFont typeface="Arial"/>
              <a:buAutoNum type="alphaUcPeriod"/>
            </a:pPr>
            <a:r>
              <a:rPr lang="en-US" sz="2800" dirty="0" smtClean="0"/>
              <a:t>Disagree</a:t>
            </a:r>
          </a:p>
          <a:p>
            <a:pPr marL="514350" indent="-514350">
              <a:buFont typeface="Arial"/>
              <a:buAutoNum type="alphaUcPeriod"/>
            </a:pPr>
            <a:r>
              <a:rPr lang="en-US" sz="2800" dirty="0" smtClean="0"/>
              <a:t>Strongly Disagree</a:t>
            </a:r>
            <a:endParaRPr lang="en-US" sz="28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44245367"/>
              </p:ext>
            </p:extLst>
          </p:nvPr>
        </p:nvGraphicFramePr>
        <p:xfrm>
          <a:off x="5270500" y="3627438"/>
          <a:ext cx="3048000" cy="3429000"/>
        </p:xfrm>
        <a:graphic>
          <a:graphicData uri="http://schemas.openxmlformats.org/presentationml/2006/ole">
            <mc:AlternateContent xmlns:mc="http://schemas.openxmlformats.org/markup-compatibility/2006">
              <mc:Choice xmlns:v="urn:schemas-microsoft-com:vml" Requires="v">
                <p:oleObj spid="_x0000_s2068"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5270500" y="3627438"/>
                        <a:ext cx="3048000" cy="3429000"/>
                      </a:xfrm>
                      <a:prstGeom prst="rect">
                        <a:avLst/>
                      </a:prstGeom>
                    </p:spPr>
                  </p:pic>
                </p:oleObj>
              </mc:Fallback>
            </mc:AlternateContent>
          </a:graphicData>
        </a:graphic>
      </p:graphicFrame>
      <p:grpSp>
        <p:nvGrpSpPr>
          <p:cNvPr id="5" name="Group 4"/>
          <p:cNvGrpSpPr/>
          <p:nvPr/>
        </p:nvGrpSpPr>
        <p:grpSpPr>
          <a:xfrm>
            <a:off x="457200" y="354012"/>
            <a:ext cx="8567737"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Capacity Diagnostic: </a:t>
              </a:r>
              <a:r>
                <a:rPr lang="en-US" sz="2800" b="1" dirty="0">
                  <a:solidFill>
                    <a:srgbClr val="FFFFFF"/>
                  </a:solidFill>
                </a:rPr>
                <a:t> </a:t>
              </a:r>
              <a:r>
                <a:rPr lang="en-US" sz="2800" b="1" dirty="0" smtClean="0">
                  <a:solidFill>
                    <a:srgbClr val="FFFFFF"/>
                  </a:solidFill>
                </a:rPr>
                <a:t>INSTITUTIONAL MANDATE</a:t>
              </a:r>
              <a:endParaRPr lang="en-US" sz="28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384627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301451" y="1335342"/>
            <a:ext cx="8591340" cy="1143000"/>
          </a:xfrm>
        </p:spPr>
        <p:txBody>
          <a:bodyPr>
            <a:normAutofit/>
          </a:bodyPr>
          <a:lstStyle/>
          <a:p>
            <a:r>
              <a:rPr lang="en-US" sz="2400" dirty="0" smtClean="0"/>
              <a:t>Does your institution have key governance mechanisms in place to support ARI (policies, procedures, IP rights)?</a:t>
            </a:r>
            <a:endParaRPr lang="en-US" sz="2400" dirty="0"/>
          </a:p>
        </p:txBody>
      </p:sp>
      <p:sp>
        <p:nvSpPr>
          <p:cNvPr id="3" name="TPAnswers"/>
          <p:cNvSpPr>
            <a:spLocks noGrp="1"/>
          </p:cNvSpPr>
          <p:nvPr>
            <p:ph type="body" idx="1"/>
            <p:custDataLst>
              <p:tags r:id="rId3"/>
            </p:custDataLst>
          </p:nvPr>
        </p:nvSpPr>
        <p:spPr>
          <a:xfrm>
            <a:off x="301451" y="2633472"/>
            <a:ext cx="4270549" cy="4126675"/>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816931824"/>
              </p:ext>
            </p:extLst>
          </p:nvPr>
        </p:nvGraphicFramePr>
        <p:xfrm>
          <a:off x="5270500" y="3505200"/>
          <a:ext cx="3048000" cy="3429000"/>
        </p:xfrm>
        <a:graphic>
          <a:graphicData uri="http://schemas.openxmlformats.org/presentationml/2006/ole">
            <mc:AlternateContent xmlns:mc="http://schemas.openxmlformats.org/markup-compatibility/2006">
              <mc:Choice xmlns:v="urn:schemas-microsoft-com:vml" Requires="v">
                <p:oleObj spid="_x0000_s3092"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5270500" y="3505200"/>
                        <a:ext cx="3048000" cy="3429000"/>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Capacity Diagnostic: GOVERNANCE</a:t>
              </a:r>
              <a:endParaRPr lang="en-US" sz="28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250989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517301"/>
            <a:ext cx="8229600" cy="1351185"/>
          </a:xfrm>
        </p:spPr>
        <p:txBody>
          <a:bodyPr>
            <a:noAutofit/>
          </a:bodyPr>
          <a:lstStyle/>
          <a:p>
            <a:r>
              <a:rPr lang="en-US" sz="2400" dirty="0" smtClean="0"/>
              <a:t>Are there mechanisms in place to support faculty and student participation in ARI (i.e. release time, research assistants, student participation)</a:t>
            </a:r>
            <a:endParaRPr lang="en-US" sz="2400" dirty="0"/>
          </a:p>
        </p:txBody>
      </p:sp>
      <p:sp>
        <p:nvSpPr>
          <p:cNvPr id="3" name="TPAnswers"/>
          <p:cNvSpPr>
            <a:spLocks noGrp="1"/>
          </p:cNvSpPr>
          <p:nvPr>
            <p:ph type="body" idx="1"/>
            <p:custDataLst>
              <p:tags r:id="rId3"/>
            </p:custDataLst>
          </p:nvPr>
        </p:nvSpPr>
        <p:spPr>
          <a:xfrm>
            <a:off x="341644" y="3258312"/>
            <a:ext cx="4608308"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4191456133"/>
              </p:ext>
            </p:extLst>
          </p:nvPr>
        </p:nvGraphicFramePr>
        <p:xfrm>
          <a:off x="5270500" y="3258312"/>
          <a:ext cx="3048000" cy="3429000"/>
        </p:xfrm>
        <a:graphic>
          <a:graphicData uri="http://schemas.openxmlformats.org/presentationml/2006/ole">
            <mc:AlternateContent xmlns:mc="http://schemas.openxmlformats.org/markup-compatibility/2006">
              <mc:Choice xmlns:v="urn:schemas-microsoft-com:vml" Requires="v">
                <p:oleObj spid="_x0000_s4116"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5270500" y="3258312"/>
                        <a:ext cx="3048000" cy="3429000"/>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600" b="1" dirty="0">
                  <a:solidFill>
                    <a:srgbClr val="FFFFFF"/>
                  </a:solidFill>
                </a:rPr>
                <a:t> </a:t>
              </a:r>
              <a:r>
                <a:rPr lang="en-US" sz="2600" b="1" dirty="0" smtClean="0">
                  <a:solidFill>
                    <a:srgbClr val="FFFFFF"/>
                  </a:solidFill>
                </a:rPr>
                <a:t>           Capacity Diagnostic: PERSONNEL</a:t>
              </a:r>
              <a:endParaRPr lang="en-US" sz="26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93835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566990"/>
            <a:ext cx="8229600" cy="1143000"/>
          </a:xfrm>
        </p:spPr>
        <p:txBody>
          <a:bodyPr>
            <a:noAutofit/>
          </a:bodyPr>
          <a:lstStyle/>
          <a:p>
            <a:r>
              <a:rPr lang="en-US" sz="2400" dirty="0" smtClean="0"/>
              <a:t>Has your institution been successful in securing funding to support applied research and innovation?</a:t>
            </a:r>
            <a:endParaRPr lang="en-US" sz="2400" dirty="0"/>
          </a:p>
        </p:txBody>
      </p:sp>
      <p:sp>
        <p:nvSpPr>
          <p:cNvPr id="3" name="TPAnswers"/>
          <p:cNvSpPr>
            <a:spLocks noGrp="1"/>
          </p:cNvSpPr>
          <p:nvPr>
            <p:ph type="body" idx="1"/>
            <p:custDataLst>
              <p:tags r:id="rId3"/>
            </p:custDataLst>
          </p:nvPr>
        </p:nvSpPr>
        <p:spPr>
          <a:xfrm>
            <a:off x="361741" y="3124517"/>
            <a:ext cx="4893011"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714341232"/>
              </p:ext>
            </p:extLst>
          </p:nvPr>
        </p:nvGraphicFramePr>
        <p:xfrm>
          <a:off x="5246688" y="3124517"/>
          <a:ext cx="3048000" cy="3429000"/>
        </p:xfrm>
        <a:graphic>
          <a:graphicData uri="http://schemas.openxmlformats.org/presentationml/2006/ole">
            <mc:AlternateContent xmlns:mc="http://schemas.openxmlformats.org/markup-compatibility/2006">
              <mc:Choice xmlns:v="urn:schemas-microsoft-com:vml" Requires="v">
                <p:oleObj spid="_x0000_s5140"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5246688" y="3124517"/>
                        <a:ext cx="3048000" cy="3429000"/>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400" b="1" dirty="0" smtClean="0">
                  <a:solidFill>
                    <a:srgbClr val="FFFFFF"/>
                  </a:solidFill>
                </a:rPr>
                <a:t>Capacity Diagnostic:  FUNDING</a:t>
              </a:r>
              <a:endParaRPr lang="en-US" sz="24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301302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457262"/>
            <a:ext cx="8229600" cy="1143000"/>
          </a:xfrm>
        </p:spPr>
        <p:txBody>
          <a:bodyPr>
            <a:noAutofit/>
          </a:bodyPr>
          <a:lstStyle/>
          <a:p>
            <a:r>
              <a:rPr lang="en-US" sz="2400" dirty="0" smtClean="0"/>
              <a:t> Does your institution engage in various forms of ARI (i.e. applied research, scholarship of teaching and learning, collaborative partnerships)?</a:t>
            </a:r>
            <a:endParaRPr lang="en-US" sz="2400" dirty="0"/>
          </a:p>
        </p:txBody>
      </p:sp>
      <p:sp>
        <p:nvSpPr>
          <p:cNvPr id="3" name="TPAnswers"/>
          <p:cNvSpPr>
            <a:spLocks noGrp="1"/>
          </p:cNvSpPr>
          <p:nvPr>
            <p:ph type="body" idx="1"/>
            <p:custDataLst>
              <p:tags r:id="rId3"/>
            </p:custDataLst>
          </p:nvPr>
        </p:nvSpPr>
        <p:spPr>
          <a:xfrm>
            <a:off x="361741" y="3030029"/>
            <a:ext cx="4929587"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403199850"/>
              </p:ext>
            </p:extLst>
          </p:nvPr>
        </p:nvGraphicFramePr>
        <p:xfrm>
          <a:off x="4803775" y="3079750"/>
          <a:ext cx="3048000" cy="3429000"/>
        </p:xfrm>
        <a:graphic>
          <a:graphicData uri="http://schemas.openxmlformats.org/presentationml/2006/ole">
            <mc:AlternateContent xmlns:mc="http://schemas.openxmlformats.org/markup-compatibility/2006">
              <mc:Choice xmlns:v="urn:schemas-microsoft-com:vml" Requires="v">
                <p:oleObj spid="_x0000_s6164"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803775" y="3079750"/>
                        <a:ext cx="3048000" cy="3429000"/>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400" b="1" dirty="0" smtClean="0">
                  <a:solidFill>
                    <a:srgbClr val="FFFFFF"/>
                  </a:solidFill>
                </a:rPr>
                <a:t>Capacity Diagnostic: </a:t>
              </a:r>
              <a:r>
                <a:rPr lang="en-US" sz="2400" b="1" dirty="0">
                  <a:solidFill>
                    <a:srgbClr val="FFFFFF"/>
                  </a:solidFill>
                </a:rPr>
                <a:t> </a:t>
              </a:r>
              <a:r>
                <a:rPr lang="en-US" sz="2400" b="1" dirty="0" smtClean="0">
                  <a:solidFill>
                    <a:srgbClr val="FFFFFF"/>
                  </a:solidFill>
                </a:rPr>
                <a:t>FORMS</a:t>
              </a:r>
              <a:endParaRPr lang="en-US" sz="24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323756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469454"/>
            <a:ext cx="8229600" cy="1143000"/>
          </a:xfrm>
        </p:spPr>
        <p:txBody>
          <a:bodyPr>
            <a:noAutofit/>
          </a:bodyPr>
          <a:lstStyle/>
          <a:p>
            <a:r>
              <a:rPr lang="en-US" sz="2400" dirty="0" smtClean="0"/>
              <a:t>Does your  institution provide collaborative learning opportunities to facilitate the flow of knowledge across faculty, students and partners?</a:t>
            </a:r>
            <a:endParaRPr lang="en-US" sz="2400" dirty="0"/>
          </a:p>
        </p:txBody>
      </p:sp>
      <p:sp>
        <p:nvSpPr>
          <p:cNvPr id="3" name="TPAnswers"/>
          <p:cNvSpPr>
            <a:spLocks noGrp="1"/>
          </p:cNvSpPr>
          <p:nvPr>
            <p:ph type="body" idx="1"/>
            <p:custDataLst>
              <p:tags r:id="rId3"/>
            </p:custDataLst>
          </p:nvPr>
        </p:nvSpPr>
        <p:spPr>
          <a:xfrm>
            <a:off x="1322832" y="3075432"/>
            <a:ext cx="4114800"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1694444765"/>
              </p:ext>
            </p:extLst>
          </p:nvPr>
        </p:nvGraphicFramePr>
        <p:xfrm>
          <a:off x="4957187" y="3124296"/>
          <a:ext cx="3048000" cy="3429000"/>
        </p:xfrm>
        <a:graphic>
          <a:graphicData uri="http://schemas.openxmlformats.org/presentationml/2006/ole">
            <mc:AlternateContent xmlns:mc="http://schemas.openxmlformats.org/markup-compatibility/2006">
              <mc:Choice xmlns:v="urn:schemas-microsoft-com:vml" Requires="v">
                <p:oleObj spid="_x0000_s7188"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4957187" y="3124296"/>
                        <a:ext cx="3048000" cy="3429000"/>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a:t>
              </a:r>
              <a:r>
                <a:rPr lang="en-US" sz="2400" b="1" dirty="0" smtClean="0">
                  <a:solidFill>
                    <a:srgbClr val="FFFFFF"/>
                  </a:solidFill>
                </a:rPr>
                <a:t>Capacity Diagnostic:  KNOWLEDGE FLOW</a:t>
              </a:r>
              <a:endParaRPr lang="en-US" sz="24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88770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69392" y="1386674"/>
            <a:ext cx="8229600" cy="1045028"/>
          </a:xfrm>
        </p:spPr>
        <p:txBody>
          <a:bodyPr>
            <a:normAutofit/>
          </a:bodyPr>
          <a:lstStyle/>
          <a:p>
            <a:r>
              <a:rPr lang="en-US" sz="2400" dirty="0" smtClean="0"/>
              <a:t>Are you measuring metrics to better understand impact of ARI activities?</a:t>
            </a:r>
            <a:endParaRPr lang="en-US" sz="2400" dirty="0"/>
          </a:p>
        </p:txBody>
      </p:sp>
      <p:sp>
        <p:nvSpPr>
          <p:cNvPr id="3" name="TPAnswers"/>
          <p:cNvSpPr>
            <a:spLocks noGrp="1"/>
          </p:cNvSpPr>
          <p:nvPr>
            <p:ph type="body" idx="1"/>
            <p:custDataLst>
              <p:tags r:id="rId3"/>
            </p:custDataLst>
          </p:nvPr>
        </p:nvSpPr>
        <p:spPr>
          <a:xfrm>
            <a:off x="469392" y="2761587"/>
            <a:ext cx="4114800" cy="4525963"/>
          </a:xfrm>
        </p:spPr>
        <p:txBody>
          <a:bodyPr>
            <a:normAutofit/>
          </a:bodyPr>
          <a:lstStyle/>
          <a:p>
            <a:pPr marL="514350" indent="-514350">
              <a:buFont typeface="Arial"/>
              <a:buAutoNum type="alphaUcPeriod"/>
            </a:pPr>
            <a:r>
              <a:rPr lang="en-US" sz="2400" dirty="0" smtClean="0"/>
              <a:t>Strongly Agree</a:t>
            </a:r>
          </a:p>
          <a:p>
            <a:pPr marL="514350" indent="-514350">
              <a:buFont typeface="Arial"/>
              <a:buAutoNum type="alphaUcPeriod"/>
            </a:pPr>
            <a:r>
              <a:rPr lang="en-US" sz="2400" dirty="0" smtClean="0"/>
              <a:t>Agree</a:t>
            </a:r>
          </a:p>
          <a:p>
            <a:pPr marL="514350" indent="-514350">
              <a:buFont typeface="Arial"/>
              <a:buAutoNum type="alphaUcPeriod"/>
            </a:pPr>
            <a:r>
              <a:rPr lang="en-US" sz="2400" dirty="0" smtClean="0"/>
              <a:t>Somewhat Agree</a:t>
            </a:r>
          </a:p>
          <a:p>
            <a:pPr marL="514350" indent="-514350">
              <a:buFont typeface="Arial"/>
              <a:buAutoNum type="alphaUcPeriod"/>
            </a:pPr>
            <a:r>
              <a:rPr lang="en-US" sz="2400" dirty="0" smtClean="0"/>
              <a:t>Neutral</a:t>
            </a:r>
          </a:p>
          <a:p>
            <a:pPr marL="514350" indent="-514350">
              <a:buFont typeface="Arial"/>
              <a:buAutoNum type="alphaUcPeriod"/>
            </a:pPr>
            <a:r>
              <a:rPr lang="en-US" sz="2400" dirty="0" smtClean="0"/>
              <a:t>Somewhat Disagree</a:t>
            </a:r>
          </a:p>
          <a:p>
            <a:pPr marL="514350" indent="-514350">
              <a:buFont typeface="Arial"/>
              <a:buAutoNum type="alphaUcPeriod"/>
            </a:pPr>
            <a:r>
              <a:rPr lang="en-US" sz="2400" dirty="0" smtClean="0"/>
              <a:t>Disagree</a:t>
            </a:r>
          </a:p>
          <a:p>
            <a:pPr marL="514350" indent="-514350">
              <a:buFont typeface="Arial"/>
              <a:buAutoNum type="alphaUcPeriod"/>
            </a:pPr>
            <a:r>
              <a:rPr lang="en-US" sz="2400" dirty="0" smtClean="0"/>
              <a:t>Strongly Disagree</a:t>
            </a:r>
            <a:endParaRPr lang="en-US" sz="2400"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4056633188"/>
              </p:ext>
            </p:extLst>
          </p:nvPr>
        </p:nvGraphicFramePr>
        <p:xfrm>
          <a:off x="5160963" y="3255980"/>
          <a:ext cx="3048000" cy="3429000"/>
        </p:xfrm>
        <a:graphic>
          <a:graphicData uri="http://schemas.openxmlformats.org/presentationml/2006/ole">
            <mc:AlternateContent xmlns:mc="http://schemas.openxmlformats.org/markup-compatibility/2006">
              <mc:Choice xmlns:v="urn:schemas-microsoft-com:vml" Requires="v">
                <p:oleObj spid="_x0000_s8212" name="Chart" r:id="rId7" imgW="4572000" imgH="5143500" progId="MSGraph.Chart.8">
                  <p:embed followColorScheme="full"/>
                </p:oleObj>
              </mc:Choice>
              <mc:Fallback>
                <p:oleObj name="Chart" r:id="rId7" imgW="4572000" imgH="5143500" progId="MSGraph.Chart.8">
                  <p:embed followColorScheme="full"/>
                  <p:pic>
                    <p:nvPicPr>
                      <p:cNvPr id="0" name=""/>
                      <p:cNvPicPr/>
                      <p:nvPr/>
                    </p:nvPicPr>
                    <p:blipFill>
                      <a:blip r:embed="rId8"/>
                      <a:stretch>
                        <a:fillRect/>
                      </a:stretch>
                    </p:blipFill>
                    <p:spPr>
                      <a:xfrm>
                        <a:off x="5160963" y="3255980"/>
                        <a:ext cx="3048000" cy="3429000"/>
                      </a:xfrm>
                      <a:prstGeom prst="rect">
                        <a:avLst/>
                      </a:prstGeom>
                    </p:spPr>
                  </p:pic>
                </p:oleObj>
              </mc:Fallback>
            </mc:AlternateContent>
          </a:graphicData>
        </a:graphic>
      </p:graphicFrame>
      <p:grpSp>
        <p:nvGrpSpPr>
          <p:cNvPr id="5" name="Group 4"/>
          <p:cNvGrpSpPr/>
          <p:nvPr/>
        </p:nvGrpSpPr>
        <p:grpSpPr>
          <a:xfrm>
            <a:off x="562768" y="354013"/>
            <a:ext cx="8018463" cy="758825"/>
            <a:chOff x="562768" y="354013"/>
            <a:chExt cx="8018463" cy="758825"/>
          </a:xfrm>
        </p:grpSpPr>
        <p:sp>
          <p:nvSpPr>
            <p:cNvPr id="6" name="Title 1"/>
            <p:cNvSpPr txBox="1">
              <a:spLocks/>
            </p:cNvSpPr>
            <p:nvPr/>
          </p:nvSpPr>
          <p:spPr>
            <a:xfrm>
              <a:off x="562768" y="354013"/>
              <a:ext cx="8018463" cy="758825"/>
            </a:xfrm>
            <a:prstGeom prst="roundRect">
              <a:avLst/>
            </a:prstGeom>
            <a:solidFill>
              <a:schemeClr val="accent3"/>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en-US" sz="2800" b="1" dirty="0">
                  <a:solidFill>
                    <a:srgbClr val="FFFFFF"/>
                  </a:solidFill>
                </a:rPr>
                <a:t> </a:t>
              </a:r>
              <a:r>
                <a:rPr lang="en-US" sz="2800" b="1" dirty="0" smtClean="0">
                  <a:solidFill>
                    <a:srgbClr val="FFFFFF"/>
                  </a:solidFill>
                </a:rPr>
                <a:t>           Capacity Diagnostic: </a:t>
              </a:r>
              <a:r>
                <a:rPr lang="en-US" sz="2800" b="1" dirty="0">
                  <a:solidFill>
                    <a:srgbClr val="FFFFFF"/>
                  </a:solidFill>
                </a:rPr>
                <a:t> </a:t>
              </a:r>
              <a:r>
                <a:rPr lang="en-US" sz="2800" b="1" dirty="0" smtClean="0">
                  <a:solidFill>
                    <a:srgbClr val="FFFFFF"/>
                  </a:solidFill>
                </a:rPr>
                <a:t>MEASURING OUTPUTS</a:t>
              </a:r>
              <a:endParaRPr lang="en-US" sz="2800" b="1" dirty="0">
                <a:solidFill>
                  <a:srgbClr val="FFFFFF"/>
                </a:solidFill>
              </a:endParaRPr>
            </a:p>
          </p:txBody>
        </p:sp>
        <p:pic>
          <p:nvPicPr>
            <p:cNvPr id="7"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681" y="369888"/>
              <a:ext cx="7635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2"/>
    </p:custDataLst>
    <p:extLst>
      <p:ext uri="{BB962C8B-B14F-4D97-AF65-F5344CB8AC3E}">
        <p14:creationId xmlns:p14="http://schemas.microsoft.com/office/powerpoint/2010/main" val="97530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30798" y="1697665"/>
            <a:ext cx="4820322" cy="3732840"/>
          </a:xfrm>
        </p:spPr>
        <p:txBody>
          <a:bodyPr>
            <a:noAutofit/>
          </a:bodyPr>
          <a:lstStyle/>
          <a:p>
            <a:pPr marL="0" indent="0">
              <a:buNone/>
            </a:pPr>
            <a:endParaRPr lang="en-US" sz="2400" dirty="0" smtClean="0">
              <a:sym typeface="Wingdings"/>
            </a:endParaRPr>
          </a:p>
          <a:p>
            <a:pPr marL="0" indent="0">
              <a:buNone/>
            </a:pPr>
            <a:r>
              <a:rPr lang="en-US" sz="3600" b="1" dirty="0" smtClean="0">
                <a:sym typeface="Wingdings"/>
              </a:rPr>
              <a:t>Rural Colleges in Action</a:t>
            </a:r>
            <a:endParaRPr lang="en-US" sz="3600" b="1" dirty="0">
              <a:sym typeface="Wingdings"/>
            </a:endParaRPr>
          </a:p>
          <a:p>
            <a:pPr marL="0" indent="0">
              <a:buNone/>
            </a:pPr>
            <a:endParaRPr lang="en-US" sz="2400" dirty="0">
              <a:sym typeface="Wingdings"/>
            </a:endParaRPr>
          </a:p>
          <a:p>
            <a:pPr marL="0" indent="0">
              <a:buNone/>
            </a:pPr>
            <a:endParaRPr lang="en-US" sz="2800" dirty="0" smtClean="0">
              <a:solidFill>
                <a:schemeClr val="accent3">
                  <a:lumMod val="50000"/>
                </a:schemeClr>
              </a:solidFill>
            </a:endParaRPr>
          </a:p>
          <a:p>
            <a:pPr marL="0" indent="0">
              <a:buNone/>
            </a:pPr>
            <a:endParaRPr lang="en-US" dirty="0" smtClean="0">
              <a:solidFill>
                <a:schemeClr val="accent3">
                  <a:lumMod val="50000"/>
                </a:schemeClr>
              </a:solidFill>
            </a:endParaRPr>
          </a:p>
          <a:p>
            <a:pPr marL="0" indent="0">
              <a:buNone/>
            </a:pPr>
            <a:endParaRPr lang="en-US" sz="2800" dirty="0">
              <a:solidFill>
                <a:schemeClr val="accent3">
                  <a:lumMod val="50000"/>
                </a:schemeClr>
              </a:solidFill>
            </a:endParaRPr>
          </a:p>
          <a:p>
            <a:endParaRPr lang="en-US" sz="1400" b="1" dirty="0" smtClean="0">
              <a:solidFill>
                <a:schemeClr val="accent3">
                  <a:lumMod val="75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607" y="2946120"/>
            <a:ext cx="2472838" cy="249456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608" y="4145160"/>
            <a:ext cx="2372056" cy="262926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7280" y="549418"/>
            <a:ext cx="3986093" cy="2271867"/>
          </a:xfrm>
          <a:prstGeom prst="rect">
            <a:avLst/>
          </a:prstGeom>
        </p:spPr>
      </p:pic>
    </p:spTree>
    <p:custDataLst>
      <p:tags r:id="rId1"/>
    </p:custDataLst>
    <p:extLst>
      <p:ext uri="{BB962C8B-B14F-4D97-AF65-F5344CB8AC3E}">
        <p14:creationId xmlns:p14="http://schemas.microsoft.com/office/powerpoint/2010/main" val="28251173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dirty="0" smtClean="0"/>
              <a:t>The Columbia Basin </a:t>
            </a:r>
            <a:br>
              <a:rPr lang="en-CA" dirty="0" smtClean="0"/>
            </a:br>
            <a:r>
              <a:rPr lang="en-CA" dirty="0" smtClean="0"/>
              <a:t>Rural Development Institute</a:t>
            </a:r>
            <a:endParaRPr lang="en-CA" dirty="0"/>
          </a:p>
        </p:txBody>
      </p:sp>
      <p:sp>
        <p:nvSpPr>
          <p:cNvPr id="3" name="Content Placeholder 2"/>
          <p:cNvSpPr>
            <a:spLocks noGrp="1"/>
          </p:cNvSpPr>
          <p:nvPr>
            <p:ph idx="1"/>
          </p:nvPr>
        </p:nvSpPr>
        <p:spPr>
          <a:xfrm>
            <a:off x="395536" y="1861492"/>
            <a:ext cx="3754760" cy="1728192"/>
          </a:xfrm>
        </p:spPr>
        <p:txBody>
          <a:bodyPr>
            <a:normAutofit/>
          </a:bodyPr>
          <a:lstStyle/>
          <a:p>
            <a:pPr marL="0" indent="0" algn="ctr">
              <a:buNone/>
            </a:pPr>
            <a:r>
              <a:rPr lang="en-CA" sz="2000" dirty="0" smtClean="0"/>
              <a:t>Promote evidence-based decisions that lead to enhanced regional well-being through  research and information provision</a:t>
            </a:r>
            <a:endParaRPr lang="en-CA" sz="2000"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101"/>
          <a:stretch/>
        </p:blipFill>
        <p:spPr bwMode="auto">
          <a:xfrm>
            <a:off x="4544272" y="1891828"/>
            <a:ext cx="4469099" cy="376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http://kootenaybiz.com/images/uploads/selkirklogo_horizontal_rgb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68" y="3487750"/>
            <a:ext cx="3456384" cy="20738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696" y="5215942"/>
            <a:ext cx="3718560" cy="838200"/>
          </a:xfrm>
          <a:prstGeom prst="rect">
            <a:avLst/>
          </a:prstGeom>
        </p:spPr>
      </p:pic>
    </p:spTree>
    <p:extLst>
      <p:ext uri="{BB962C8B-B14F-4D97-AF65-F5344CB8AC3E}">
        <p14:creationId xmlns:p14="http://schemas.microsoft.com/office/powerpoint/2010/main" val="7678362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0" y="1240118"/>
            <a:ext cx="6589059" cy="4346109"/>
          </a:xfrm>
        </p:spPr>
        <p:txBody>
          <a:bodyPr>
            <a:noAutofit/>
          </a:bodyPr>
          <a:lstStyle/>
          <a:p>
            <a:r>
              <a:rPr lang="en-US" sz="1800" dirty="0" smtClean="0"/>
              <a:t>Consolidate, Identify Gaps &amp; Build Regional Knowledge</a:t>
            </a:r>
          </a:p>
          <a:p>
            <a:pPr marL="0" indent="0">
              <a:buNone/>
            </a:pPr>
            <a:endParaRPr lang="en-US" sz="1800" dirty="0"/>
          </a:p>
          <a:p>
            <a:r>
              <a:rPr lang="en-US" sz="1800" dirty="0" smtClean="0"/>
              <a:t>Regional Revitalization-</a:t>
            </a:r>
            <a:r>
              <a:rPr lang="en-US" sz="1800" dirty="0"/>
              <a:t>F</a:t>
            </a:r>
            <a:r>
              <a:rPr lang="en-US" sz="1800" dirty="0" smtClean="0"/>
              <a:t>ocused Applied Research</a:t>
            </a:r>
          </a:p>
          <a:p>
            <a:pPr marL="0" indent="0">
              <a:buNone/>
            </a:pPr>
            <a:endParaRPr lang="en-US" sz="1800" dirty="0"/>
          </a:p>
          <a:p>
            <a:r>
              <a:rPr lang="en-US" sz="1800" dirty="0" smtClean="0"/>
              <a:t>Innovation, Knowledge Transfer, Capacity </a:t>
            </a:r>
            <a:r>
              <a:rPr lang="en-US" sz="1800" dirty="0"/>
              <a:t>Building &amp; </a:t>
            </a:r>
            <a:r>
              <a:rPr lang="en-US" sz="1800" dirty="0" smtClean="0"/>
              <a:t>Collaborative Learning </a:t>
            </a:r>
          </a:p>
          <a:p>
            <a:pPr marL="0" indent="0">
              <a:buNone/>
            </a:pPr>
            <a:r>
              <a:rPr lang="en-US" sz="1800" dirty="0"/>
              <a:t> </a:t>
            </a:r>
            <a:r>
              <a:rPr lang="en-US" sz="1800" dirty="0" smtClean="0"/>
              <a:t>   </a:t>
            </a:r>
            <a:endParaRPr lang="en-US" sz="1800" dirty="0"/>
          </a:p>
        </p:txBody>
      </p:sp>
      <p:sp>
        <p:nvSpPr>
          <p:cNvPr id="3" name="Title 2"/>
          <p:cNvSpPr>
            <a:spLocks noGrp="1"/>
          </p:cNvSpPr>
          <p:nvPr>
            <p:ph type="title"/>
          </p:nvPr>
        </p:nvSpPr>
        <p:spPr>
          <a:xfrm>
            <a:off x="154885" y="117757"/>
            <a:ext cx="5543175" cy="1143000"/>
          </a:xfrm>
        </p:spPr>
        <p:txBody>
          <a:bodyPr>
            <a:normAutofit fontScale="90000"/>
          </a:bodyPr>
          <a:lstStyle/>
          <a:p>
            <a:pPr algn="l"/>
            <a:r>
              <a:rPr lang="en-CA" sz="3600" b="1" dirty="0" smtClean="0">
                <a:solidFill>
                  <a:srgbClr val="7F7F7F"/>
                </a:solidFill>
              </a:rPr>
              <a:t>Rural Development Institute</a:t>
            </a:r>
            <a:endParaRPr lang="en-CA" sz="3600" b="1" dirty="0">
              <a:solidFill>
                <a:srgbClr val="7F7F7F"/>
              </a:solidFill>
            </a:endParaRPr>
          </a:p>
        </p:txBody>
      </p:sp>
      <p:pic>
        <p:nvPicPr>
          <p:cNvPr id="4" name="Picture 3" descr="Screen Shot 2015-01-18 at 6.13.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20" y="3563470"/>
            <a:ext cx="3300277" cy="2554941"/>
          </a:xfrm>
          <a:prstGeom prst="rect">
            <a:avLst/>
          </a:prstGeom>
        </p:spPr>
      </p:pic>
      <p:pic>
        <p:nvPicPr>
          <p:cNvPr id="5" name="Picture 4" descr="SOTB2014_Cover-300x23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8060" y="358588"/>
            <a:ext cx="3240488" cy="2495176"/>
          </a:xfrm>
          <a:prstGeom prst="rect">
            <a:avLst/>
          </a:prstGeom>
        </p:spPr>
      </p:pic>
      <p:pic>
        <p:nvPicPr>
          <p:cNvPr id="6" name="Picture 5" descr="terri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2412" y="3468594"/>
            <a:ext cx="3675400" cy="2744694"/>
          </a:xfrm>
          <a:prstGeom prst="rect">
            <a:avLst/>
          </a:prstGeom>
        </p:spPr>
      </p:pic>
    </p:spTree>
    <p:custDataLst>
      <p:tags r:id="rId1"/>
    </p:custDataLst>
    <p:extLst>
      <p:ext uri="{BB962C8B-B14F-4D97-AF65-F5344CB8AC3E}">
        <p14:creationId xmlns:p14="http://schemas.microsoft.com/office/powerpoint/2010/main" val="3940144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normAutofit/>
          </a:bodyPr>
          <a:lstStyle/>
          <a:p>
            <a:fld id="{70DD9C10-A437-4942-8E2A-CA0FD34BA620}" type="slidenum">
              <a:rPr lang="en-US" smtClean="0"/>
              <a:t>4</a:t>
            </a:fld>
            <a:endParaRPr lang="en-US"/>
          </a:p>
        </p:txBody>
      </p:sp>
      <p:pic>
        <p:nvPicPr>
          <p:cNvPr id="6" name="Picture 5"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sp>
        <p:nvSpPr>
          <p:cNvPr id="13" name="Content Placeholder 12"/>
          <p:cNvSpPr>
            <a:spLocks noGrp="1"/>
          </p:cNvSpPr>
          <p:nvPr>
            <p:ph idx="1"/>
          </p:nvPr>
        </p:nvSpPr>
        <p:spPr/>
        <p:txBody>
          <a:bodyPr/>
          <a:lstStyle/>
          <a:p>
            <a:r>
              <a:rPr lang="en-US" dirty="0" smtClean="0"/>
              <a:t>Canadian Rural Revitalization Foundation</a:t>
            </a:r>
          </a:p>
          <a:p>
            <a:r>
              <a:rPr lang="en-US" dirty="0" smtClean="0"/>
              <a:t>Rural Policy Learning Commons</a:t>
            </a:r>
          </a:p>
          <a:p>
            <a:r>
              <a:rPr lang="en-US" dirty="0" smtClean="0"/>
              <a:t>Rural Development Institute</a:t>
            </a:r>
            <a:endParaRPr lang="en-US" dirty="0"/>
          </a:p>
        </p:txBody>
      </p:sp>
      <p:pic>
        <p:nvPicPr>
          <p:cNvPr id="15" name="Picture 14" descr="RPLC Logo Approved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5501"/>
            <a:ext cx="4965700" cy="1901597"/>
          </a:xfrm>
          <a:prstGeom prst="rect">
            <a:avLst/>
          </a:prstGeom>
        </p:spPr>
      </p:pic>
      <p:pic>
        <p:nvPicPr>
          <p:cNvPr id="16" name="Picture 15" descr="CRRF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2576395"/>
            <a:ext cx="2803893" cy="1870306"/>
          </a:xfrm>
          <a:prstGeom prst="rect">
            <a:avLst/>
          </a:prstGeom>
        </p:spPr>
      </p:pic>
      <p:pic>
        <p:nvPicPr>
          <p:cNvPr id="17" name="Picture 16" descr="rdi.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100" y="4584700"/>
            <a:ext cx="3276600" cy="1219200"/>
          </a:xfrm>
          <a:prstGeom prst="rect">
            <a:avLst/>
          </a:prstGeom>
        </p:spPr>
      </p:pic>
    </p:spTree>
    <p:extLst>
      <p:ext uri="{BB962C8B-B14F-4D97-AF65-F5344CB8AC3E}">
        <p14:creationId xmlns:p14="http://schemas.microsoft.com/office/powerpoint/2010/main" val="3085402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472" y="274638"/>
            <a:ext cx="4948516" cy="1143000"/>
          </a:xfrm>
        </p:spPr>
        <p:txBody>
          <a:bodyPr>
            <a:normAutofit/>
          </a:bodyPr>
          <a:lstStyle/>
          <a:p>
            <a:pPr algn="l"/>
            <a:r>
              <a:rPr lang="en-CA" sz="3200" dirty="0" smtClean="0">
                <a:solidFill>
                  <a:srgbClr val="7F7F7F"/>
                </a:solidFill>
              </a:rPr>
              <a:t>Applied Research &amp; Innovation at Selkirk College</a:t>
            </a:r>
            <a:endParaRPr lang="en-CA" sz="3200" dirty="0">
              <a:solidFill>
                <a:srgbClr val="7F7F7F"/>
              </a:solidFill>
            </a:endParaRPr>
          </a:p>
        </p:txBody>
      </p:sp>
      <p:pic>
        <p:nvPicPr>
          <p:cNvPr id="6" name="Picture 5" descr="Selkirk%2DCastlegar%20Campus%202009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988" y="181496"/>
            <a:ext cx="3879094" cy="2586062"/>
          </a:xfrm>
          <a:prstGeom prst="rect">
            <a:avLst/>
          </a:prstGeom>
        </p:spPr>
      </p:pic>
      <p:graphicFrame>
        <p:nvGraphicFramePr>
          <p:cNvPr id="7" name="Diagram 6"/>
          <p:cNvGraphicFramePr/>
          <p:nvPr>
            <p:extLst/>
          </p:nvPr>
        </p:nvGraphicFramePr>
        <p:xfrm>
          <a:off x="134472" y="1659685"/>
          <a:ext cx="5365376" cy="4889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5311589" y="2976423"/>
            <a:ext cx="3496236" cy="3970318"/>
          </a:xfrm>
          <a:prstGeom prst="rect">
            <a:avLst/>
          </a:prstGeom>
          <a:noFill/>
        </p:spPr>
        <p:txBody>
          <a:bodyPr wrap="square" rtlCol="0">
            <a:spAutoFit/>
          </a:bodyPr>
          <a:lstStyle/>
          <a:p>
            <a:endParaRPr lang="en-CA" dirty="0" smtClean="0"/>
          </a:p>
          <a:p>
            <a:pPr marL="285750" indent="-285750">
              <a:buFont typeface="Arial" panose="020B0604020202020204" pitchFamily="34" charset="0"/>
              <a:buChar char="•"/>
            </a:pPr>
            <a:r>
              <a:rPr lang="en-CA" dirty="0" smtClean="0"/>
              <a:t>CCI and ARD funding to SGRC, primarily forestry, SSHRC partnerships via RDI</a:t>
            </a:r>
          </a:p>
          <a:p>
            <a:endParaRPr lang="en-CA" dirty="0" smtClean="0"/>
          </a:p>
          <a:p>
            <a:pPr marL="285750" indent="-285750">
              <a:buFont typeface="Arial" panose="020B0604020202020204" pitchFamily="34" charset="0"/>
              <a:buChar char="•"/>
            </a:pPr>
            <a:r>
              <a:rPr lang="en-CA" dirty="0" smtClean="0"/>
              <a:t>National Research Council funding to support college capacity to support companies</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RDI and TLI have regional mandate, partner with College of the Rockies, College of New Caledonia, Okanagan College </a:t>
            </a:r>
          </a:p>
          <a:p>
            <a:pPr marL="285750" indent="-285750">
              <a:buFont typeface="Arial" panose="020B0604020202020204" pitchFamily="34" charset="0"/>
              <a:buChar char="•"/>
            </a:pPr>
            <a:endParaRPr lang="en-CA" dirty="0" smtClean="0"/>
          </a:p>
        </p:txBody>
      </p:sp>
    </p:spTree>
    <p:extLst>
      <p:ext uri="{BB962C8B-B14F-4D97-AF65-F5344CB8AC3E}">
        <p14:creationId xmlns:p14="http://schemas.microsoft.com/office/powerpoint/2010/main" val="11965141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579"/>
            <a:ext cx="8229600" cy="1143000"/>
          </a:xfrm>
        </p:spPr>
        <p:txBody>
          <a:bodyPr/>
          <a:lstStyle/>
          <a:p>
            <a:pPr algn="l"/>
            <a:r>
              <a:rPr lang="en-CA" b="1" dirty="0" smtClean="0">
                <a:solidFill>
                  <a:srgbClr val="7F7F7F"/>
                </a:solidFill>
              </a:rPr>
              <a:t>Business Retention &amp; Expansion</a:t>
            </a:r>
            <a:endParaRPr lang="en-CA" b="1" dirty="0">
              <a:solidFill>
                <a:srgbClr val="7F7F7F"/>
              </a:solidFill>
            </a:endParaRPr>
          </a:p>
        </p:txBody>
      </p:sp>
      <p:pic>
        <p:nvPicPr>
          <p:cNvPr id="4" name="Content Placeholder 3" descr="iStock_000021232963_ExtraSmall.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255" y="1269579"/>
            <a:ext cx="4048125" cy="2686050"/>
          </a:xfrm>
          <a:prstGeom prst="rect">
            <a:avLst/>
          </a:prstGeom>
        </p:spPr>
      </p:pic>
      <p:sp>
        <p:nvSpPr>
          <p:cNvPr id="5" name="TextBox 4"/>
          <p:cNvSpPr txBox="1"/>
          <p:nvPr/>
        </p:nvSpPr>
        <p:spPr>
          <a:xfrm>
            <a:off x="4693023" y="1078789"/>
            <a:ext cx="4289612" cy="5909310"/>
          </a:xfrm>
          <a:prstGeom prst="rect">
            <a:avLst/>
          </a:prstGeom>
          <a:noFill/>
        </p:spPr>
        <p:txBody>
          <a:bodyPr wrap="square" rtlCol="0">
            <a:spAutoFit/>
          </a:bodyPr>
          <a:lstStyle/>
          <a:p>
            <a:pPr marL="285750" indent="-285750">
              <a:buFont typeface="Arial" panose="020B0604020202020204" pitchFamily="34" charset="0"/>
              <a:buChar char="•"/>
            </a:pPr>
            <a:r>
              <a:rPr lang="en-CA" dirty="0" smtClean="0"/>
              <a:t>Over 1000 businesses surveyed</a:t>
            </a:r>
          </a:p>
          <a:p>
            <a:endParaRPr lang="en-CA" dirty="0" smtClean="0"/>
          </a:p>
          <a:p>
            <a:pPr marL="285750" indent="-285750">
              <a:buFont typeface="Arial" panose="020B0604020202020204" pitchFamily="34" charset="0"/>
              <a:buChar char="•"/>
            </a:pPr>
            <a:r>
              <a:rPr lang="en-CA" dirty="0" smtClean="0"/>
              <a:t>30+ partnerships  (local government, Community Futures, Chambers of Commerce, Development Boards, provincial government, provincial economic development association, Columbia Basin Trust) </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a:t>Primary sectors include </a:t>
            </a:r>
            <a:r>
              <a:rPr lang="en-CA"/>
              <a:t>retail </a:t>
            </a:r>
            <a:r>
              <a:rPr lang="en-CA" smtClean="0"/>
              <a:t>trade, </a:t>
            </a:r>
            <a:r>
              <a:rPr lang="en-CA"/>
              <a:t>professional </a:t>
            </a:r>
            <a:r>
              <a:rPr lang="en-CA" smtClean="0"/>
              <a:t>services, manufacturing, </a:t>
            </a:r>
            <a:r>
              <a:rPr lang="en-CA" dirty="0"/>
              <a:t>and accommodation &amp; </a:t>
            </a:r>
            <a:r>
              <a:rPr lang="en-CA"/>
              <a:t>food </a:t>
            </a:r>
            <a:r>
              <a:rPr lang="en-CA" smtClean="0"/>
              <a:t>services</a:t>
            </a:r>
            <a:endParaRPr lang="en-CA" dirty="0"/>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Over 140 hour on implementation tools,700 hours of direct research support and over 150 hours of training</a:t>
            </a:r>
          </a:p>
          <a:p>
            <a:endParaRPr lang="en-CA" dirty="0" smtClean="0"/>
          </a:p>
          <a:p>
            <a:pPr marL="285750" indent="-285750">
              <a:buFont typeface="Arial" panose="020B0604020202020204" pitchFamily="34" charset="0"/>
              <a:buChar char="•"/>
            </a:pPr>
            <a:r>
              <a:rPr lang="en-CA" dirty="0"/>
              <a:t>7</a:t>
            </a:r>
            <a:r>
              <a:rPr lang="en-CA" dirty="0" smtClean="0"/>
              <a:t> </a:t>
            </a:r>
            <a:r>
              <a:rPr lang="en-CA" dirty="0"/>
              <a:t>faculty and students involved</a:t>
            </a:r>
          </a:p>
          <a:p>
            <a:pPr marL="742950" lvl="1" indent="-285750">
              <a:buFont typeface="Arial" panose="020B0604020202020204" pitchFamily="34" charset="0"/>
              <a:buChar char="•"/>
            </a:pPr>
            <a:r>
              <a:rPr lang="en-CA" dirty="0" smtClean="0"/>
              <a:t>5 </a:t>
            </a:r>
            <a:r>
              <a:rPr lang="en-CA" dirty="0"/>
              <a:t>faculty</a:t>
            </a:r>
          </a:p>
          <a:p>
            <a:pPr marL="742950" lvl="1" indent="-285750">
              <a:buFont typeface="Arial" panose="020B0604020202020204" pitchFamily="34" charset="0"/>
              <a:buChar char="•"/>
            </a:pPr>
            <a:r>
              <a:rPr lang="en-CA" dirty="0" smtClean="0"/>
              <a:t>2 </a:t>
            </a:r>
            <a:r>
              <a:rPr lang="en-CA" dirty="0"/>
              <a:t>co-op students</a:t>
            </a:r>
          </a:p>
          <a:p>
            <a:pPr marL="285750" indent="-285750">
              <a:buFont typeface="Arial" panose="020B0604020202020204" pitchFamily="34" charset="0"/>
              <a:buChar char="•"/>
            </a:pPr>
            <a:endParaRPr lang="en-CA" dirty="0"/>
          </a:p>
        </p:txBody>
      </p:sp>
      <p:pic>
        <p:nvPicPr>
          <p:cNvPr id="3" name="Picture 2" descr="Map_BRECommuities_19Jan2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690469"/>
            <a:ext cx="4109926" cy="3137647"/>
          </a:xfrm>
          <a:prstGeom prst="rect">
            <a:avLst/>
          </a:prstGeom>
        </p:spPr>
      </p:pic>
    </p:spTree>
    <p:extLst>
      <p:ext uri="{BB962C8B-B14F-4D97-AF65-F5344CB8AC3E}">
        <p14:creationId xmlns:p14="http://schemas.microsoft.com/office/powerpoint/2010/main" val="5629074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16705" y="506227"/>
            <a:ext cx="1927413" cy="1143000"/>
          </a:xfrm>
          <a:ln>
            <a:solidFill>
              <a:schemeClr val="bg1">
                <a:lumMod val="75000"/>
              </a:schemeClr>
            </a:solidFill>
          </a:ln>
        </p:spPr>
        <p:txBody>
          <a:bodyPr>
            <a:normAutofit fontScale="90000"/>
          </a:bodyPr>
          <a:lstStyle/>
          <a:p>
            <a:pPr algn="l"/>
            <a:r>
              <a:rPr lang="en-CA" sz="3600" b="1" dirty="0" smtClean="0">
                <a:solidFill>
                  <a:srgbClr val="7F7F7F"/>
                </a:solidFill>
              </a:rPr>
              <a:t>Economic Assets</a:t>
            </a:r>
            <a:endParaRPr lang="en-CA" sz="3600" b="1" dirty="0">
              <a:solidFill>
                <a:srgbClr val="7F7F7F"/>
              </a:solidFill>
            </a:endParaRPr>
          </a:p>
        </p:txBody>
      </p:sp>
      <p:graphicFrame>
        <p:nvGraphicFramePr>
          <p:cNvPr id="9" name="Chart 8"/>
          <p:cNvGraphicFramePr/>
          <p:nvPr>
            <p:extLst>
              <p:ext uri="{D42A27DB-BD31-4B8C-83A1-F6EECF244321}">
                <p14:modId xmlns:p14="http://schemas.microsoft.com/office/powerpoint/2010/main" val="298176159"/>
              </p:ext>
            </p:extLst>
          </p:nvPr>
        </p:nvGraphicFramePr>
        <p:xfrm>
          <a:off x="4303059" y="2285999"/>
          <a:ext cx="5199529" cy="43999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extLst>
              <p:ext uri="{D42A27DB-BD31-4B8C-83A1-F6EECF244321}">
                <p14:modId xmlns:p14="http://schemas.microsoft.com/office/powerpoint/2010/main" val="3594477157"/>
              </p:ext>
            </p:extLst>
          </p:nvPr>
        </p:nvGraphicFramePr>
        <p:xfrm>
          <a:off x="0" y="-1"/>
          <a:ext cx="5354320" cy="4049059"/>
        </p:xfrm>
        <a:graphic>
          <a:graphicData uri="http://schemas.openxmlformats.org/drawingml/2006/chart">
            <c:chart xmlns:c="http://schemas.openxmlformats.org/drawingml/2006/chart" xmlns:r="http://schemas.openxmlformats.org/officeDocument/2006/relationships" r:id="rId5"/>
          </a:graphicData>
        </a:graphic>
      </p:graphicFrame>
      <p:pic>
        <p:nvPicPr>
          <p:cNvPr id="11" name="Picture 10" descr="damn_arREV.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89" y="4198471"/>
            <a:ext cx="4029069" cy="2681463"/>
          </a:xfrm>
          <a:prstGeom prst="rect">
            <a:avLst/>
          </a:prstGeom>
        </p:spPr>
      </p:pic>
    </p:spTree>
    <p:custDataLst>
      <p:tags r:id="rId1"/>
    </p:custDataLst>
    <p:extLst>
      <p:ext uri="{BB962C8B-B14F-4D97-AF65-F5344CB8AC3E}">
        <p14:creationId xmlns:p14="http://schemas.microsoft.com/office/powerpoint/2010/main" val="20893685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116632"/>
            <a:ext cx="8435280" cy="1071563"/>
          </a:xfrm>
          <a:prstGeom prst="rect">
            <a:avLst/>
          </a:prstGeom>
          <a:ln>
            <a:noFill/>
          </a:ln>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5400" dirty="0" smtClean="0">
                <a:solidFill>
                  <a:schemeClr val="tx1">
                    <a:lumMod val="65000"/>
                    <a:lumOff val="35000"/>
                  </a:schemeClr>
                </a:solidFill>
              </a:rPr>
              <a:t>What our Businesses Have to Say: Business Climate</a:t>
            </a:r>
            <a:endParaRPr lang="en-CA" sz="5400" dirty="0">
              <a:solidFill>
                <a:schemeClr val="tx1">
                  <a:lumMod val="65000"/>
                  <a:lumOff val="35000"/>
                </a:schemeClr>
              </a:solidFill>
            </a:endParaRPr>
          </a:p>
        </p:txBody>
      </p:sp>
      <p:pic>
        <p:nvPicPr>
          <p:cNvPr id="5" name="Picture 4" descr="C:\Users\JButtle\Desktop\CBRDI\BRE\Regional Report\Graphs\Figure 77 Business Climate.jpeg"/>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12776"/>
            <a:ext cx="7632847" cy="4392487"/>
          </a:xfrm>
          <a:prstGeom prst="rect">
            <a:avLst/>
          </a:prstGeom>
          <a:noFill/>
          <a:ln>
            <a:noFill/>
          </a:ln>
        </p:spPr>
      </p:pic>
      <p:sp>
        <p:nvSpPr>
          <p:cNvPr id="2" name="TextBox 1"/>
          <p:cNvSpPr txBox="1"/>
          <p:nvPr/>
        </p:nvSpPr>
        <p:spPr>
          <a:xfrm>
            <a:off x="539552" y="6021288"/>
            <a:ext cx="2448272" cy="369332"/>
          </a:xfrm>
          <a:prstGeom prst="rect">
            <a:avLst/>
          </a:prstGeom>
          <a:noFill/>
        </p:spPr>
        <p:txBody>
          <a:bodyPr wrap="square" rtlCol="0">
            <a:spAutoFit/>
          </a:bodyPr>
          <a:lstStyle/>
          <a:p>
            <a:r>
              <a:rPr lang="en-US" dirty="0" smtClean="0"/>
              <a:t>N=752</a:t>
            </a:r>
            <a:endParaRPr lang="en-US" dirty="0"/>
          </a:p>
        </p:txBody>
      </p:sp>
      <p:sp>
        <p:nvSpPr>
          <p:cNvPr id="7" name="TextBox 6"/>
          <p:cNvSpPr txBox="1"/>
          <p:nvPr/>
        </p:nvSpPr>
        <p:spPr>
          <a:xfrm>
            <a:off x="4644008" y="4653136"/>
            <a:ext cx="3168352" cy="400110"/>
          </a:xfrm>
          <a:prstGeom prst="rect">
            <a:avLst/>
          </a:prstGeom>
          <a:noFill/>
          <a:ln>
            <a:solidFill>
              <a:schemeClr val="accent1"/>
            </a:solidFill>
          </a:ln>
        </p:spPr>
        <p:txBody>
          <a:bodyPr wrap="square" rtlCol="0">
            <a:spAutoFit/>
          </a:bodyPr>
          <a:lstStyle/>
          <a:p>
            <a:r>
              <a:rPr lang="en-US" sz="2000" b="1" dirty="0" smtClean="0"/>
              <a:t>58% rate as poor or fair</a:t>
            </a:r>
            <a:endParaRPr lang="en-US" sz="2000" b="1" dirty="0"/>
          </a:p>
        </p:txBody>
      </p:sp>
    </p:spTree>
    <p:extLst>
      <p:ext uri="{BB962C8B-B14F-4D97-AF65-F5344CB8AC3E}">
        <p14:creationId xmlns:p14="http://schemas.microsoft.com/office/powerpoint/2010/main" val="38511013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116632"/>
            <a:ext cx="8435280" cy="1071563"/>
          </a:xfrm>
          <a:prstGeom prst="rect">
            <a:avLst/>
          </a:prstGeom>
          <a:ln>
            <a:noFill/>
          </a:ln>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5400" dirty="0" smtClean="0">
                <a:solidFill>
                  <a:schemeClr val="tx1">
                    <a:lumMod val="65000"/>
                    <a:lumOff val="35000"/>
                  </a:schemeClr>
                </a:solidFill>
              </a:rPr>
              <a:t>What our Businesses Have to Say: Economic Development</a:t>
            </a:r>
            <a:endParaRPr lang="en-CA" sz="5400" dirty="0">
              <a:solidFill>
                <a:schemeClr val="tx1">
                  <a:lumMod val="65000"/>
                  <a:lumOff val="35000"/>
                </a:schemeClr>
              </a:solidFill>
            </a:endParaRPr>
          </a:p>
        </p:txBody>
      </p:sp>
      <p:sp>
        <p:nvSpPr>
          <p:cNvPr id="7" name="TextBox 6"/>
          <p:cNvSpPr txBox="1"/>
          <p:nvPr/>
        </p:nvSpPr>
        <p:spPr>
          <a:xfrm>
            <a:off x="827584" y="5589240"/>
            <a:ext cx="3168352" cy="400110"/>
          </a:xfrm>
          <a:prstGeom prst="rect">
            <a:avLst/>
          </a:prstGeom>
          <a:noFill/>
          <a:ln>
            <a:solidFill>
              <a:schemeClr val="accent1"/>
            </a:solidFill>
          </a:ln>
        </p:spPr>
        <p:txBody>
          <a:bodyPr wrap="square" rtlCol="0">
            <a:spAutoFit/>
          </a:bodyPr>
          <a:lstStyle/>
          <a:p>
            <a:r>
              <a:rPr lang="en-US" sz="2000" b="1" dirty="0" smtClean="0"/>
              <a:t>60% rate as poor or fair</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700808"/>
            <a:ext cx="8042908" cy="34658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96" y="137152"/>
            <a:ext cx="1728192" cy="1582966"/>
          </a:xfrm>
          <a:prstGeom prst="rect">
            <a:avLst/>
          </a:prstGeom>
        </p:spPr>
      </p:pic>
    </p:spTree>
    <p:extLst>
      <p:ext uri="{BB962C8B-B14F-4D97-AF65-F5344CB8AC3E}">
        <p14:creationId xmlns:p14="http://schemas.microsoft.com/office/powerpoint/2010/main" val="1100182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87894" y="1447076"/>
            <a:ext cx="7487479" cy="3898060"/>
          </a:xfrm>
        </p:spPr>
        <p:txBody>
          <a:bodyPr rtlCol="0">
            <a:normAutofit/>
          </a:bodyPr>
          <a:lstStyle/>
          <a:p>
            <a:pPr marL="0" indent="0" eaLnBrk="1" fontAlgn="auto" hangingPunct="1">
              <a:spcAft>
                <a:spcPts val="0"/>
              </a:spcAft>
              <a:buNone/>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graphicFrame>
        <p:nvGraphicFramePr>
          <p:cNvPr id="9" name="Content Placeholder 6"/>
          <p:cNvGraphicFramePr>
            <a:graphicFrameLocks/>
          </p:cNvGraphicFramePr>
          <p:nvPr>
            <p:extLst/>
          </p:nvPr>
        </p:nvGraphicFramePr>
        <p:xfrm>
          <a:off x="1974832" y="1137298"/>
          <a:ext cx="4996445" cy="5386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0" y="3305907"/>
            <a:ext cx="1974832" cy="120032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Diversity of actors</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Level of involvement</a:t>
            </a:r>
          </a:p>
          <a:p>
            <a:endParaRPr lang="en-US" sz="800" dirty="0" smtClean="0"/>
          </a:p>
          <a:p>
            <a:pPr marL="285750" indent="-285750">
              <a:buFont typeface="Arial" panose="020B0604020202020204" pitchFamily="34" charset="0"/>
              <a:buChar char="•"/>
            </a:pPr>
            <a:r>
              <a:rPr lang="en-US" sz="1400" dirty="0" smtClean="0"/>
              <a:t>Relationship with business community</a:t>
            </a:r>
            <a:endParaRPr lang="en-US" sz="1400" dirty="0"/>
          </a:p>
        </p:txBody>
      </p:sp>
      <p:sp>
        <p:nvSpPr>
          <p:cNvPr id="10" name="TextBox 9"/>
          <p:cNvSpPr txBox="1"/>
          <p:nvPr/>
        </p:nvSpPr>
        <p:spPr>
          <a:xfrm>
            <a:off x="5407687" y="1447076"/>
            <a:ext cx="3384621" cy="98488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Shared vision for community’s future</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Economic Development Plan</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400" dirty="0" smtClean="0"/>
              <a:t>Successful ED Initiatives</a:t>
            </a:r>
            <a:endParaRPr lang="en-US" sz="1400" dirty="0"/>
          </a:p>
        </p:txBody>
      </p:sp>
      <p:sp>
        <p:nvSpPr>
          <p:cNvPr id="11" name="TextBox 10"/>
          <p:cNvSpPr txBox="1"/>
          <p:nvPr/>
        </p:nvSpPr>
        <p:spPr>
          <a:xfrm>
            <a:off x="7002786" y="3305907"/>
            <a:ext cx="2142887" cy="98488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Understanding of ED</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Resources</a:t>
            </a:r>
          </a:p>
          <a:p>
            <a:endParaRPr lang="en-US" sz="800" dirty="0" smtClean="0"/>
          </a:p>
          <a:p>
            <a:pPr marL="285750" indent="-285750">
              <a:buFont typeface="Arial" panose="020B0604020202020204" pitchFamily="34" charset="0"/>
              <a:buChar char="•"/>
            </a:pPr>
            <a:r>
              <a:rPr lang="en-US" sz="1400" dirty="0" smtClean="0"/>
              <a:t>Committed leadership</a:t>
            </a:r>
            <a:endParaRPr lang="en-US" sz="1400" dirty="0"/>
          </a:p>
        </p:txBody>
      </p:sp>
      <p:sp>
        <p:nvSpPr>
          <p:cNvPr id="12" name="TextBox 11"/>
          <p:cNvSpPr txBox="1"/>
          <p:nvPr/>
        </p:nvSpPr>
        <p:spPr>
          <a:xfrm>
            <a:off x="633045" y="5267010"/>
            <a:ext cx="2911003" cy="98488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Healthy, integrated relationships</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1400" dirty="0" smtClean="0"/>
              <a:t>Connected to internal supports</a:t>
            </a:r>
          </a:p>
          <a:p>
            <a:endParaRPr lang="en-US" sz="800" dirty="0" smtClean="0"/>
          </a:p>
          <a:p>
            <a:pPr marL="285750" indent="-285750">
              <a:buFont typeface="Arial" panose="020B0604020202020204" pitchFamily="34" charset="0"/>
              <a:buChar char="•"/>
            </a:pPr>
            <a:r>
              <a:rPr lang="en-US" sz="1400" dirty="0" smtClean="0"/>
              <a:t>Connected to external supports</a:t>
            </a:r>
            <a:endParaRPr lang="en-US" sz="1400" dirty="0"/>
          </a:p>
        </p:txBody>
      </p:sp>
      <p:sp>
        <p:nvSpPr>
          <p:cNvPr id="13" name="Title 1"/>
          <p:cNvSpPr>
            <a:spLocks noGrp="1"/>
          </p:cNvSpPr>
          <p:nvPr>
            <p:ph type="title"/>
          </p:nvPr>
        </p:nvSpPr>
        <p:spPr>
          <a:xfrm>
            <a:off x="318946" y="114802"/>
            <a:ext cx="8473362" cy="1143000"/>
          </a:xfrm>
        </p:spPr>
        <p:txBody>
          <a:bodyPr>
            <a:noAutofit/>
          </a:bodyPr>
          <a:lstStyle/>
          <a:p>
            <a:pPr algn="l"/>
            <a:r>
              <a:rPr lang="en-CA" dirty="0" smtClean="0"/>
              <a:t>Understanding Our Economic Development Capacity</a:t>
            </a:r>
            <a:endParaRPr lang="en-CA" dirty="0"/>
          </a:p>
        </p:txBody>
      </p:sp>
    </p:spTree>
    <p:extLst>
      <p:ext uri="{BB962C8B-B14F-4D97-AF65-F5344CB8AC3E}">
        <p14:creationId xmlns:p14="http://schemas.microsoft.com/office/powerpoint/2010/main" val="42644319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51520" y="116632"/>
            <a:ext cx="8435280" cy="1071563"/>
          </a:xfrm>
          <a:prstGeom prst="rect">
            <a:avLst/>
          </a:prstGeom>
          <a:ln>
            <a:noFill/>
          </a:ln>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5400" dirty="0" smtClean="0">
                <a:solidFill>
                  <a:schemeClr val="tx1">
                    <a:lumMod val="65000"/>
                    <a:lumOff val="35000"/>
                  </a:schemeClr>
                </a:solidFill>
              </a:rPr>
              <a:t>Economic Development: Lack of Alignment</a:t>
            </a:r>
            <a:endParaRPr lang="en-CA" sz="5400" dirty="0">
              <a:solidFill>
                <a:schemeClr val="tx1">
                  <a:lumMod val="65000"/>
                  <a:lumOff val="35000"/>
                </a:schemeClr>
              </a:solidFill>
            </a:endParaRPr>
          </a:p>
        </p:txBody>
      </p:sp>
      <p:graphicFrame>
        <p:nvGraphicFramePr>
          <p:cNvPr id="6" name="Chart 5"/>
          <p:cNvGraphicFramePr>
            <a:graphicFrameLocks/>
          </p:cNvGraphicFramePr>
          <p:nvPr>
            <p:extLst>
              <p:ext uri="{D42A27DB-BD31-4B8C-83A1-F6EECF244321}">
                <p14:modId xmlns:p14="http://schemas.microsoft.com/office/powerpoint/2010/main" val="998930234"/>
              </p:ext>
            </p:extLst>
          </p:nvPr>
        </p:nvGraphicFramePr>
        <p:xfrm>
          <a:off x="251520" y="946056"/>
          <a:ext cx="8618160" cy="5363304"/>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5724128" y="2204864"/>
            <a:ext cx="187220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69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26579"/>
            <a:ext cx="8525435" cy="1143000"/>
          </a:xfrm>
        </p:spPr>
        <p:txBody>
          <a:bodyPr>
            <a:noAutofit/>
          </a:bodyPr>
          <a:lstStyle/>
          <a:p>
            <a:pPr algn="l"/>
            <a:r>
              <a:rPr lang="en-CA" sz="3600" b="1" dirty="0" smtClean="0">
                <a:solidFill>
                  <a:srgbClr val="7F7F7F"/>
                </a:solidFill>
              </a:rPr>
              <a:t>Digital Basin &amp; Employment Lands</a:t>
            </a:r>
            <a:endParaRPr lang="en-CA" sz="3600" b="1" dirty="0">
              <a:solidFill>
                <a:srgbClr val="7F7F7F"/>
              </a:solidFill>
            </a:endParaRPr>
          </a:p>
        </p:txBody>
      </p:sp>
      <p:sp>
        <p:nvSpPr>
          <p:cNvPr id="5" name="TextBox 4"/>
          <p:cNvSpPr txBox="1"/>
          <p:nvPr/>
        </p:nvSpPr>
        <p:spPr>
          <a:xfrm>
            <a:off x="4693023" y="1443674"/>
            <a:ext cx="4289612" cy="5355313"/>
          </a:xfrm>
          <a:prstGeom prst="rect">
            <a:avLst/>
          </a:prstGeom>
          <a:noFill/>
        </p:spPr>
        <p:txBody>
          <a:bodyPr wrap="square" rtlCol="0">
            <a:spAutoFit/>
          </a:bodyPr>
          <a:lstStyle/>
          <a:p>
            <a:pPr marL="285750" indent="-285750">
              <a:buFont typeface="Arial" panose="020B0604020202020204" pitchFamily="34" charset="0"/>
              <a:buChar char="•"/>
            </a:pPr>
            <a:r>
              <a:rPr lang="en-CA" dirty="0" smtClean="0"/>
              <a:t>Over 200 economic, social, cultural &amp; environmental data layers, charts, &amp; related analysis</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Creation of a seamless parcel fabric at a regional level with query functionality</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35+ partnerships  (local government, Community Futures, Chambers of Commerce, provincial government, First Nations, Columbia Basin Trust) </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Over 1500 hours on research and development</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10 </a:t>
            </a:r>
            <a:r>
              <a:rPr lang="en-CA" dirty="0"/>
              <a:t>faculty and students involved</a:t>
            </a:r>
          </a:p>
          <a:p>
            <a:pPr marL="742950" lvl="1" indent="-285750">
              <a:buFont typeface="Arial" panose="020B0604020202020204" pitchFamily="34" charset="0"/>
              <a:buChar char="•"/>
            </a:pPr>
            <a:r>
              <a:rPr lang="en-CA" dirty="0"/>
              <a:t>6</a:t>
            </a:r>
            <a:r>
              <a:rPr lang="en-CA" dirty="0" smtClean="0"/>
              <a:t> faculty</a:t>
            </a:r>
            <a:endParaRPr lang="en-CA" dirty="0"/>
          </a:p>
          <a:p>
            <a:pPr marL="742950" lvl="1" indent="-285750">
              <a:buFont typeface="Arial" panose="020B0604020202020204" pitchFamily="34" charset="0"/>
              <a:buChar char="•"/>
            </a:pPr>
            <a:r>
              <a:rPr lang="en-CA" dirty="0"/>
              <a:t>4 co-op </a:t>
            </a:r>
            <a:r>
              <a:rPr lang="en-CA" dirty="0" smtClean="0"/>
              <a:t>students</a:t>
            </a:r>
          </a:p>
          <a:p>
            <a:pPr lvl="1"/>
            <a:endParaRPr lang="en-CA" dirty="0" smtClean="0"/>
          </a:p>
        </p:txBody>
      </p:sp>
      <p:pic>
        <p:nvPicPr>
          <p:cNvPr id="7" name="Content Placeholder 6" descr="Unknown.png"/>
          <p:cNvPicPr>
            <a:picLocks noGrp="1" noChangeAspect="1"/>
          </p:cNvPicPr>
          <p:nvPr>
            <p:ph idx="1"/>
          </p:nvPr>
        </p:nvPicPr>
        <p:blipFill>
          <a:blip r:embed="rId3">
            <a:extLst>
              <a:ext uri="{28A0092B-C50C-407E-A947-70E740481C1C}">
                <a14:useLocalDpi xmlns:a14="http://schemas.microsoft.com/office/drawing/2010/main" val="0"/>
              </a:ext>
            </a:extLst>
          </a:blip>
          <a:srcRect t="10479" b="10479"/>
          <a:stretch>
            <a:fillRect/>
          </a:stretch>
        </p:blipFill>
        <p:spPr>
          <a:xfrm>
            <a:off x="320485" y="1443674"/>
            <a:ext cx="4372538" cy="2404728"/>
          </a:xfr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21225" y="3719981"/>
            <a:ext cx="3870154" cy="2667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34505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7" y="698079"/>
            <a:ext cx="4368801" cy="1143000"/>
          </a:xfrm>
          <a:ln>
            <a:solidFill>
              <a:srgbClr val="BFBFBF"/>
            </a:solidFill>
          </a:ln>
        </p:spPr>
        <p:txBody>
          <a:bodyPr>
            <a:noAutofit/>
          </a:bodyPr>
          <a:lstStyle/>
          <a:p>
            <a:pPr algn="l"/>
            <a:r>
              <a:rPr lang="en-CA" sz="3600" b="1" dirty="0" smtClean="0">
                <a:solidFill>
                  <a:srgbClr val="7F7F7F"/>
                </a:solidFill>
              </a:rPr>
              <a:t>The Site Selector Tool</a:t>
            </a:r>
            <a:endParaRPr lang="en-CA" sz="3600" b="1" dirty="0">
              <a:solidFill>
                <a:srgbClr val="7F7F7F"/>
              </a:solidFill>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5706913" y="0"/>
            <a:ext cx="3079115" cy="2449195"/>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0" y="2774949"/>
            <a:ext cx="8982634" cy="3634815"/>
          </a:xfrm>
          <a:prstGeom prst="rect">
            <a:avLst/>
          </a:prstGeom>
        </p:spPr>
      </p:pic>
    </p:spTree>
    <p:extLst>
      <p:ext uri="{BB962C8B-B14F-4D97-AF65-F5344CB8AC3E}">
        <p14:creationId xmlns:p14="http://schemas.microsoft.com/office/powerpoint/2010/main" val="1872964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52" y="0"/>
            <a:ext cx="3024095" cy="1143000"/>
          </a:xfrm>
          <a:ln>
            <a:solidFill>
              <a:srgbClr val="BFBFBF"/>
            </a:solidFill>
          </a:ln>
        </p:spPr>
        <p:txBody>
          <a:bodyPr>
            <a:noAutofit/>
          </a:bodyPr>
          <a:lstStyle/>
          <a:p>
            <a:pPr algn="l"/>
            <a:r>
              <a:rPr lang="en-CA" sz="3600" b="1" dirty="0" smtClean="0">
                <a:solidFill>
                  <a:srgbClr val="7F7F7F"/>
                </a:solidFill>
              </a:rPr>
              <a:t>Search Results</a:t>
            </a:r>
            <a:endParaRPr lang="en-CA" sz="3600" b="1" dirty="0">
              <a:solidFill>
                <a:srgbClr val="7F7F7F"/>
              </a:solidFill>
            </a:endParaRPr>
          </a:p>
        </p:txBody>
      </p:sp>
      <p:pic>
        <p:nvPicPr>
          <p:cNvPr id="5" name="Picture 2" descr="C:\Users\JButtle\Desktop\CBRDI\Projects\EP1 Employment Lands\Reports\Final Report March 2014\Suzanne Comments and Maps\SiteSelectorNelsonIndZoning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53" y="1167939"/>
            <a:ext cx="9030448" cy="528341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JButtle\AppData\Local\Temp\Zoning_lege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5" y="2292941"/>
            <a:ext cx="2108802" cy="154842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471692" y="6451354"/>
            <a:ext cx="5672308" cy="369332"/>
          </a:xfrm>
          <a:prstGeom prst="rect">
            <a:avLst/>
          </a:prstGeom>
          <a:noFill/>
        </p:spPr>
        <p:txBody>
          <a:bodyPr wrap="square" rtlCol="0">
            <a:spAutoFit/>
          </a:bodyPr>
          <a:lstStyle/>
          <a:p>
            <a:r>
              <a:rPr lang="en-US" dirty="0" smtClean="0"/>
              <a:t>Parcels outlined in black meet the filtering criteria </a:t>
            </a:r>
            <a:endParaRPr lang="en-US" dirty="0"/>
          </a:p>
        </p:txBody>
      </p:sp>
      <p:sp>
        <p:nvSpPr>
          <p:cNvPr id="3" name="TextBox 2"/>
          <p:cNvSpPr txBox="1"/>
          <p:nvPr/>
        </p:nvSpPr>
        <p:spPr>
          <a:xfrm>
            <a:off x="3471692" y="14941"/>
            <a:ext cx="5522896" cy="1846659"/>
          </a:xfrm>
          <a:prstGeom prst="rect">
            <a:avLst/>
          </a:prstGeom>
          <a:noFill/>
        </p:spPr>
        <p:txBody>
          <a:bodyPr wrap="square" rtlCol="0">
            <a:spAutoFit/>
          </a:bodyPr>
          <a:lstStyle/>
          <a:p>
            <a:r>
              <a:rPr lang="en-US" sz="1200" dirty="0"/>
              <a:t>Nelson zoning only:</a:t>
            </a:r>
          </a:p>
          <a:p>
            <a:r>
              <a:rPr lang="en-US" sz="1200" dirty="0"/>
              <a:t>- Nelson and 10 Km surrounding.</a:t>
            </a:r>
          </a:p>
          <a:p>
            <a:r>
              <a:rPr lang="en-US" sz="1200" dirty="0"/>
              <a:t>- Industrial zoned (center of parcel is on zone)</a:t>
            </a:r>
          </a:p>
          <a:p>
            <a:r>
              <a:rPr lang="en-US" sz="1200" dirty="0"/>
              <a:t>- Min size 10 Ha</a:t>
            </a:r>
          </a:p>
          <a:p>
            <a:r>
              <a:rPr lang="en-US" sz="1200" dirty="0"/>
              <a:t>- Within 1Km from power</a:t>
            </a:r>
          </a:p>
          <a:p>
            <a:r>
              <a:rPr lang="en-US" sz="1200" dirty="0"/>
              <a:t>- Within 3 Km from </a:t>
            </a:r>
            <a:r>
              <a:rPr lang="en-US" sz="1200" dirty="0" smtClean="0"/>
              <a:t>Major </a:t>
            </a:r>
            <a:r>
              <a:rPr lang="en-US" sz="1200" dirty="0"/>
              <a:t>Hwy</a:t>
            </a:r>
          </a:p>
          <a:p>
            <a:r>
              <a:rPr lang="en-US" sz="1200" dirty="0"/>
              <a:t>- Within 1 Km from water service</a:t>
            </a:r>
          </a:p>
          <a:p>
            <a:r>
              <a:rPr lang="en-US" sz="1200" dirty="0"/>
              <a:t>- 30 % Area of parcel must be at or below 10% grade</a:t>
            </a:r>
          </a:p>
          <a:p>
            <a:endParaRPr lang="en-US" dirty="0"/>
          </a:p>
        </p:txBody>
      </p:sp>
    </p:spTree>
    <p:extLst>
      <p:ext uri="{BB962C8B-B14F-4D97-AF65-F5344CB8AC3E}">
        <p14:creationId xmlns:p14="http://schemas.microsoft.com/office/powerpoint/2010/main" val="3947840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8" name="Content Placeholder 7"/>
          <p:cNvSpPr>
            <a:spLocks noGrp="1"/>
          </p:cNvSpPr>
          <p:nvPr>
            <p:ph sz="half" idx="1"/>
          </p:nvPr>
        </p:nvSpPr>
        <p:spPr>
          <a:xfrm>
            <a:off x="457200" y="1600200"/>
            <a:ext cx="2057400" cy="4440857"/>
          </a:xfrm>
        </p:spPr>
        <p:txBody>
          <a:bodyPr>
            <a:noAutofit/>
          </a:bodyPr>
          <a:lstStyle/>
          <a:p>
            <a:r>
              <a:rPr lang="en-CA" sz="1600" dirty="0"/>
              <a:t>Lars </a:t>
            </a:r>
            <a:r>
              <a:rPr lang="en-CA" sz="1600" dirty="0" err="1"/>
              <a:t>Hallstrom</a:t>
            </a:r>
            <a:endParaRPr lang="en-CA" sz="1600" dirty="0"/>
          </a:p>
          <a:p>
            <a:r>
              <a:rPr lang="en-CA" sz="1600" dirty="0"/>
              <a:t>Jennifer </a:t>
            </a:r>
            <a:r>
              <a:rPr lang="en-CA" sz="1600" dirty="0" err="1"/>
              <a:t>Stonechild</a:t>
            </a:r>
            <a:endParaRPr lang="en-CA" sz="1600" dirty="0"/>
          </a:p>
          <a:p>
            <a:r>
              <a:rPr lang="en-CA" sz="1600" dirty="0" err="1"/>
              <a:t>Wilissa</a:t>
            </a:r>
            <a:r>
              <a:rPr lang="en-CA" sz="1600" dirty="0"/>
              <a:t> </a:t>
            </a:r>
            <a:r>
              <a:rPr lang="en-CA" sz="1600" dirty="0" err="1"/>
              <a:t>Reist</a:t>
            </a:r>
            <a:endParaRPr lang="en-CA" sz="1600" dirty="0"/>
          </a:p>
          <a:p>
            <a:r>
              <a:rPr lang="en-CA" sz="1600" dirty="0"/>
              <a:t>Greg </a:t>
            </a:r>
            <a:r>
              <a:rPr lang="en-CA" sz="1600" dirty="0" err="1"/>
              <a:t>Halseth</a:t>
            </a:r>
            <a:endParaRPr lang="en-CA" sz="1600" dirty="0"/>
          </a:p>
          <a:p>
            <a:r>
              <a:rPr lang="en-CA" sz="1600" dirty="0"/>
              <a:t>Laura </a:t>
            </a:r>
            <a:r>
              <a:rPr lang="en-CA" sz="1600" dirty="0" err="1"/>
              <a:t>Ryser</a:t>
            </a:r>
            <a:endParaRPr lang="en-CA" sz="1600" dirty="0"/>
          </a:p>
          <a:p>
            <a:r>
              <a:rPr lang="en-CA" sz="1600" dirty="0" smtClean="0"/>
              <a:t>Sean Markey</a:t>
            </a:r>
          </a:p>
          <a:p>
            <a:r>
              <a:rPr lang="en-CA" sz="1600" dirty="0" smtClean="0"/>
              <a:t>Bill </a:t>
            </a:r>
            <a:r>
              <a:rPr lang="en-CA" sz="1600" dirty="0"/>
              <a:t>Ashton</a:t>
            </a:r>
          </a:p>
          <a:p>
            <a:r>
              <a:rPr lang="en-CA" sz="1600" dirty="0"/>
              <a:t>Wanda </a:t>
            </a:r>
            <a:r>
              <a:rPr lang="en-CA" sz="1600" dirty="0" err="1"/>
              <a:t>Wuttunee</a:t>
            </a:r>
            <a:endParaRPr lang="en-CA" sz="1600" dirty="0"/>
          </a:p>
          <a:p>
            <a:r>
              <a:rPr lang="en-CA" sz="1600" dirty="0"/>
              <a:t>Stephanie LaBelle</a:t>
            </a:r>
          </a:p>
          <a:p>
            <a:r>
              <a:rPr lang="en-CA" sz="1600" dirty="0"/>
              <a:t>Ruth Mealy</a:t>
            </a:r>
          </a:p>
          <a:p>
            <a:r>
              <a:rPr lang="en-CA" sz="1600" dirty="0"/>
              <a:t>Tom Beckley</a:t>
            </a:r>
          </a:p>
          <a:p>
            <a:r>
              <a:rPr lang="en-CA" sz="1600" dirty="0"/>
              <a:t>Rob Greenwood</a:t>
            </a:r>
          </a:p>
          <a:p>
            <a:r>
              <a:rPr lang="en-CA" sz="1600" dirty="0"/>
              <a:t>Alvin Sims</a:t>
            </a:r>
          </a:p>
          <a:p>
            <a:r>
              <a:rPr lang="en-CA" sz="1600" dirty="0" smtClean="0"/>
              <a:t>Nina </a:t>
            </a:r>
            <a:r>
              <a:rPr lang="en-CA" sz="1600" dirty="0"/>
              <a:t>Nunez</a:t>
            </a:r>
          </a:p>
          <a:p>
            <a:r>
              <a:rPr lang="en-CA" sz="1600" dirty="0"/>
              <a:t>Chris Southcott</a:t>
            </a:r>
          </a:p>
          <a:p>
            <a:endParaRPr lang="en-US" sz="1600" dirty="0"/>
          </a:p>
        </p:txBody>
      </p:sp>
      <p:sp>
        <p:nvSpPr>
          <p:cNvPr id="9" name="Content Placeholder 8"/>
          <p:cNvSpPr>
            <a:spLocks noGrp="1"/>
          </p:cNvSpPr>
          <p:nvPr>
            <p:ph sz="half" idx="2"/>
          </p:nvPr>
        </p:nvSpPr>
        <p:spPr>
          <a:xfrm>
            <a:off x="2692400" y="1600201"/>
            <a:ext cx="2501900" cy="4432610"/>
          </a:xfrm>
        </p:spPr>
        <p:txBody>
          <a:bodyPr>
            <a:normAutofit/>
          </a:bodyPr>
          <a:lstStyle/>
          <a:p>
            <a:r>
              <a:rPr lang="en-CA" sz="1600" dirty="0" smtClean="0"/>
              <a:t>Ashley Mercer</a:t>
            </a:r>
          </a:p>
          <a:p>
            <a:r>
              <a:rPr lang="en-CA" sz="1600" dirty="0" err="1" smtClean="0"/>
              <a:t>Pertice</a:t>
            </a:r>
            <a:r>
              <a:rPr lang="en-CA" sz="1600" dirty="0" smtClean="0"/>
              <a:t> Moffitt</a:t>
            </a:r>
          </a:p>
          <a:p>
            <a:r>
              <a:rPr lang="en-CA" sz="1600" dirty="0" smtClean="0"/>
              <a:t>Al </a:t>
            </a:r>
            <a:r>
              <a:rPr lang="en-CA" sz="1600" dirty="0" err="1" smtClean="0"/>
              <a:t>Lauzon</a:t>
            </a:r>
            <a:endParaRPr lang="en-CA" sz="1600" dirty="0" smtClean="0"/>
          </a:p>
          <a:p>
            <a:r>
              <a:rPr lang="en-CA" sz="1600" dirty="0" smtClean="0"/>
              <a:t>David Douglas</a:t>
            </a:r>
          </a:p>
          <a:p>
            <a:r>
              <a:rPr lang="en-CA" sz="1600" dirty="0" smtClean="0"/>
              <a:t>Norm </a:t>
            </a:r>
            <a:r>
              <a:rPr lang="en-CA" sz="1600" dirty="0" err="1" smtClean="0"/>
              <a:t>Regatlie</a:t>
            </a:r>
            <a:endParaRPr lang="en-CA" sz="1600" dirty="0" smtClean="0"/>
          </a:p>
          <a:p>
            <a:r>
              <a:rPr lang="en-CA" sz="1600" dirty="0" smtClean="0"/>
              <a:t>Wayne Caldwell</a:t>
            </a:r>
          </a:p>
          <a:p>
            <a:r>
              <a:rPr lang="en-CA" sz="1600" dirty="0" smtClean="0"/>
              <a:t>Jim Randall</a:t>
            </a:r>
          </a:p>
          <a:p>
            <a:r>
              <a:rPr lang="en-CA" sz="1600" dirty="0" smtClean="0"/>
              <a:t>Don </a:t>
            </a:r>
            <a:r>
              <a:rPr lang="en-CA" sz="1600" dirty="0" err="1" smtClean="0"/>
              <a:t>Desserud</a:t>
            </a:r>
            <a:endParaRPr lang="en-CA" sz="1600" dirty="0" smtClean="0"/>
          </a:p>
          <a:p>
            <a:r>
              <a:rPr lang="en-CA" sz="1600" dirty="0" smtClean="0"/>
              <a:t>Katharine MacDonald</a:t>
            </a:r>
          </a:p>
          <a:p>
            <a:r>
              <a:rPr lang="en-CA" sz="1600" dirty="0" smtClean="0"/>
              <a:t>Bruno Jean</a:t>
            </a:r>
          </a:p>
          <a:p>
            <a:r>
              <a:rPr lang="en-CA" sz="1600" dirty="0" smtClean="0"/>
              <a:t>Laurie </a:t>
            </a:r>
            <a:r>
              <a:rPr lang="en-CA" sz="1600" dirty="0" err="1" smtClean="0"/>
              <a:t>Guimond</a:t>
            </a:r>
            <a:endParaRPr lang="en-CA" sz="1600" dirty="0" smtClean="0"/>
          </a:p>
          <a:p>
            <a:r>
              <a:rPr lang="en-CA" sz="1600" dirty="0" smtClean="0"/>
              <a:t>Heather Hall</a:t>
            </a:r>
          </a:p>
          <a:p>
            <a:r>
              <a:rPr lang="en-CA" sz="1600" dirty="0" smtClean="0"/>
              <a:t>Rose </a:t>
            </a:r>
            <a:r>
              <a:rPr lang="en-CA" sz="1600" dirty="0" err="1" smtClean="0"/>
              <a:t>Olfert</a:t>
            </a:r>
            <a:endParaRPr lang="en-CA" sz="1600" dirty="0" smtClean="0"/>
          </a:p>
          <a:p>
            <a:r>
              <a:rPr lang="en-CA" sz="1600" dirty="0" smtClean="0"/>
              <a:t>Amanda Graham</a:t>
            </a:r>
          </a:p>
          <a:p>
            <a:r>
              <a:rPr lang="en-CA" sz="1600" dirty="0" smtClean="0"/>
              <a:t>Ken Coates</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normAutofit/>
          </a:bodyPr>
          <a:lstStyle/>
          <a:p>
            <a:fld id="{70DD9C10-A437-4942-8E2A-CA0FD34BA620}" type="slidenum">
              <a:rPr lang="en-US" smtClean="0"/>
              <a:t>5</a:t>
            </a:fld>
            <a:endParaRPr lang="en-US"/>
          </a:p>
        </p:txBody>
      </p:sp>
      <p:pic>
        <p:nvPicPr>
          <p:cNvPr id="6" name="Picture 5"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sp>
        <p:nvSpPr>
          <p:cNvPr id="10" name="Content Placeholder 8"/>
          <p:cNvSpPr txBox="1">
            <a:spLocks/>
          </p:cNvSpPr>
          <p:nvPr/>
        </p:nvSpPr>
        <p:spPr>
          <a:xfrm>
            <a:off x="5067300" y="1600200"/>
            <a:ext cx="2260600" cy="443261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Bef>
                <a:spcPts val="384"/>
              </a:spcBef>
            </a:pPr>
            <a:r>
              <a:rPr lang="en-US" sz="1600" dirty="0" err="1" smtClean="0"/>
              <a:t>Alida</a:t>
            </a:r>
            <a:r>
              <a:rPr lang="en-US" sz="1600" dirty="0" smtClean="0"/>
              <a:t> </a:t>
            </a:r>
            <a:r>
              <a:rPr lang="en-US" sz="1600" dirty="0" err="1"/>
              <a:t>Grelowski</a:t>
            </a:r>
            <a:r>
              <a:rPr lang="en-US" sz="1600" dirty="0" smtClean="0"/>
              <a:t>  </a:t>
            </a:r>
          </a:p>
          <a:p>
            <a:pPr>
              <a:spcBef>
                <a:spcPts val="384"/>
              </a:spcBef>
            </a:pPr>
            <a:r>
              <a:rPr lang="en-CA" sz="1600" dirty="0"/>
              <a:t>Roger </a:t>
            </a:r>
            <a:r>
              <a:rPr lang="en-CA" sz="1600" dirty="0" err="1"/>
              <a:t>Hayter</a:t>
            </a:r>
            <a:endParaRPr lang="en-CA" sz="1600" dirty="0"/>
          </a:p>
          <a:p>
            <a:pPr>
              <a:spcBef>
                <a:spcPts val="384"/>
              </a:spcBef>
            </a:pPr>
            <a:r>
              <a:rPr lang="en-CA" sz="1600" dirty="0"/>
              <a:t>Glen Schmidt</a:t>
            </a:r>
          </a:p>
          <a:p>
            <a:pPr>
              <a:spcBef>
                <a:spcPts val="384"/>
              </a:spcBef>
            </a:pPr>
            <a:r>
              <a:rPr lang="en-CA" sz="1600" dirty="0"/>
              <a:t>Terri Macdonald </a:t>
            </a:r>
          </a:p>
          <a:p>
            <a:pPr>
              <a:spcBef>
                <a:spcPts val="384"/>
              </a:spcBef>
            </a:pPr>
            <a:r>
              <a:rPr lang="en-CA" sz="1600" dirty="0"/>
              <a:t>Pat Curran</a:t>
            </a:r>
          </a:p>
          <a:p>
            <a:pPr>
              <a:spcBef>
                <a:spcPts val="384"/>
              </a:spcBef>
            </a:pPr>
            <a:r>
              <a:rPr lang="en-CA" sz="1600" dirty="0"/>
              <a:t>Bill Reimer</a:t>
            </a:r>
          </a:p>
          <a:p>
            <a:pPr>
              <a:spcBef>
                <a:spcPts val="384"/>
              </a:spcBef>
            </a:pPr>
            <a:r>
              <a:rPr lang="en-CA" sz="1600" dirty="0"/>
              <a:t>Ernest </a:t>
            </a:r>
            <a:r>
              <a:rPr lang="en-CA" sz="1600" dirty="0" err="1"/>
              <a:t>Heapy</a:t>
            </a:r>
            <a:endParaRPr lang="en-CA" sz="1600" dirty="0"/>
          </a:p>
          <a:p>
            <a:pPr>
              <a:spcBef>
                <a:spcPts val="384"/>
              </a:spcBef>
            </a:pPr>
            <a:r>
              <a:rPr lang="en-CA" sz="1600" dirty="0"/>
              <a:t>Russ McPherson</a:t>
            </a:r>
          </a:p>
          <a:p>
            <a:pPr>
              <a:spcBef>
                <a:spcPts val="384"/>
              </a:spcBef>
            </a:pPr>
            <a:r>
              <a:rPr lang="en-CA" sz="1600" dirty="0"/>
              <a:t>Sarah-Patricia </a:t>
            </a:r>
            <a:r>
              <a:rPr lang="en-CA" sz="1600" dirty="0" smtClean="0"/>
              <a:t>Breen</a:t>
            </a:r>
          </a:p>
          <a:p>
            <a:pPr>
              <a:spcBef>
                <a:spcPts val="384"/>
              </a:spcBef>
            </a:pPr>
            <a:r>
              <a:rPr lang="en-CA" sz="1600" dirty="0" err="1" smtClean="0"/>
              <a:t>Bojan</a:t>
            </a:r>
            <a:r>
              <a:rPr lang="en-CA" sz="1600" dirty="0" smtClean="0"/>
              <a:t> </a:t>
            </a:r>
            <a:r>
              <a:rPr lang="en-CA" sz="1600" dirty="0" err="1" smtClean="0"/>
              <a:t>Furst</a:t>
            </a:r>
            <a:endParaRPr lang="en-CA" sz="1600" dirty="0"/>
          </a:p>
          <a:p>
            <a:pPr>
              <a:spcBef>
                <a:spcPts val="384"/>
              </a:spcBef>
            </a:pPr>
            <a:r>
              <a:rPr lang="en-CA" sz="1600" dirty="0" smtClean="0"/>
              <a:t>Ray </a:t>
            </a:r>
            <a:r>
              <a:rPr lang="en-CA" sz="1600" dirty="0" err="1" smtClean="0"/>
              <a:t>Bollman</a:t>
            </a:r>
            <a:endParaRPr lang="en-CA" sz="1600" dirty="0" smtClean="0"/>
          </a:p>
          <a:p>
            <a:r>
              <a:rPr lang="en-CA" sz="1600" dirty="0" smtClean="0"/>
              <a:t>Ryan Gibson</a:t>
            </a:r>
          </a:p>
          <a:p>
            <a:r>
              <a:rPr lang="en-CA" sz="1600" dirty="0" smtClean="0"/>
              <a:t>Jo Fitzgibbons</a:t>
            </a:r>
          </a:p>
          <a:p>
            <a:r>
              <a:rPr lang="en-CA" sz="1600" dirty="0" smtClean="0"/>
              <a:t>Mark Watson</a:t>
            </a:r>
          </a:p>
          <a:p>
            <a:r>
              <a:rPr lang="en-CA" sz="1600" dirty="0" smtClean="0"/>
              <a:t>Elizabeth Fast</a:t>
            </a:r>
          </a:p>
          <a:p>
            <a:endParaRPr lang="en-CA" sz="1500" dirty="0"/>
          </a:p>
          <a:p>
            <a:endParaRPr lang="en-US" dirty="0"/>
          </a:p>
        </p:txBody>
      </p:sp>
    </p:spTree>
    <p:extLst>
      <p:ext uri="{BB962C8B-B14F-4D97-AF65-F5344CB8AC3E}">
        <p14:creationId xmlns:p14="http://schemas.microsoft.com/office/powerpoint/2010/main" val="30000673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95" y="0"/>
            <a:ext cx="8754034" cy="1269579"/>
          </a:xfrm>
        </p:spPr>
        <p:txBody>
          <a:bodyPr>
            <a:normAutofit/>
          </a:bodyPr>
          <a:lstStyle/>
          <a:p>
            <a:pPr algn="l"/>
            <a:r>
              <a:rPr lang="en-CA" sz="3600" b="1" dirty="0" smtClean="0">
                <a:solidFill>
                  <a:srgbClr val="7F7F7F"/>
                </a:solidFill>
              </a:rPr>
              <a:t>NRC-funded Technology Transfer Projects</a:t>
            </a:r>
            <a:endParaRPr lang="en-CA" sz="3600" b="1" dirty="0">
              <a:solidFill>
                <a:srgbClr val="7F7F7F"/>
              </a:solidFill>
            </a:endParaRPr>
          </a:p>
        </p:txBody>
      </p:sp>
      <p:sp>
        <p:nvSpPr>
          <p:cNvPr id="5" name="TextBox 4"/>
          <p:cNvSpPr txBox="1"/>
          <p:nvPr/>
        </p:nvSpPr>
        <p:spPr>
          <a:xfrm>
            <a:off x="255494" y="1169011"/>
            <a:ext cx="4289612" cy="5632312"/>
          </a:xfrm>
          <a:prstGeom prst="rect">
            <a:avLst/>
          </a:prstGeom>
          <a:noFill/>
        </p:spPr>
        <p:txBody>
          <a:bodyPr wrap="square" rtlCol="0">
            <a:spAutoFit/>
          </a:bodyPr>
          <a:lstStyle/>
          <a:p>
            <a:pPr marL="285750" indent="-285750">
              <a:buFont typeface="Arial" panose="020B0604020202020204" pitchFamily="34" charset="0"/>
              <a:buChar char="•"/>
            </a:pPr>
            <a:r>
              <a:rPr lang="en-CA" dirty="0" smtClean="0"/>
              <a:t>Interacted with 222 companies</a:t>
            </a:r>
          </a:p>
          <a:p>
            <a:endParaRPr lang="en-CA" dirty="0" smtClean="0"/>
          </a:p>
          <a:p>
            <a:pPr marL="285750" indent="-285750">
              <a:buFont typeface="Arial" panose="020B0604020202020204" pitchFamily="34" charset="0"/>
              <a:buChar char="•"/>
            </a:pPr>
            <a:r>
              <a:rPr lang="en-CA" dirty="0" smtClean="0"/>
              <a:t>10 partnerships (including other post-secondary institutions, Community Futures, Chamber of Commerce)</a:t>
            </a:r>
          </a:p>
          <a:p>
            <a:endParaRPr lang="en-CA" dirty="0" smtClean="0"/>
          </a:p>
          <a:p>
            <a:pPr marL="285750" indent="-285750">
              <a:buFont typeface="Arial" panose="020B0604020202020204" pitchFamily="34" charset="0"/>
              <a:buChar char="•"/>
            </a:pPr>
            <a:r>
              <a:rPr lang="en-CA" dirty="0" smtClean="0"/>
              <a:t>Over 1000 hours of direct geospatial or digital media project support &amp; 340 hours of advisory support</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Over 1300 hours of training</a:t>
            </a:r>
          </a:p>
          <a:p>
            <a:pPr marL="285750" indent="-285750">
              <a:buFont typeface="Arial" panose="020B0604020202020204" pitchFamily="34" charset="0"/>
              <a:buChar char="•"/>
            </a:pPr>
            <a:endParaRPr lang="en-CA" dirty="0" smtClean="0"/>
          </a:p>
          <a:p>
            <a:pPr marL="285750" indent="-285750">
              <a:buFont typeface="Arial" panose="020B0604020202020204" pitchFamily="34" charset="0"/>
              <a:buChar char="•"/>
            </a:pPr>
            <a:r>
              <a:rPr lang="en-CA" dirty="0" smtClean="0"/>
              <a:t>20 faculty and students involved</a:t>
            </a:r>
          </a:p>
          <a:p>
            <a:pPr marL="742950" lvl="1" indent="-285750">
              <a:buFont typeface="Arial" panose="020B0604020202020204" pitchFamily="34" charset="0"/>
              <a:buChar char="•"/>
            </a:pPr>
            <a:r>
              <a:rPr lang="en-CA" dirty="0" smtClean="0"/>
              <a:t>14 faculty (1FT hired for project)</a:t>
            </a:r>
          </a:p>
          <a:p>
            <a:pPr marL="742950" lvl="1" indent="-285750">
              <a:buFont typeface="Arial" panose="020B0604020202020204" pitchFamily="34" charset="0"/>
              <a:buChar char="•"/>
            </a:pPr>
            <a:r>
              <a:rPr lang="en-CA" dirty="0" smtClean="0"/>
              <a:t>4 co-op students (all 4 hired for project)</a:t>
            </a:r>
          </a:p>
          <a:p>
            <a:pPr marL="742950" lvl="1" indent="-285750">
              <a:buFont typeface="Arial" panose="020B0604020202020204" pitchFamily="34" charset="0"/>
              <a:buChar char="•"/>
            </a:pPr>
            <a:r>
              <a:rPr lang="en-CA" dirty="0" smtClean="0"/>
              <a:t>2 admin / technical support staff (both hired for this project)</a:t>
            </a:r>
          </a:p>
          <a:p>
            <a:endParaRPr lang="en-CA" dirty="0" smtClean="0"/>
          </a:p>
          <a:p>
            <a:pPr marL="285750" indent="-285750">
              <a:buFont typeface="Arial" panose="020B0604020202020204" pitchFamily="34" charset="0"/>
              <a:buChar char="•"/>
            </a:pPr>
            <a:endParaRPr lang="en-CA" dirty="0"/>
          </a:p>
        </p:txBody>
      </p:sp>
      <p:pic>
        <p:nvPicPr>
          <p:cNvPr id="3" name="Picture 2" descr="selkirk-college-geographic-information-systems-gis-banne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057" y="1169011"/>
            <a:ext cx="3798880" cy="1753329"/>
          </a:xfrm>
          <a:prstGeom prst="rect">
            <a:avLst/>
          </a:prstGeom>
        </p:spPr>
      </p:pic>
      <p:pic>
        <p:nvPicPr>
          <p:cNvPr id="4" name="Picture 3" descr="selkirk-college-geographic-information-systems-gis-bann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765" y="2824360"/>
            <a:ext cx="3861604" cy="1782279"/>
          </a:xfrm>
          <a:prstGeom prst="rect">
            <a:avLst/>
          </a:prstGeom>
        </p:spPr>
      </p:pic>
      <p:pic>
        <p:nvPicPr>
          <p:cNvPr id="7" name="Picture 6" descr="Selkirk - Creston Orchard-12x6-300dpi-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263" y="4536622"/>
            <a:ext cx="3506674" cy="1940376"/>
          </a:xfrm>
          <a:prstGeom prst="rect">
            <a:avLst/>
          </a:prstGeom>
        </p:spPr>
      </p:pic>
    </p:spTree>
    <p:extLst>
      <p:ext uri="{BB962C8B-B14F-4D97-AF65-F5344CB8AC3E}">
        <p14:creationId xmlns:p14="http://schemas.microsoft.com/office/powerpoint/2010/main" val="32426107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52" y="160806"/>
            <a:ext cx="3227294" cy="1378136"/>
          </a:xfrm>
        </p:spPr>
        <p:txBody>
          <a:bodyPr>
            <a:normAutofit fontScale="90000"/>
          </a:bodyPr>
          <a:lstStyle/>
          <a:p>
            <a:r>
              <a:rPr lang="en-CA" b="1" dirty="0" smtClean="0">
                <a:solidFill>
                  <a:srgbClr val="7F7F7F"/>
                </a:solidFill>
              </a:rPr>
              <a:t>Learning by Doing</a:t>
            </a:r>
            <a:endParaRPr lang="en-US" dirty="0"/>
          </a:p>
        </p:txBody>
      </p:sp>
      <p:pic>
        <p:nvPicPr>
          <p:cNvPr id="6" name="Picture 5" descr="Screen Shot 2015-01-18 at 6.31.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1606"/>
            <a:ext cx="3454400" cy="3632200"/>
          </a:xfrm>
          <a:prstGeom prst="rect">
            <a:avLst/>
          </a:prstGeom>
        </p:spPr>
      </p:pic>
      <p:pic>
        <p:nvPicPr>
          <p:cNvPr id="10" name="Picture 9" descr="Megan Deas - Co-op Mar2014 (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942" y="903194"/>
            <a:ext cx="2901203" cy="1934135"/>
          </a:xfrm>
          <a:prstGeom prst="rect">
            <a:avLst/>
          </a:prstGeom>
        </p:spPr>
      </p:pic>
      <p:sp>
        <p:nvSpPr>
          <p:cNvPr id="11" name="TextBox 10"/>
          <p:cNvSpPr txBox="1"/>
          <p:nvPr/>
        </p:nvSpPr>
        <p:spPr>
          <a:xfrm>
            <a:off x="3062942" y="160806"/>
            <a:ext cx="2812115" cy="646331"/>
          </a:xfrm>
          <a:prstGeom prst="rect">
            <a:avLst/>
          </a:prstGeom>
          <a:noFill/>
        </p:spPr>
        <p:txBody>
          <a:bodyPr wrap="square" rtlCol="0">
            <a:spAutoFit/>
          </a:bodyPr>
          <a:lstStyle/>
          <a:p>
            <a:pPr algn="ctr"/>
            <a:r>
              <a:rPr lang="en-US" b="1" dirty="0" smtClean="0">
                <a:solidFill>
                  <a:schemeClr val="tx1">
                    <a:lumMod val="50000"/>
                    <a:lumOff val="50000"/>
                  </a:schemeClr>
                </a:solidFill>
              </a:rPr>
              <a:t>Student learning is the glue that binds!</a:t>
            </a:r>
            <a:endParaRPr lang="en-US" b="1" dirty="0">
              <a:solidFill>
                <a:schemeClr val="tx1">
                  <a:lumMod val="50000"/>
                  <a:lumOff val="50000"/>
                </a:schemeClr>
              </a:solidFill>
            </a:endParaRPr>
          </a:p>
        </p:txBody>
      </p:sp>
      <p:sp>
        <p:nvSpPr>
          <p:cNvPr id="12" name="TextBox 11"/>
          <p:cNvSpPr txBox="1"/>
          <p:nvPr/>
        </p:nvSpPr>
        <p:spPr>
          <a:xfrm>
            <a:off x="250827" y="5725493"/>
            <a:ext cx="3203573" cy="923330"/>
          </a:xfrm>
          <a:prstGeom prst="rect">
            <a:avLst/>
          </a:prstGeom>
          <a:noFill/>
        </p:spPr>
        <p:txBody>
          <a:bodyPr wrap="square" rtlCol="0">
            <a:spAutoFit/>
          </a:bodyPr>
          <a:lstStyle/>
          <a:p>
            <a:pPr algn="ctr"/>
            <a:r>
              <a:rPr lang="en-US" b="1" dirty="0" smtClean="0">
                <a:solidFill>
                  <a:schemeClr val="tx1">
                    <a:lumMod val="50000"/>
                    <a:lumOff val="50000"/>
                  </a:schemeClr>
                </a:solidFill>
              </a:rPr>
              <a:t>Manage expectations, engage in clear communications, state intentions up front</a:t>
            </a:r>
            <a:endParaRPr lang="en-US" b="1" dirty="0">
              <a:solidFill>
                <a:schemeClr val="tx1">
                  <a:lumMod val="50000"/>
                  <a:lumOff val="50000"/>
                </a:schemeClr>
              </a:solidFill>
            </a:endParaRPr>
          </a:p>
        </p:txBody>
      </p:sp>
      <p:sp>
        <p:nvSpPr>
          <p:cNvPr id="13" name="TextBox 12"/>
          <p:cNvSpPr txBox="1"/>
          <p:nvPr/>
        </p:nvSpPr>
        <p:spPr>
          <a:xfrm>
            <a:off x="6938400" y="3630147"/>
            <a:ext cx="2071130" cy="1754327"/>
          </a:xfrm>
          <a:prstGeom prst="rect">
            <a:avLst/>
          </a:prstGeom>
          <a:noFill/>
        </p:spPr>
        <p:txBody>
          <a:bodyPr wrap="square" rtlCol="0">
            <a:spAutoFit/>
          </a:bodyPr>
          <a:lstStyle/>
          <a:p>
            <a:pPr algn="ctr"/>
            <a:r>
              <a:rPr lang="en-US" b="1" dirty="0" smtClean="0">
                <a:solidFill>
                  <a:schemeClr val="tx1">
                    <a:lumMod val="50000"/>
                    <a:lumOff val="50000"/>
                  </a:schemeClr>
                </a:solidFill>
              </a:rPr>
              <a:t>Policies, procedures and integration of administrative functions provides a critical backbone</a:t>
            </a:r>
            <a:endParaRPr lang="en-US" b="1" dirty="0">
              <a:solidFill>
                <a:schemeClr val="tx1">
                  <a:lumMod val="50000"/>
                  <a:lumOff val="50000"/>
                </a:schemeClr>
              </a:solidFill>
            </a:endParaRPr>
          </a:p>
        </p:txBody>
      </p:sp>
      <p:sp>
        <p:nvSpPr>
          <p:cNvPr id="14" name="TextBox 13"/>
          <p:cNvSpPr txBox="1"/>
          <p:nvPr/>
        </p:nvSpPr>
        <p:spPr>
          <a:xfrm>
            <a:off x="6657973" y="6002492"/>
            <a:ext cx="2650380" cy="646331"/>
          </a:xfrm>
          <a:prstGeom prst="rect">
            <a:avLst/>
          </a:prstGeom>
          <a:noFill/>
        </p:spPr>
        <p:txBody>
          <a:bodyPr wrap="square" rtlCol="0">
            <a:spAutoFit/>
          </a:bodyPr>
          <a:lstStyle/>
          <a:p>
            <a:pPr algn="ctr"/>
            <a:r>
              <a:rPr lang="en-US" b="1" dirty="0" smtClean="0">
                <a:solidFill>
                  <a:schemeClr val="tx1">
                    <a:lumMod val="50000"/>
                    <a:lumOff val="50000"/>
                  </a:schemeClr>
                </a:solidFill>
              </a:rPr>
              <a:t>Use a collaborative learning approach</a:t>
            </a:r>
            <a:endParaRPr lang="en-US" b="1" dirty="0">
              <a:solidFill>
                <a:schemeClr val="tx1">
                  <a:lumMod val="50000"/>
                  <a:lumOff val="50000"/>
                </a:schemeClr>
              </a:solidFill>
            </a:endParaRPr>
          </a:p>
        </p:txBody>
      </p:sp>
      <p:pic>
        <p:nvPicPr>
          <p:cNvPr id="8" name="Picture 7" descr="Screen Shot 2015-01-18 at 6.32.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400" y="3059953"/>
            <a:ext cx="3484000" cy="3588870"/>
          </a:xfrm>
          <a:prstGeom prst="rect">
            <a:avLst/>
          </a:prstGeom>
        </p:spPr>
      </p:pic>
      <p:pic>
        <p:nvPicPr>
          <p:cNvPr id="9" name="Picture 8" descr="Screen Shot 2015-01-18 at 6.32.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5057" y="0"/>
            <a:ext cx="3256429" cy="3488243"/>
          </a:xfrm>
          <a:prstGeom prst="rect">
            <a:avLst/>
          </a:prstGeom>
        </p:spPr>
      </p:pic>
    </p:spTree>
    <p:extLst>
      <p:ext uri="{BB962C8B-B14F-4D97-AF65-F5344CB8AC3E}">
        <p14:creationId xmlns:p14="http://schemas.microsoft.com/office/powerpoint/2010/main" val="39223295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 y="1220890"/>
            <a:ext cx="9014579" cy="5174457"/>
          </a:xfrm>
        </p:spPr>
        <p:txBody>
          <a:bodyPr rtlCol="0">
            <a:normAutofit fontScale="85000" lnSpcReduction="10000"/>
          </a:bodyPr>
          <a:lstStyle/>
          <a:p>
            <a:pPr>
              <a:buNone/>
            </a:pPr>
            <a:endParaRPr lang="en-US" sz="1400" b="1" dirty="0">
              <a:latin typeface="Arial" charset="0"/>
            </a:endParaRPr>
          </a:p>
          <a:p>
            <a:r>
              <a:rPr lang="en-US" sz="2400" dirty="0" smtClean="0">
                <a:latin typeface="Arial" charset="0"/>
              </a:rPr>
              <a:t>Bring partners in early, </a:t>
            </a:r>
            <a:r>
              <a:rPr lang="en-US" sz="2400" dirty="0">
                <a:latin typeface="Arial" charset="0"/>
              </a:rPr>
              <a:t> </a:t>
            </a:r>
            <a:r>
              <a:rPr lang="en-US" sz="2400" dirty="0" smtClean="0">
                <a:latin typeface="Arial" charset="0"/>
              </a:rPr>
              <a:t>                                                                                      utilize as advisors throughout</a:t>
            </a:r>
          </a:p>
          <a:p>
            <a:endParaRPr lang="en-US" sz="2400" dirty="0" smtClean="0">
              <a:latin typeface="Arial" charset="0"/>
            </a:endParaRPr>
          </a:p>
          <a:p>
            <a:r>
              <a:rPr lang="en-US" sz="2400" dirty="0" smtClean="0">
                <a:latin typeface="Arial" charset="0"/>
              </a:rPr>
              <a:t>Engage in honest, up front conversations to manage expectations</a:t>
            </a:r>
          </a:p>
          <a:p>
            <a:pPr marL="0" indent="0">
              <a:buNone/>
            </a:pPr>
            <a:endParaRPr lang="en-US" sz="2400" dirty="0" smtClean="0">
              <a:latin typeface="Arial" charset="0"/>
            </a:endParaRPr>
          </a:p>
          <a:p>
            <a:r>
              <a:rPr lang="en-US" sz="2400" dirty="0" smtClean="0">
                <a:latin typeface="Arial" charset="0"/>
              </a:rPr>
              <a:t>Build projects on identified needs and existing college capacities</a:t>
            </a:r>
            <a:endParaRPr lang="en-US" sz="2400" dirty="0">
              <a:latin typeface="Arial" charset="0"/>
            </a:endParaRPr>
          </a:p>
          <a:p>
            <a:pPr>
              <a:buNone/>
            </a:pPr>
            <a:endParaRPr lang="en-US" sz="2400" dirty="0" smtClean="0">
              <a:latin typeface="Arial" charset="0"/>
            </a:endParaRPr>
          </a:p>
          <a:p>
            <a:r>
              <a:rPr lang="en-US" sz="2400" dirty="0" smtClean="0">
                <a:latin typeface="Arial" charset="0"/>
              </a:rPr>
              <a:t>Identify &amp; articulate where you fit into the landscape</a:t>
            </a:r>
          </a:p>
          <a:p>
            <a:pPr marL="0" indent="0">
              <a:buNone/>
            </a:pPr>
            <a:endParaRPr lang="en-US" sz="2400" dirty="0" smtClean="0">
              <a:latin typeface="Arial" charset="0"/>
            </a:endParaRPr>
          </a:p>
          <a:p>
            <a:r>
              <a:rPr lang="en-US" sz="2400" dirty="0" smtClean="0">
                <a:latin typeface="Arial" charset="0"/>
              </a:rPr>
              <a:t>Identify metrics prior to start &amp; commit to measuring long term impact</a:t>
            </a:r>
            <a:endParaRPr lang="en-US" sz="2400" dirty="0">
              <a:latin typeface="Arial" charset="0"/>
            </a:endParaRPr>
          </a:p>
          <a:p>
            <a:pPr>
              <a:buNone/>
            </a:pPr>
            <a:endParaRPr lang="en-US" sz="2400" dirty="0">
              <a:latin typeface="Arial" charset="0"/>
            </a:endParaRPr>
          </a:p>
          <a:p>
            <a:r>
              <a:rPr lang="en-US" sz="2400" dirty="0" smtClean="0">
                <a:latin typeface="Arial" charset="0"/>
              </a:rPr>
              <a:t>Take a Learning Regions approach based on innovation and collaborative learning</a:t>
            </a:r>
            <a:endParaRPr lang="en-US" sz="2400" dirty="0">
              <a:latin typeface="Arial" charset="0"/>
            </a:endParaRPr>
          </a:p>
          <a:p>
            <a:pPr>
              <a:buNone/>
            </a:pPr>
            <a:endParaRPr lang="en-US" sz="2400" dirty="0">
              <a:latin typeface="Arial" charset="0"/>
            </a:endParaRPr>
          </a:p>
          <a:p>
            <a:r>
              <a:rPr lang="en-US" sz="2400" dirty="0" smtClean="0">
                <a:latin typeface="Arial" charset="0"/>
              </a:rPr>
              <a:t>Build capacity – of ourselves &amp; our partners</a:t>
            </a:r>
            <a:endParaRPr lang="en-US" sz="2400" dirty="0">
              <a:latin typeface="Arial" charset="0"/>
            </a:endParaRPr>
          </a:p>
          <a:p>
            <a:pPr eaLnBrk="1" hangingPunct="1"/>
            <a:endParaRPr lang="en-CA" sz="2200" dirty="0" smtClean="0"/>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a:p>
            <a:pPr eaLnBrk="1" fontAlgn="auto" hangingPunct="1">
              <a:spcAft>
                <a:spcPts val="0"/>
              </a:spcAft>
              <a:buFont typeface="Arial" pitchFamily="34" charset="0"/>
              <a:buChar char="•"/>
              <a:defRPr/>
            </a:pPr>
            <a:endParaRPr lang="en-CA" sz="2400" dirty="0" smtClean="0">
              <a:ea typeface="+mn-ea"/>
              <a:cs typeface="+mn-cs"/>
            </a:endParaRPr>
          </a:p>
          <a:p>
            <a:pPr marL="0" indent="0" eaLnBrk="1" fontAlgn="auto" hangingPunct="1">
              <a:spcAft>
                <a:spcPts val="0"/>
              </a:spcAft>
              <a:buFont typeface="Arial" pitchFamily="34" charset="0"/>
              <a:buNone/>
              <a:defRPr/>
            </a:pPr>
            <a:endParaRPr lang="en-CA" sz="2400" dirty="0">
              <a:ea typeface="+mn-ea"/>
              <a:cs typeface="+mn-cs"/>
            </a:endParaRPr>
          </a:p>
        </p:txBody>
      </p:sp>
      <p:sp>
        <p:nvSpPr>
          <p:cNvPr id="3" name="Title 2"/>
          <p:cNvSpPr>
            <a:spLocks noGrp="1"/>
          </p:cNvSpPr>
          <p:nvPr>
            <p:ph type="title"/>
          </p:nvPr>
        </p:nvSpPr>
        <p:spPr>
          <a:xfrm>
            <a:off x="220879" y="96640"/>
            <a:ext cx="6436120" cy="1090653"/>
          </a:xfrm>
        </p:spPr>
        <p:txBody>
          <a:bodyPr>
            <a:normAutofit/>
          </a:bodyPr>
          <a:lstStyle/>
          <a:p>
            <a:pPr algn="l"/>
            <a:r>
              <a:rPr lang="en-CA" sz="3200" b="1" dirty="0" smtClean="0">
                <a:solidFill>
                  <a:srgbClr val="7F7F7F"/>
                </a:solidFill>
              </a:rPr>
              <a:t>Parting Thoughts…</a:t>
            </a:r>
            <a:endParaRPr lang="en-CA" sz="3200" b="1" dirty="0">
              <a:solidFill>
                <a:srgbClr val="7F7F7F"/>
              </a:solidFill>
            </a:endParaRPr>
          </a:p>
        </p:txBody>
      </p:sp>
      <p:pic>
        <p:nvPicPr>
          <p:cNvPr id="5" name="Picture 4" descr="damn_arR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578" y="96640"/>
            <a:ext cx="3048000" cy="2032000"/>
          </a:xfrm>
          <a:prstGeom prst="rect">
            <a:avLst/>
          </a:prstGeom>
        </p:spPr>
      </p:pic>
    </p:spTree>
    <p:extLst>
      <p:ext uri="{BB962C8B-B14F-4D97-AF65-F5344CB8AC3E}">
        <p14:creationId xmlns:p14="http://schemas.microsoft.com/office/powerpoint/2010/main" val="15318409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5792" y="3899648"/>
            <a:ext cx="8564425" cy="1404470"/>
          </a:xfrm>
        </p:spPr>
        <p:txBody>
          <a:bodyPr>
            <a:normAutofit/>
          </a:bodyPr>
          <a:lstStyle/>
          <a:p>
            <a:r>
              <a:rPr lang="en-CA" sz="2400" b="1" dirty="0" smtClean="0">
                <a:solidFill>
                  <a:schemeClr val="tx1">
                    <a:lumMod val="65000"/>
                    <a:lumOff val="35000"/>
                  </a:schemeClr>
                </a:solidFill>
                <a:latin typeface="Arial" pitchFamily="34" charset="0"/>
                <a:cs typeface="Arial" pitchFamily="34" charset="0"/>
              </a:rPr>
              <a:t>Building Resilient Rural, Remote and Northern Communities</a:t>
            </a:r>
          </a:p>
        </p:txBody>
      </p:sp>
      <p:pic>
        <p:nvPicPr>
          <p:cNvPr id="5" name="Picture 1" descr="temp%2Dlogo-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35572"/>
            <a:ext cx="3911084" cy="1735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167266" y="1669541"/>
            <a:ext cx="4919196" cy="369332"/>
          </a:xfrm>
          <a:prstGeom prst="rect">
            <a:avLst/>
          </a:prstGeom>
          <a:noFill/>
        </p:spPr>
        <p:txBody>
          <a:bodyPr wrap="square" rtlCol="0">
            <a:spAutoFit/>
          </a:bodyPr>
          <a:lstStyle/>
          <a:p>
            <a:pPr algn="ctr"/>
            <a:r>
              <a:rPr lang="en-CA" dirty="0" smtClean="0">
                <a:solidFill>
                  <a:schemeClr val="tx1">
                    <a:lumMod val="65000"/>
                    <a:lumOff val="35000"/>
                  </a:schemeClr>
                </a:solidFill>
                <a:latin typeface="Arial" pitchFamily="34" charset="0"/>
                <a:cs typeface="Arial" pitchFamily="34" charset="0"/>
              </a:rPr>
              <a:t>UNDERSTAND • CONNECT • MOBILIZE</a:t>
            </a:r>
            <a:endParaRPr lang="en-CA" dirty="0">
              <a:solidFill>
                <a:schemeClr val="tx1">
                  <a:lumMod val="65000"/>
                  <a:lumOff val="35000"/>
                </a:schemeClr>
              </a:solidFill>
              <a:latin typeface="Arial" pitchFamily="34" charset="0"/>
              <a:cs typeface="Arial" pitchFamily="34" charset="0"/>
            </a:endParaRPr>
          </a:p>
        </p:txBody>
      </p:sp>
      <p:cxnSp>
        <p:nvCxnSpPr>
          <p:cNvPr id="8" name="Straight Connector 7"/>
          <p:cNvCxnSpPr/>
          <p:nvPr/>
        </p:nvCxnSpPr>
        <p:spPr>
          <a:xfrm>
            <a:off x="2411760" y="2060848"/>
            <a:ext cx="4420958"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300957" y="5930696"/>
            <a:ext cx="4331806" cy="738664"/>
          </a:xfrm>
          <a:prstGeom prst="rect">
            <a:avLst/>
          </a:prstGeom>
          <a:noFill/>
        </p:spPr>
        <p:txBody>
          <a:bodyPr wrap="square" rtlCol="0">
            <a:spAutoFit/>
          </a:bodyPr>
          <a:lstStyle/>
          <a:p>
            <a:pPr algn="r"/>
            <a:r>
              <a:rPr lang="en-CA" dirty="0" smtClean="0">
                <a:solidFill>
                  <a:schemeClr val="tx1">
                    <a:lumMod val="65000"/>
                    <a:lumOff val="35000"/>
                  </a:schemeClr>
                </a:solidFill>
                <a:latin typeface="+mj-lt"/>
                <a:cs typeface="Arial" pitchFamily="34" charset="0"/>
              </a:rPr>
              <a:t>Dr. Terri MacDonald</a:t>
            </a:r>
          </a:p>
          <a:p>
            <a:pPr algn="r"/>
            <a:r>
              <a:rPr lang="en-CA" sz="1200" dirty="0" smtClean="0">
                <a:solidFill>
                  <a:schemeClr val="tx1">
                    <a:lumMod val="65000"/>
                    <a:lumOff val="35000"/>
                  </a:schemeClr>
                </a:solidFill>
                <a:latin typeface="Arial" pitchFamily="34" charset="0"/>
                <a:cs typeface="Arial" pitchFamily="34" charset="0"/>
              </a:rPr>
              <a:t>Regional Innovation Chair in Rural Economic Development</a:t>
            </a:r>
          </a:p>
          <a:p>
            <a:pPr algn="r"/>
            <a:r>
              <a:rPr lang="en-CA" sz="1200" dirty="0" smtClean="0">
                <a:solidFill>
                  <a:schemeClr val="tx1">
                    <a:lumMod val="65000"/>
                    <a:lumOff val="35000"/>
                  </a:schemeClr>
                </a:solidFill>
                <a:latin typeface="Arial" pitchFamily="34" charset="0"/>
                <a:cs typeface="Arial" pitchFamily="34" charset="0"/>
              </a:rPr>
              <a:t>Selkirk College</a:t>
            </a:r>
            <a:endParaRPr lang="en-CA" sz="1200" dirty="0">
              <a:solidFill>
                <a:schemeClr val="tx1">
                  <a:lumMod val="65000"/>
                  <a:lumOff val="35000"/>
                </a:schemeClr>
              </a:solidFill>
              <a:latin typeface="Arial" pitchFamily="34" charset="0"/>
              <a:cs typeface="Arial" pitchFamily="34" charset="0"/>
            </a:endParaRPr>
          </a:p>
        </p:txBody>
      </p:sp>
      <p:sp>
        <p:nvSpPr>
          <p:cNvPr id="9" name="TextBox 8"/>
          <p:cNvSpPr txBox="1"/>
          <p:nvPr/>
        </p:nvSpPr>
        <p:spPr>
          <a:xfrm>
            <a:off x="265792" y="2642411"/>
            <a:ext cx="8564425" cy="769441"/>
          </a:xfrm>
          <a:prstGeom prst="rect">
            <a:avLst/>
          </a:prstGeom>
          <a:noFill/>
        </p:spPr>
        <p:txBody>
          <a:bodyPr wrap="square" rtlCol="0">
            <a:spAutoFit/>
          </a:bodyPr>
          <a:lstStyle/>
          <a:p>
            <a:pPr algn="ctr"/>
            <a:r>
              <a:rPr lang="en-CA" sz="4400" b="1" dirty="0" smtClean="0">
                <a:solidFill>
                  <a:srgbClr val="547600"/>
                </a:solidFill>
                <a:latin typeface="+mj-lt"/>
              </a:rPr>
              <a:t>Preparing for the Future</a:t>
            </a:r>
            <a:endParaRPr lang="en-CA" sz="4400" b="1" dirty="0">
              <a:solidFill>
                <a:srgbClr val="547600"/>
              </a:solidFill>
              <a:latin typeface="+mj-lt"/>
            </a:endParaRPr>
          </a:p>
        </p:txBody>
      </p:sp>
      <p:pic>
        <p:nvPicPr>
          <p:cNvPr id="4" name="Picture 3" descr="Selkirk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78" y="6142428"/>
            <a:ext cx="1688479" cy="432787"/>
          </a:xfrm>
          <a:prstGeom prst="rect">
            <a:avLst/>
          </a:prstGeom>
        </p:spPr>
      </p:pic>
      <p:sp>
        <p:nvSpPr>
          <p:cNvPr id="2" name="TextBox 1"/>
          <p:cNvSpPr txBox="1"/>
          <p:nvPr/>
        </p:nvSpPr>
        <p:spPr>
          <a:xfrm>
            <a:off x="1706880" y="4847966"/>
            <a:ext cx="6080760" cy="769441"/>
          </a:xfrm>
          <a:prstGeom prst="rect">
            <a:avLst/>
          </a:prstGeom>
          <a:noFill/>
        </p:spPr>
        <p:txBody>
          <a:bodyPr wrap="square" rtlCol="0">
            <a:spAutoFit/>
          </a:bodyPr>
          <a:lstStyle/>
          <a:p>
            <a:pPr algn="ctr"/>
            <a:r>
              <a:rPr lang="en-US" sz="4400" dirty="0" smtClean="0">
                <a:hlinkClick r:id="rId5"/>
              </a:rPr>
              <a:t>www.cbrdi.ca</a:t>
            </a:r>
            <a:r>
              <a:rPr lang="en-US" sz="4400" dirty="0" smtClean="0"/>
              <a:t> </a:t>
            </a:r>
            <a:endParaRPr lang="en-US" sz="4400" dirty="0"/>
          </a:p>
        </p:txBody>
      </p:sp>
    </p:spTree>
    <p:extLst>
      <p:ext uri="{BB962C8B-B14F-4D97-AF65-F5344CB8AC3E}">
        <p14:creationId xmlns:p14="http://schemas.microsoft.com/office/powerpoint/2010/main" val="890746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Report Structure, Intent</a:t>
            </a:r>
            <a:endParaRPr lang="en-US" dirty="0"/>
          </a:p>
        </p:txBody>
      </p:sp>
      <p:sp>
        <p:nvSpPr>
          <p:cNvPr id="8" name="Content Placeholder 7"/>
          <p:cNvSpPr>
            <a:spLocks noGrp="1"/>
          </p:cNvSpPr>
          <p:nvPr>
            <p:ph idx="1"/>
          </p:nvPr>
        </p:nvSpPr>
        <p:spPr/>
        <p:txBody>
          <a:bodyPr/>
          <a:lstStyle/>
          <a:p>
            <a:r>
              <a:rPr lang="en-US" dirty="0" smtClean="0"/>
              <a:t>Opinion, reflection vs. statistical report</a:t>
            </a:r>
          </a:p>
          <a:p>
            <a:r>
              <a:rPr lang="en-US" dirty="0" smtClean="0"/>
              <a:t>Thematic coherent:</a:t>
            </a:r>
          </a:p>
          <a:p>
            <a:pPr lvl="1"/>
            <a:r>
              <a:rPr lang="en-US" dirty="0" smtClean="0"/>
              <a:t>Demographic, Economic, Infrastructure and Services, Aboriginal</a:t>
            </a:r>
          </a:p>
          <a:p>
            <a:pPr lvl="1"/>
            <a:r>
              <a:rPr lang="en-US" dirty="0" smtClean="0"/>
              <a:t>Key provincial, territorial</a:t>
            </a:r>
          </a:p>
          <a:p>
            <a:pPr marL="457200" lvl="1" indent="0">
              <a:buNone/>
            </a:pPr>
            <a:r>
              <a:rPr lang="en-US" dirty="0"/>
              <a:t> </a:t>
            </a:r>
            <a:r>
              <a:rPr lang="en-US" dirty="0" smtClean="0"/>
              <a:t>   issues</a:t>
            </a:r>
          </a:p>
          <a:p>
            <a:pPr lvl="1"/>
            <a:r>
              <a:rPr lang="en-US" dirty="0" smtClean="0"/>
              <a:t>Analysis, synthesis</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D9C10-A437-4942-8E2A-CA0FD34BA620}" type="slidenum">
              <a:rPr lang="en-US" smtClean="0"/>
              <a:t>6</a:t>
            </a:fld>
            <a:endParaRPr lang="en-US"/>
          </a:p>
        </p:txBody>
      </p:sp>
      <p:pic>
        <p:nvPicPr>
          <p:cNvPr id="9" name="Picture 8"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pic>
        <p:nvPicPr>
          <p:cNvPr id="13" name="Picture 12" descr="Leutsel'k 02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100" y="3394384"/>
            <a:ext cx="3517900" cy="2638425"/>
          </a:xfrm>
          <a:prstGeom prst="rect">
            <a:avLst/>
          </a:prstGeom>
        </p:spPr>
      </p:pic>
    </p:spTree>
    <p:extLst>
      <p:ext uri="{BB962C8B-B14F-4D97-AF65-F5344CB8AC3E}">
        <p14:creationId xmlns:p14="http://schemas.microsoft.com/office/powerpoint/2010/main" val="1109294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Context</a:t>
            </a:r>
            <a:endParaRPr lang="en-US" dirty="0"/>
          </a:p>
        </p:txBody>
      </p:sp>
      <p:sp>
        <p:nvSpPr>
          <p:cNvPr id="3" name="Content Placeholder 2"/>
          <p:cNvSpPr>
            <a:spLocks noGrp="1"/>
          </p:cNvSpPr>
          <p:nvPr>
            <p:ph sz="half" idx="1"/>
          </p:nvPr>
        </p:nvSpPr>
        <p:spPr>
          <a:xfrm>
            <a:off x="228600" y="1600200"/>
            <a:ext cx="4267200" cy="4525963"/>
          </a:xfrm>
        </p:spPr>
        <p:txBody>
          <a:bodyPr>
            <a:normAutofit/>
          </a:bodyPr>
          <a:lstStyle/>
          <a:p>
            <a:pPr marL="0" lvl="0" indent="0">
              <a:buNone/>
            </a:pPr>
            <a:r>
              <a:rPr lang="en-US" b="1" dirty="0" smtClean="0"/>
              <a:t>ECONOMIC RESTRUCTURING</a:t>
            </a:r>
            <a:endParaRPr lang="en-US" b="1" dirty="0"/>
          </a:p>
          <a:p>
            <a:pPr marL="0" lvl="0" indent="0">
              <a:buNone/>
            </a:pPr>
            <a:endParaRPr lang="en-US" sz="2400" dirty="0" smtClean="0"/>
          </a:p>
          <a:p>
            <a:pPr marL="0" lvl="0" indent="0">
              <a:buNone/>
            </a:pPr>
            <a:r>
              <a:rPr lang="en-US" sz="2400" dirty="0" smtClean="0"/>
              <a:t>Reliance on commodity exports characterized by boom bust</a:t>
            </a:r>
          </a:p>
          <a:p>
            <a:pPr marL="0" lvl="0" indent="0">
              <a:buNone/>
            </a:pPr>
            <a:endParaRPr lang="en-US" sz="2400" dirty="0"/>
          </a:p>
          <a:p>
            <a:pPr marL="0" lvl="0" indent="0">
              <a:buNone/>
            </a:pPr>
            <a:r>
              <a:rPr lang="en-US" sz="2400" dirty="0" smtClean="0"/>
              <a:t>Globalization policies of the 1980s and 1990s have changed the game</a:t>
            </a:r>
            <a:endParaRPr lang="en-US" sz="2400" dirty="0"/>
          </a:p>
        </p:txBody>
      </p:sp>
      <p:pic>
        <p:nvPicPr>
          <p:cNvPr id="8" name="Content Placeholder 7" descr="OntarioAerial.jpg"/>
          <p:cNvPicPr>
            <a:picLocks noGrp="1" noChangeAspect="1"/>
          </p:cNvPicPr>
          <p:nvPr>
            <p:ph sz="half" idx="2"/>
          </p:nvPr>
        </p:nvPicPr>
        <p:blipFill>
          <a:blip r:embed="rId3">
            <a:extLst>
              <a:ext uri="{28A0092B-C50C-407E-A947-70E740481C1C}">
                <a14:useLocalDpi xmlns:a14="http://schemas.microsoft.com/office/drawing/2010/main" val="0"/>
              </a:ext>
            </a:extLst>
          </a:blip>
          <a:srcRect l="20312" r="20312"/>
          <a:stretch>
            <a:fillRect/>
          </a:stretch>
        </p:blipFill>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D9C10-A437-4942-8E2A-CA0FD34BA620}" type="slidenum">
              <a:rPr lang="en-US" smtClean="0"/>
              <a:t>7</a:t>
            </a:fld>
            <a:endParaRPr lang="en-US"/>
          </a:p>
        </p:txBody>
      </p:sp>
      <p:pic>
        <p:nvPicPr>
          <p:cNvPr id="6" name="Picture 5" descr="foot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spTree>
    <p:extLst>
      <p:ext uri="{BB962C8B-B14F-4D97-AF65-F5344CB8AC3E}">
        <p14:creationId xmlns:p14="http://schemas.microsoft.com/office/powerpoint/2010/main" val="1904716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5" y="202077"/>
            <a:ext cx="8229600" cy="1143000"/>
          </a:xfrm>
        </p:spPr>
        <p:txBody>
          <a:bodyPr/>
          <a:lstStyle/>
          <a:p>
            <a:r>
              <a:rPr lang="en-US" dirty="0" smtClean="0"/>
              <a:t>Rural Context</a:t>
            </a:r>
            <a:endParaRPr lang="en-US" dirty="0"/>
          </a:p>
        </p:txBody>
      </p:sp>
      <p:sp>
        <p:nvSpPr>
          <p:cNvPr id="3" name="Content Placeholder 2"/>
          <p:cNvSpPr>
            <a:spLocks noGrp="1"/>
          </p:cNvSpPr>
          <p:nvPr>
            <p:ph sz="half" idx="1"/>
          </p:nvPr>
        </p:nvSpPr>
        <p:spPr>
          <a:xfrm>
            <a:off x="4239985" y="1506847"/>
            <a:ext cx="4267200" cy="4525963"/>
          </a:xfrm>
        </p:spPr>
        <p:txBody>
          <a:bodyPr>
            <a:normAutofit/>
          </a:bodyPr>
          <a:lstStyle/>
          <a:p>
            <a:pPr marL="0" lvl="0" indent="0">
              <a:buNone/>
            </a:pPr>
            <a:r>
              <a:rPr lang="en-US" b="1" dirty="0" smtClean="0"/>
              <a:t>OUT MIGRATION</a:t>
            </a:r>
          </a:p>
          <a:p>
            <a:pPr marL="0" lvl="0" indent="0">
              <a:buNone/>
            </a:pPr>
            <a:endParaRPr lang="en-US" dirty="0"/>
          </a:p>
          <a:p>
            <a:pPr marL="0" lvl="0" indent="0">
              <a:buNone/>
            </a:pPr>
            <a:r>
              <a:rPr lang="en-US" sz="2400" dirty="0" smtClean="0"/>
              <a:t>Transition from ‘rural to urban’ society resulting in youth and skilled workers outmigration</a:t>
            </a:r>
          </a:p>
          <a:p>
            <a:pPr marL="0" lvl="0" indent="0">
              <a:buNone/>
            </a:pPr>
            <a:endParaRPr lang="en-US" sz="2400" dirty="0"/>
          </a:p>
          <a:p>
            <a:pPr marL="0" lvl="0" indent="0">
              <a:buNone/>
            </a:pPr>
            <a:r>
              <a:rPr lang="en-US" sz="2400" dirty="0" smtClean="0"/>
              <a:t>Increased proportion of seniors, reduced municipal funds, redirected long-term (Inter-generational) transfer of wealth</a:t>
            </a:r>
            <a:endParaRPr lang="en-US" sz="2400"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D9C10-A437-4942-8E2A-CA0FD34BA620}" type="slidenum">
              <a:rPr lang="en-US" smtClean="0"/>
              <a:t>8</a:t>
            </a:fld>
            <a:endParaRPr lang="en-US"/>
          </a:p>
        </p:txBody>
      </p:sp>
      <p:pic>
        <p:nvPicPr>
          <p:cNvPr id="6" name="Picture 5" descr="foot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0" y="2358857"/>
            <a:ext cx="4038600" cy="2660173"/>
          </a:xfrm>
        </p:spPr>
      </p:pic>
    </p:spTree>
    <p:extLst>
      <p:ext uri="{BB962C8B-B14F-4D97-AF65-F5344CB8AC3E}">
        <p14:creationId xmlns:p14="http://schemas.microsoft.com/office/powerpoint/2010/main" val="2458157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Rural Context</a:t>
            </a:r>
            <a:endParaRPr lang="en-US" dirty="0"/>
          </a:p>
        </p:txBody>
      </p:sp>
      <p:sp>
        <p:nvSpPr>
          <p:cNvPr id="3" name="Content Placeholder 2"/>
          <p:cNvSpPr>
            <a:spLocks noGrp="1"/>
          </p:cNvSpPr>
          <p:nvPr>
            <p:ph sz="half" idx="1"/>
          </p:nvPr>
        </p:nvSpPr>
        <p:spPr>
          <a:xfrm>
            <a:off x="228600" y="1600200"/>
            <a:ext cx="4267200" cy="4525963"/>
          </a:xfrm>
        </p:spPr>
        <p:txBody>
          <a:bodyPr>
            <a:normAutofit/>
          </a:bodyPr>
          <a:lstStyle/>
          <a:p>
            <a:pPr lvl="0"/>
            <a:r>
              <a:rPr lang="en-US" dirty="0" smtClean="0"/>
              <a:t>Economic restructuring </a:t>
            </a:r>
          </a:p>
          <a:p>
            <a:pPr lvl="0"/>
            <a:r>
              <a:rPr lang="en-US" dirty="0" smtClean="0"/>
              <a:t>Out-migration </a:t>
            </a:r>
          </a:p>
          <a:p>
            <a:pPr lvl="0"/>
            <a:r>
              <a:rPr lang="en-US" dirty="0" smtClean="0"/>
              <a:t>Focus on natural resources </a:t>
            </a:r>
          </a:p>
          <a:p>
            <a:pPr lvl="0"/>
            <a:r>
              <a:rPr lang="en-US" dirty="0" smtClean="0"/>
              <a:t>Retreat from rural and the dismantling of rural institutions </a:t>
            </a:r>
          </a:p>
          <a:p>
            <a:pPr lvl="0"/>
            <a:endParaRPr lang="en-US" dirty="0"/>
          </a:p>
        </p:txBody>
      </p:sp>
      <p:pic>
        <p:nvPicPr>
          <p:cNvPr id="8" name="Content Placeholder 7" descr="OntarioAerial.jpg"/>
          <p:cNvPicPr>
            <a:picLocks noGrp="1" noChangeAspect="1"/>
          </p:cNvPicPr>
          <p:nvPr>
            <p:ph sz="half" idx="2"/>
          </p:nvPr>
        </p:nvPicPr>
        <p:blipFill>
          <a:blip r:embed="rId3">
            <a:extLst>
              <a:ext uri="{28A0092B-C50C-407E-A947-70E740481C1C}">
                <a14:useLocalDpi xmlns:a14="http://schemas.microsoft.com/office/drawing/2010/main" val="0"/>
              </a:ext>
            </a:extLst>
          </a:blip>
          <a:srcRect l="20312" r="20312"/>
          <a:stretch>
            <a:fillRect/>
          </a:stretch>
        </p:blipFill>
        <p:spPr/>
      </p:pic>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D9C10-A437-4942-8E2A-CA0FD34BA620}" type="slidenum">
              <a:rPr lang="en-US" smtClean="0"/>
              <a:t>9</a:t>
            </a:fld>
            <a:endParaRPr lang="en-US"/>
          </a:p>
        </p:txBody>
      </p:sp>
      <p:pic>
        <p:nvPicPr>
          <p:cNvPr id="6" name="Picture 5" descr="foot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32810"/>
            <a:ext cx="9144000" cy="825190"/>
          </a:xfrm>
          <a:prstGeom prst="rect">
            <a:avLst/>
          </a:prstGeom>
        </p:spPr>
      </p:pic>
    </p:spTree>
    <p:extLst>
      <p:ext uri="{BB962C8B-B14F-4D97-AF65-F5344CB8AC3E}">
        <p14:creationId xmlns:p14="http://schemas.microsoft.com/office/powerpoint/2010/main" val="27948551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4.1.2"/>
  <p:tag name="PPTVERSION" val="15"/>
  <p:tag name="TPOS" val="2"/>
</p:tagLst>
</file>

<file path=ppt/tags/tag10.xml><?xml version="1.0" encoding="utf-8"?>
<p:tagLst xmlns:a="http://schemas.openxmlformats.org/drawingml/2006/main" xmlns:r="http://schemas.openxmlformats.org/officeDocument/2006/relationships" xmlns:p="http://schemas.openxmlformats.org/presentationml/2006/main">
  <p:tag name="TYPE" val="MultiChoiceSlide"/>
  <p:tag name="RESULTS" val="Does your institution have key governance mechanisms in place to support ARI (policies, procedures, IP rights)?[;crlf;]5[;]5[;]5[;]False[;]0[;][;crlf;]2.2[;]2[;]0.748331477354788[;]0.56[;crlf;]1[;]0[;]Strongly Agree1[;]Strongly Agree[;][;crlf;]2[;]0[;]Agree2[;]Agree[;][;crlf;]2[;]0[;]Somewhat Agree3[;]Somewhat Agree[;][;crlf;]0[;]0[;]Neutral4[;]Neutral[;][;crlf;]0[;]0[;]Somewhat Disagree5[;]Somewhat Disagree[;][;crlf;]0[;]0[;]Disagree6[;]Disagree[;][;crlf;]0[;]0[;]Strongly Disagree7[;]Strongly Disagree[;]"/>
  <p:tag name="LIVECHARTING" val="False"/>
  <p:tag name="TPQUESTIONXML" val="﻿&lt;?xml version=&quot;1.0&quot; encoding=&quot;utf-8&quot;?&gt;&#10;&lt;questionlist&gt;&#10;    &lt;properties&gt;&#10;        &lt;guid&gt;178289360E144627BFD54355010F8E0B&lt;/guid&gt;&#10;        &lt;description /&gt;&#10;        &lt;date&gt;3/2/2015 1:29:5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6258824E31448B485CE4314C71E20AE&lt;/guid&gt;&#10;            &lt;repollguid&gt;88BA4D6A5E03426F8A0175C030B7FD00&lt;/repollguid&gt;&#10;            &lt;sourceid&gt;F599781C0BEC4CFC8CA1983C475B1246&lt;/sourceid&gt;&#10;            &lt;questiontext&gt;Does your institution have key governance mechanisms in place to support ARI (policies, procedures, IP right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AUTOOPENPOLL" val="True"/>
  <p:tag name="AUTOFORMATCHART" val="True"/>
  <p:tag name="HASRESULTS" val="False"/>
</p:tagLst>
</file>

<file path=ppt/tags/tag11.xml><?xml version="1.0" encoding="utf-8"?>
<p:tagLst xmlns:a="http://schemas.openxmlformats.org/drawingml/2006/main" xmlns:r="http://schemas.openxmlformats.org/officeDocument/2006/relationships" xmlns:p="http://schemas.openxmlformats.org/presentationml/2006/main">
  <p:tag name="ZEROBASED" val="False"/>
</p:tagLst>
</file>

<file path=ppt/tags/tag12.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13.xml><?xml version="1.0" encoding="utf-8"?>
<p:tagLst xmlns:a="http://schemas.openxmlformats.org/drawingml/2006/main" xmlns:r="http://schemas.openxmlformats.org/officeDocument/2006/relationships" xmlns:p="http://schemas.openxmlformats.org/presentationml/2006/main">
  <p:tag name="TYPE" val="MultiChoiceSlide"/>
  <p:tag name="RESULTS" val="Are there mechanisms in place to support faculty and student participation in ARI (i.e. release time, research assistants, student participation)[;crlf;]5[;]5[;]5[;]False[;]0[;][;crlf;]3.2[;]3[;]1.32664991614216[;]1.76[;crlf;]1[;]0[;]Strongly Agree1[;]Strongly Agree[;][;crlf;]0[;]0[;]Agree2[;]Agree[;][;crlf;]2[;]0[;]Somewhat Agree3[;]Somewhat Agree[;][;crlf;]1[;]0[;]Neutral4[;]Neutral[;][;crlf;]1[;]0[;]Somewhat Disagree5[;]Somewhat Disagree[;][;crlf;]0[;]0[;]Disagree6[;]Disagree[;][;crlf;]0[;]0[;]Strongly Disagree7[;]Strongly Disagree[;]"/>
  <p:tag name="LIVECHARTING" val="False"/>
  <p:tag name="TPQUESTIONXML" val="﻿&lt;?xml version=&quot;1.0&quot; encoding=&quot;utf-8&quot;?&gt;&#10;&lt;questionlist&gt;&#10;    &lt;properties&gt;&#10;        &lt;guid&gt;178289360E144627BFD54355010F8E0B&lt;/guid&gt;&#10;        &lt;description /&gt;&#10;        &lt;date&gt;3/2/2015 1:29:5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A49DD4C164942839EFFE56185414428&lt;/guid&gt;&#10;            &lt;repollguid&gt;88BA4D6A5E03426F8A0175C030B7FD00&lt;/repollguid&gt;&#10;            &lt;sourceid&gt;F599781C0BEC4CFC8CA1983C475B1246&lt;/sourceid&gt;&#10;            &lt;questiontext&gt;Are there mechanisms in place to support faculty and student participation in ARI (i.e. release time, research assistants, student participa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AUTOOPENPOLL" val="True"/>
  <p:tag name="AUTOFORMATCHART" val="True"/>
  <p:tag name="HASRESULTS" val="False"/>
</p:tagLst>
</file>

<file path=ppt/tags/tag14.xml><?xml version="1.0" encoding="utf-8"?>
<p:tagLst xmlns:a="http://schemas.openxmlformats.org/drawingml/2006/main" xmlns:r="http://schemas.openxmlformats.org/officeDocument/2006/relationships" xmlns:p="http://schemas.openxmlformats.org/presentationml/2006/main">
  <p:tag name="ZEROBASED" val="False"/>
</p:tagLst>
</file>

<file path=ppt/tags/tag15.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16.xml><?xml version="1.0" encoding="utf-8"?>
<p:tagLst xmlns:a="http://schemas.openxmlformats.org/drawingml/2006/main" xmlns:r="http://schemas.openxmlformats.org/officeDocument/2006/relationships" xmlns:p="http://schemas.openxmlformats.org/presentationml/2006/main">
  <p:tag name="TYPE" val="MultiChoiceSlide"/>
  <p:tag name="RESULTS" val="Has your institution been successful in securing funding to support applied research and innovation?[;crlf;]5[;]5[;]5[;]False[;]0[;][;crlf;]3[;]2[;]1.54919333848297[;]2.4[;crlf;]0[;]0[;]Strongly Agree1[;]Strongly Agree[;][;crlf;]3[;]0[;]Agree2[;]Agree[;][;crlf;]1[;]0[;]Somewhat Agree3[;]Somewhat Agree[;][;crlf;]0[;]0[;]Neutral4[;]Neutral[;][;crlf;]0[;]0[;]Somewhat Disagree5[;]Somewhat Disagree[;][;crlf;]1[;]0[;]Disagree6[;]Disagree[;][;crlf;]0[;]0[;]Strongly Disagree7[;]Strongly Disagree[;]"/>
  <p:tag name="LIVECHARTING" val="False"/>
  <p:tag name="TPQUESTIONXML" val="﻿&lt;?xml version=&quot;1.0&quot; encoding=&quot;utf-8&quot;?&gt;&#10;&lt;questionlist&gt;&#10;    &lt;properties&gt;&#10;        &lt;guid&gt;178289360E144627BFD54355010F8E0B&lt;/guid&gt;&#10;        &lt;description /&gt;&#10;        &lt;date&gt;3/2/2015 1:29:54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3EC3D6A4A84426BB93E920F359C74EF&lt;/guid&gt;&#10;            &lt;repollguid&gt;88BA4D6A5E03426F8A0175C030B7FD00&lt;/repollguid&gt;&#10;            &lt;sourceid&gt;F599781C0BEC4CFC8CA1983C475B1246&lt;/sourceid&gt;&#10;            &lt;questiontext&gt;Has your institution been successful in securing funding to support applied research and innova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AUTOOPENPOLL" val="True"/>
  <p:tag name="AUTOFORMATCHART" val="True"/>
  <p:tag name="HASRESULTS" val="False"/>
</p:tagLst>
</file>

<file path=ppt/tags/tag17.xml><?xml version="1.0" encoding="utf-8"?>
<p:tagLst xmlns:a="http://schemas.openxmlformats.org/drawingml/2006/main" xmlns:r="http://schemas.openxmlformats.org/officeDocument/2006/relationships" xmlns:p="http://schemas.openxmlformats.org/presentationml/2006/main">
  <p:tag name="ZEROBASED" val="False"/>
</p:tagLst>
</file>

<file path=ppt/tags/tag18.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LABELFORMAT" val="0"/>
  <p:tag name="NUMBERFORMAT" val="0"/>
</p:tagLst>
</file>

<file path=ppt/tags/tag19.xml><?xml version="1.0" encoding="utf-8"?>
<p:tagLst xmlns:a="http://schemas.openxmlformats.org/drawingml/2006/main" xmlns:r="http://schemas.openxmlformats.org/officeDocument/2006/relationships" xmlns:p="http://schemas.openxmlformats.org/presentationml/2006/main">
  <p:tag name="TYPE" val="MultiChoiceSlide"/>
  <p:tag name="RESULTS" val=" Does your institution engage in various forms of ARI (i.e. applied research, scholarship of teaching and learning, collaborative partnerships)?[;crlf;]5[;]5[;]5[;]False[;]0[;][;crlf;]1.8[;]2[;]0.748331477354788[;]0.56[;crlf;]2[;]0[;]Strongly Agree1[;]Strongly Agree[;][;crlf;]2[;]0[;]Agree2[;]Agree[;][;crlf;]1[;]0[;]Somewhat Agree3[;]Somewhat Agree[;][;crlf;]0[;]0[;]Neutral4[;]Neutral[;][;crlf;]0[;]0[;]Somewhat Disagree5[;]Somewhat Disagree[;][;crlf;]0[;]0[;]Disagree6[;]Disagree[;][;crlf;]0[;]0[;]Strongly Disagree7[;]Strongly Disagree[;]"/>
  <p:tag name="LIVECHARTING" val="False"/>
  <p:tag name="TPQUESTIONXML" val="﻿&lt;?xml version=&quot;1.0&quot; encoding=&quot;utf-8&quot;?&gt;&#10;&lt;questionlist&gt;&#10;    &lt;properties&gt;&#10;        &lt;guid&gt;178289360E144627BFD54355010F8E0B&lt;/guid&gt;&#10;        &lt;description /&gt;&#10;        &lt;date&gt;3/2/2015 1:29:5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AA84C45E49D4CD1943A38A34AD43A0B&lt;/guid&gt;&#10;            &lt;repollguid&gt;88BA4D6A5E03426F8A0175C030B7FD00&lt;/repollguid&gt;&#10;            &lt;sourceid&gt;F599781C0BEC4CFC8CA1983C475B1246&lt;/sourceid&gt;&#10;            &lt;questiontext&gt; Does your institution engage in various forms of ARI (i.e. applied research, scholarship of teaching and learning, collaborative partnership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AUTOOPENPOLL" val="True"/>
  <p:tag name="AUTOFORMATCHART" val="True"/>
  <p:tag name="HASRESULTS"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ZEROBASED" val="False"/>
</p:tagLst>
</file>

<file path=ppt/tags/tag21.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22.xml><?xml version="1.0" encoding="utf-8"?>
<p:tagLst xmlns:a="http://schemas.openxmlformats.org/drawingml/2006/main" xmlns:r="http://schemas.openxmlformats.org/officeDocument/2006/relationships" xmlns:p="http://schemas.openxmlformats.org/presentationml/2006/main">
  <p:tag name="TYPE" val="MultiChoiceSlide"/>
  <p:tag name="RESULTS" val="Does your  institution provide collaborative learning opportunities to facilitate the flow of knowledge across faculty, students and partners?[;crlf;]5[;]5[;]5[;]False[;]0[;][;crlf;]3[;]3[;]0.632455532033676[;]0.4[;crlf;]0[;]0[;]Strongly Agree1[;]Strongly Agree[;][;crlf;]1[;]0[;]Agree2[;]Agree[;][;crlf;]3[;]0[;]Somewhat Agree3[;]Somewhat Agree[;][;crlf;]1[;]0[;]Neutral4[;]Neutral[;][;crlf;]0[;]0[;]Somewhat Disagree5[;]Somewhat Disagree[;][;crlf;]0[;]0[;]Disagree6[;]Disagree[;][;crlf;]0[;]0[;]Strongly Disagree7[;]Strongly Disagree[;]"/>
  <p:tag name="LIVECHARTING" val="False"/>
  <p:tag name="TPQUESTIONXML" val="﻿&lt;?xml version=&quot;1.0&quot; encoding=&quot;utf-8&quot;?&gt;&#10;&lt;questionlist&gt;&#10;    &lt;properties&gt;&#10;        &lt;guid&gt;178289360E144627BFD54355010F8E0B&lt;/guid&gt;&#10;        &lt;description /&gt;&#10;        &lt;date&gt;3/2/2015 1:29:5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9DA0D24A8D54E67BE58A3032AF8101E&lt;/guid&gt;&#10;            &lt;repollguid&gt;88BA4D6A5E03426F8A0175C030B7FD00&lt;/repollguid&gt;&#10;            &lt;sourceid&gt;F599781C0BEC4CFC8CA1983C475B1246&lt;/sourceid&gt;&#10;            &lt;questiontext&gt;Does your  institution provide collaborative learning opportunities to facilitate the flow of knowledge across faculty, students and partner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AUTOOPENPOLL" val="True"/>
  <p:tag name="AUTOFORMATCHART" val="True"/>
  <p:tag name="HASRESULTS" val="False"/>
</p:tagLst>
</file>

<file path=ppt/tags/tag23.xml><?xml version="1.0" encoding="utf-8"?>
<p:tagLst xmlns:a="http://schemas.openxmlformats.org/drawingml/2006/main" xmlns:r="http://schemas.openxmlformats.org/officeDocument/2006/relationships" xmlns:p="http://schemas.openxmlformats.org/presentationml/2006/main">
  <p:tag name="ZEROBASED" val="False"/>
</p:tagLst>
</file>

<file path=ppt/tags/tag24.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25.xml><?xml version="1.0" encoding="utf-8"?>
<p:tagLst xmlns:a="http://schemas.openxmlformats.org/drawingml/2006/main" xmlns:r="http://schemas.openxmlformats.org/officeDocument/2006/relationships" xmlns:p="http://schemas.openxmlformats.org/presentationml/2006/main">
  <p:tag name="TYPE" val="MultiChoiceSlide"/>
  <p:tag name="RESULTS" val="Are you measuring metrics to better understand impact of ARI activities?[;crlf;]4[;]5[;]4[;]False[;]0[;][;crlf;]3.5[;]4[;]0.866025403784439[;]0.75[;crlf;]0[;]0[;]Strongly Agree1[;]Strongly Agree[;][;crlf;]1[;]0[;]Agree2[;]Agree[;][;crlf;]0[;]0[;]Somewhat Agree3[;]Somewhat Agree[;][;crlf;]3[;]0[;]Neutral4[;]Neutral[;][;crlf;]0[;]0[;]Somewhat Disagree5[;]Somewhat Disagree[;][;crlf;]0[;]0[;]Disagree6[;]Disagree[;][;crlf;]0[;]0[;]Strongly Disagree7[;]Strongly Disagree[;]"/>
  <p:tag name="LIVECHARTING" val="False"/>
  <p:tag name="TPQUESTIONXML" val="﻿&lt;?xml version=&quot;1.0&quot; encoding=&quot;utf-8&quot;?&gt;&#10;&lt;questionlist&gt;&#10;    &lt;properties&gt;&#10;        &lt;guid&gt;178289360E144627BFD54355010F8E0B&lt;/guid&gt;&#10;        &lt;description /&gt;&#10;        &lt;date&gt;3/2/2015 1:30:0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7707641ECC346A0AD38C23F0FA126C6&lt;/guid&gt;&#10;            &lt;repollguid&gt;88BA4D6A5E03426F8A0175C030B7FD00&lt;/repollguid&gt;&#10;            &lt;sourceid&gt;F599781C0BEC4CFC8CA1983C475B1246&lt;/sourceid&gt;&#10;            &lt;questiontext&gt;Are you measuring metrics to better understand impact of ARI activitie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AUTOOPENPOLL" val="True"/>
  <p:tag name="AUTOFORMATCHART" val="True"/>
  <p:tag name="HASRESULTS" val="False"/>
</p:tagLst>
</file>

<file path=ppt/tags/tag26.xml><?xml version="1.0" encoding="utf-8"?>
<p:tagLst xmlns:a="http://schemas.openxmlformats.org/drawingml/2006/main" xmlns:r="http://schemas.openxmlformats.org/officeDocument/2006/relationships" xmlns:p="http://schemas.openxmlformats.org/presentationml/2006/main">
  <p:tag name="ZEROBASED" val="False"/>
</p:tagLst>
</file>

<file path=ppt/tags/tag27.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TYPE" val="MultiChoiceSlide"/>
  <p:tag name="RESULTS" val="Has your institution clearly defined its applied research and innovation purpose?[;crlf;]5[;]5[;]5[;]False[;]0[;][;crlf;]2.8[;]3[;]0.979795897113271[;]0.96[;crlf;]1[;]0[;]Strongly Agree1[;]Strongly Agree[;][;crlf;]0[;]0[;]Agree2[;]Agree[;][;crlf;]3[;]0[;]Somewhat Agree3[;]Somewhat Agree[;][;crlf;]1[;]0[;]Neutral4[;]Neutral[;][;crlf;]0[;]0[;]Somewhat Disagree5[;]Somewhat Disagree[;][;crlf;]0[;]0[;]Disagree6[;]Disagree[;][;crlf;]0[;]0[;]Strongly Disagree7[;]Strongly Disagree[;]"/>
  <p:tag name="TPQUESTIONXML" val="﻿&lt;?xml version=&quot;1.0&quot; encoding=&quot;utf-8&quot;?&gt;&#10;&lt;questionlist&gt;&#10;    &lt;properties&gt;&#10;        &lt;guid&gt;178289360E144627BFD54355010F8E0B&lt;/guid&gt;&#10;        &lt;description /&gt;&#10;        &lt;date&gt;3/2/2015 1:25:5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B710F8F896354604B08B085808C4C774&lt;/guid&gt;&#10;            &lt;repollguid&gt;88BA4D6A5E03426F8A0175C030B7FD00&lt;/repollguid&gt;&#10;            &lt;sourceid&gt;F599781C0BEC4CFC8CA1983C475B1246&lt;/sourceid&gt;&#10;            &lt;questiontext&gt;Our community has a shared vision for our long-term futur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HASRESULTS" val="False"/>
  <p:tag name="LIVECHARTING" val="False"/>
  <p:tag name="AUTOOPENPOLL" val="True"/>
  <p:tag name="AUTOFORMATCHART" val="True"/>
</p:tagLst>
</file>

<file path=ppt/tags/tag5.xml><?xml version="1.0" encoding="utf-8"?>
<p:tagLst xmlns:a="http://schemas.openxmlformats.org/drawingml/2006/main" xmlns:r="http://schemas.openxmlformats.org/officeDocument/2006/relationships" xmlns:p="http://schemas.openxmlformats.org/presentationml/2006/main">
  <p:tag name="ZEROBASED" val="False"/>
</p:tagLst>
</file>

<file path=ppt/tags/tag6.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7.xml><?xml version="1.0" encoding="utf-8"?>
<p:tagLst xmlns:a="http://schemas.openxmlformats.org/drawingml/2006/main" xmlns:r="http://schemas.openxmlformats.org/officeDocument/2006/relationships" xmlns:p="http://schemas.openxmlformats.org/presentationml/2006/main">
  <p:tag name="TYPE" val="MultiChoiceSlide"/>
  <p:tag name="RESULTS" val="Does your institution support ARI through its mandate / strategic plan and engage in effort to improve ARI culture?[;crlf;]5[;]5[;]5[;]False[;]0[;][;crlf;]2.6[;]2[;]1.74355957741627[;]3.04[;crlf;]1[;]0[;]Strongly Agree1[;]Strongly Agree[;][;crlf;]3[;]0[;]Agree2[;]Agree[;][;crlf;]0[;]0[;]Somewhat Agree3[;]Somewhat Agree[;][;crlf;]0[;]0[;]Neutral4[;]Neutral[;][;crlf;]0[;]0[;]Somewhat Disagree5[;]Somewhat Disagree[;][;crlf;]1[;]0[;]Disagree6[;]Disagree[;][;crlf;]0[;]0[;]Strongly Disagree7[;]Strongly Disagree[;]"/>
  <p:tag name="LIVECHARTING" val="False"/>
  <p:tag name="TPQUESTIONXML" val="﻿&lt;?xml version=&quot;1.0&quot; encoding=&quot;utf-8&quot;?&gt;&#10;&lt;questionlist&gt;&#10;    &lt;properties&gt;&#10;        &lt;guid&gt;178289360E144627BFD54355010F8E0B&lt;/guid&gt;&#10;        &lt;description /&gt;&#10;        &lt;date&gt;3/2/2015 1:27:5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E43D7AAC8EB431FB2C19817A36CBFA4&lt;/guid&gt;&#10;            &lt;repollguid&gt;88BA4D6A5E03426F8A0175C030B7FD00&lt;/repollguid&gt;&#10;            &lt;sourceid&gt;F599781C0BEC4CFC8CA1983C475B1246&lt;/sourceid&gt;&#10;            &lt;questiontext&gt;Does your institution support ARI through its mandate / strategic plan and engage in effort to improve ARI cultur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58AE1E609604A0099CB4564180116F9&lt;/guid&gt;&#10;                    &lt;answertext&gt;Strongly Agree&lt;/answertext&gt;&#10;                    &lt;valuetype&gt;0&lt;/valuetype&gt;&#10;                &lt;/answer&gt;&#10;                &lt;answer&gt;&#10;                    &lt;guid&gt;641810C4D5FE45749038B8BB54440291&lt;/guid&gt;&#10;                    &lt;answertext&gt;Agree&lt;/answertext&gt;&#10;                    &lt;valuetype&gt;0&lt;/valuetype&gt;&#10;                &lt;/answer&gt;&#10;                &lt;answer&gt;&#10;                    &lt;guid&gt;564182241A994B11B5B50B5EE8991ABA&lt;/guid&gt;&#10;                    &lt;answertext&gt;Somewhat Agree&lt;/answertext&gt;&#10;                    &lt;valuetype&gt;0&lt;/valuetype&gt;&#10;                &lt;/answer&gt;&#10;                &lt;answer&gt;&#10;                    &lt;guid&gt;447A42B77B6444E29104916DD0B9DC89&lt;/guid&gt;&#10;                    &lt;answertext&gt;Neutral&lt;/answertext&gt;&#10;                    &lt;valuetype&gt;0&lt;/valuetype&gt;&#10;                &lt;/answer&gt;&#10;                &lt;answer&gt;&#10;                    &lt;guid&gt;C4F313F9548B44408573CE56496B9E3C&lt;/guid&gt;&#10;                    &lt;answertext&gt;Somewhat Disagree&lt;/answertext&gt;&#10;                    &lt;valuetype&gt;0&lt;/valuetype&gt;&#10;                &lt;/answer&gt;&#10;                &lt;answer&gt;&#10;                    &lt;guid&gt;072EC12309444FE19BE4E2D61544CD11&lt;/guid&gt;&#10;                    &lt;answertext&gt;Disagree&lt;/answertext&gt;&#10;                    &lt;valuetype&gt;0&lt;/valuetype&gt;&#10;                &lt;/answer&gt;&#10;                &lt;answer&gt;&#10;                    &lt;guid&gt;BF9ACDC710F54BDC985135E5E85EA6FB&lt;/guid&gt;&#10;                    &lt;answertext&gt;Strongly Disagree&lt;/answertext&gt;&#10;                    &lt;valuetype&gt;0&lt;/valuetype&gt;&#10;                &lt;/answer&gt;&#10;            &lt;/answers&gt;&#10;        &lt;/multichoice&gt;&#10;    &lt;/questions&gt;&#10;&lt;/questionlist&gt;"/>
  <p:tag name="AUTOOPENPOLL" val="True"/>
  <p:tag name="AUTOFORMATCHART" val="True"/>
  <p:tag name="HASRESULTS" val="False"/>
</p:tagLst>
</file>

<file path=ppt/tags/tag8.xml><?xml version="1.0" encoding="utf-8"?>
<p:tagLst xmlns:a="http://schemas.openxmlformats.org/drawingml/2006/main" xmlns:r="http://schemas.openxmlformats.org/officeDocument/2006/relationships" xmlns:p="http://schemas.openxmlformats.org/presentationml/2006/main">
  <p:tag name="ZEROBASED" val="False"/>
</p:tagLst>
</file>

<file path=ppt/tags/tag9.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4746</TotalTime>
  <Words>6045</Words>
  <Application>Microsoft Office PowerPoint</Application>
  <PresentationFormat>On-screen Show (4:3)</PresentationFormat>
  <Paragraphs>657</Paragraphs>
  <Slides>53</Slides>
  <Notes>50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9" baseType="lpstr">
      <vt:lpstr>Arial</vt:lpstr>
      <vt:lpstr>Calibri</vt:lpstr>
      <vt:lpstr>Monotype Corsiva</vt:lpstr>
      <vt:lpstr>Wingdings</vt:lpstr>
      <vt:lpstr>Office Theme</vt:lpstr>
      <vt:lpstr>Chart</vt:lpstr>
      <vt:lpstr>PowerPoint Presentation</vt:lpstr>
      <vt:lpstr>Agenda</vt:lpstr>
      <vt:lpstr>State of Rural Canada</vt:lpstr>
      <vt:lpstr>Partners!</vt:lpstr>
      <vt:lpstr>Thank You!</vt:lpstr>
      <vt:lpstr>Report Structure, Intent</vt:lpstr>
      <vt:lpstr>Rural Context</vt:lpstr>
      <vt:lpstr>Rural Context</vt:lpstr>
      <vt:lpstr>Rural Context</vt:lpstr>
      <vt:lpstr>Canadian Balance of Trade 1997-2015</vt:lpstr>
      <vt:lpstr>Rural Context</vt:lpstr>
      <vt:lpstr>Overarching Themes</vt:lpstr>
      <vt:lpstr>Overarching Themes</vt:lpstr>
      <vt:lpstr>Overarching Themes</vt:lpstr>
      <vt:lpstr>Recommendation #1</vt:lpstr>
      <vt:lpstr>Recommendation #2</vt:lpstr>
      <vt:lpstr>Recommendation #3</vt:lpstr>
      <vt:lpstr>Rural Engagement</vt:lpstr>
      <vt:lpstr>Working with CRRF and RPLC</vt:lpstr>
      <vt:lpstr>PowerPoint Presentation</vt:lpstr>
      <vt:lpstr>Building Capacity in the New Economy</vt:lpstr>
      <vt:lpstr>The Knowledge Economy</vt:lpstr>
      <vt:lpstr>Transitioning to the Knowledge Economy</vt:lpstr>
      <vt:lpstr>Learning Regions</vt:lpstr>
      <vt:lpstr>Workforce Innovation in Regional Economic Development</vt:lpstr>
      <vt:lpstr>PowerPoint Presentation</vt:lpstr>
      <vt:lpstr>Madder’s Typology of Stages of Applied Research (AR) at Colleges</vt:lpstr>
      <vt:lpstr>Building College Applied Research &amp; Innovation (ARI)Capacity</vt:lpstr>
      <vt:lpstr>Has your institution clearly defined its applied research and innovation purpose?</vt:lpstr>
      <vt:lpstr>Does your institution support ARI through its mandate / strategic plan and engage in effort to improve ARI culture?</vt:lpstr>
      <vt:lpstr>Does your institution have key governance mechanisms in place to support ARI (policies, procedures, IP rights)?</vt:lpstr>
      <vt:lpstr>Are there mechanisms in place to support faculty and student participation in ARI (i.e. release time, research assistants, student participation)</vt:lpstr>
      <vt:lpstr>Has your institution been successful in securing funding to support applied research and innovation?</vt:lpstr>
      <vt:lpstr> Does your institution engage in various forms of ARI (i.e. applied research, scholarship of teaching and learning, collaborative partnerships)?</vt:lpstr>
      <vt:lpstr>Does your  institution provide collaborative learning opportunities to facilitate the flow of knowledge across faculty, students and partners?</vt:lpstr>
      <vt:lpstr>Are you measuring metrics to better understand impact of ARI activities?</vt:lpstr>
      <vt:lpstr>PowerPoint Presentation</vt:lpstr>
      <vt:lpstr>The Columbia Basin  Rural Development Institute</vt:lpstr>
      <vt:lpstr>Rural Development Institute</vt:lpstr>
      <vt:lpstr>Applied Research &amp; Innovation at Selkirk College</vt:lpstr>
      <vt:lpstr>Business Retention &amp; Expansion</vt:lpstr>
      <vt:lpstr>Economic Assets</vt:lpstr>
      <vt:lpstr>PowerPoint Presentation</vt:lpstr>
      <vt:lpstr>PowerPoint Presentation</vt:lpstr>
      <vt:lpstr>Understanding Our Economic Development Capacity</vt:lpstr>
      <vt:lpstr>PowerPoint Presentation</vt:lpstr>
      <vt:lpstr>Digital Basin &amp; Employment Lands</vt:lpstr>
      <vt:lpstr>The Site Selector Tool</vt:lpstr>
      <vt:lpstr>Search Results</vt:lpstr>
      <vt:lpstr>NRC-funded Technology Transfer Projects</vt:lpstr>
      <vt:lpstr>Learning by Doing</vt:lpstr>
      <vt:lpstr>Parting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Terri MacDonald</dc:creator>
  <cp:lastModifiedBy>Kim Rowe</cp:lastModifiedBy>
  <cp:revision>89</cp:revision>
  <cp:lastPrinted>2014-03-03T22:04:39Z</cp:lastPrinted>
  <dcterms:created xsi:type="dcterms:W3CDTF">2014-03-01T03:44:58Z</dcterms:created>
  <dcterms:modified xsi:type="dcterms:W3CDTF">2017-02-16T17:43:12Z</dcterms:modified>
</cp:coreProperties>
</file>