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5" r:id="rId5"/>
    <p:sldId id="260" r:id="rId6"/>
    <p:sldId id="257" r:id="rId7"/>
    <p:sldId id="258"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8" d="100"/>
          <a:sy n="58" d="100"/>
        </p:scale>
        <p:origin x="102"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1580CDB-217B-4A66-9491-1ECA8EF64213}" type="datetimeFigureOut">
              <a:rPr lang="en-CA" smtClean="0"/>
              <a:t>08/03/2018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79760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580CDB-217B-4A66-9491-1ECA8EF64213}" type="datetimeFigureOut">
              <a:rPr lang="en-CA" smtClean="0"/>
              <a:t>08/03/2018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14184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580CDB-217B-4A66-9491-1ECA8EF64213}" type="datetimeFigureOut">
              <a:rPr lang="en-CA" smtClean="0"/>
              <a:t>08/03/2018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266667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580CDB-217B-4A66-9491-1ECA8EF64213}" type="datetimeFigureOut">
              <a:rPr lang="en-CA" smtClean="0"/>
              <a:t>08/03/2018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297013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580CDB-217B-4A66-9491-1ECA8EF64213}" type="datetimeFigureOut">
              <a:rPr lang="en-CA" smtClean="0"/>
              <a:t>08/03/2018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6606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1580CDB-217B-4A66-9491-1ECA8EF64213}" type="datetimeFigureOut">
              <a:rPr lang="en-CA" smtClean="0"/>
              <a:t>08/03/2018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96279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1580CDB-217B-4A66-9491-1ECA8EF64213}" type="datetimeFigureOut">
              <a:rPr lang="en-CA" smtClean="0"/>
              <a:t>08/03/2018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382892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1580CDB-217B-4A66-9491-1ECA8EF64213}" type="datetimeFigureOut">
              <a:rPr lang="en-CA" smtClean="0"/>
              <a:t>08/03/2018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343528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80CDB-217B-4A66-9491-1ECA8EF64213}" type="datetimeFigureOut">
              <a:rPr lang="en-CA" smtClean="0"/>
              <a:t>08/03/2018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205842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580CDB-217B-4A66-9491-1ECA8EF64213}" type="datetimeFigureOut">
              <a:rPr lang="en-CA" smtClean="0"/>
              <a:t>08/03/2018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217224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580CDB-217B-4A66-9491-1ECA8EF64213}" type="datetimeFigureOut">
              <a:rPr lang="en-CA" smtClean="0"/>
              <a:t>08/03/2018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66278A-AED4-49E6-8679-7C01A88C7D7C}" type="slidenum">
              <a:rPr lang="en-CA" smtClean="0"/>
              <a:t>‹#›</a:t>
            </a:fld>
            <a:endParaRPr lang="en-CA"/>
          </a:p>
        </p:txBody>
      </p:sp>
    </p:spTree>
    <p:extLst>
      <p:ext uri="{BB962C8B-B14F-4D97-AF65-F5344CB8AC3E}">
        <p14:creationId xmlns:p14="http://schemas.microsoft.com/office/powerpoint/2010/main" val="233912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80CDB-217B-4A66-9491-1ECA8EF64213}" type="datetimeFigureOut">
              <a:rPr lang="en-CA" smtClean="0"/>
              <a:t>08/03/2018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6278A-AED4-49E6-8679-7C01A88C7D7C}" type="slidenum">
              <a:rPr lang="en-CA" smtClean="0"/>
              <a:t>‹#›</a:t>
            </a:fld>
            <a:endParaRPr lang="en-CA"/>
          </a:p>
        </p:txBody>
      </p:sp>
    </p:spTree>
    <p:extLst>
      <p:ext uri="{BB962C8B-B14F-4D97-AF65-F5344CB8AC3E}">
        <p14:creationId xmlns:p14="http://schemas.microsoft.com/office/powerpoint/2010/main" val="208637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mpact.canada.ca/en/challenges/smart-citie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www.infrastructure.gc.ca/alt-format/video/mp4/SCC-ENG.mp4"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www.surrey.ca/city-services/15161.aspx" TargetMode="External"/><Relationship Id="rId13" Type="http://schemas.openxmlformats.org/officeDocument/2006/relationships/hyperlink" Target="http://vancouver.ca/streets-transportation/public-bike-share-system.aspx" TargetMode="External"/><Relationship Id="rId18" Type="http://schemas.openxmlformats.org/officeDocument/2006/relationships/image" Target="../media/image14.png"/><Relationship Id="rId3" Type="http://schemas.openxmlformats.org/officeDocument/2006/relationships/hyperlink" Target="http://www.surrey.ca/city-government/22470.aspx" TargetMode="External"/><Relationship Id="rId7" Type="http://schemas.openxmlformats.org/officeDocument/2006/relationships/hyperlink" Target="http://www.surrey.ca/city-government/16596.aspx" TargetMode="External"/><Relationship Id="rId12" Type="http://schemas.openxmlformats.org/officeDocument/2006/relationships/hyperlink" Target="http://vancouver.ca/your-government/vanwifi.aspx" TargetMode="External"/><Relationship Id="rId17" Type="http://schemas.openxmlformats.org/officeDocument/2006/relationships/hyperlink" Target="http://vancouver.ca/green-vancouver/green-fleets.aspx" TargetMode="External"/><Relationship Id="rId2" Type="http://schemas.openxmlformats.org/officeDocument/2006/relationships/hyperlink" Target="http://www.surrey.ca/city-government/15430.aspx" TargetMode="External"/><Relationship Id="rId16" Type="http://schemas.openxmlformats.org/officeDocument/2006/relationships/hyperlink" Target="http://vancouver.ca/vanconnect.aspx" TargetMode="External"/><Relationship Id="rId1" Type="http://schemas.openxmlformats.org/officeDocument/2006/relationships/slideLayout" Target="../slideLayouts/slideLayout2.xml"/><Relationship Id="rId6" Type="http://schemas.openxmlformats.org/officeDocument/2006/relationships/hyperlink" Target="http://data.surrey.ca/" TargetMode="External"/><Relationship Id="rId11" Type="http://schemas.openxmlformats.org/officeDocument/2006/relationships/hyperlink" Target="http://vancouver.ca/your-government/smart-cities-canada.aspx" TargetMode="External"/><Relationship Id="rId5" Type="http://schemas.openxmlformats.org/officeDocument/2006/relationships/hyperlink" Target="http://www.surrey.ca/city-services/762.aspx" TargetMode="External"/><Relationship Id="rId15" Type="http://schemas.openxmlformats.org/officeDocument/2006/relationships/hyperlink" Target="http://vancouver.ca/streets-transportation/traffic-cameras-data-and-signal-reports.aspx" TargetMode="External"/><Relationship Id="rId10" Type="http://schemas.openxmlformats.org/officeDocument/2006/relationships/hyperlink" Target="http://www.innovationboulevard.ca/" TargetMode="External"/><Relationship Id="rId19" Type="http://schemas.openxmlformats.org/officeDocument/2006/relationships/image" Target="../media/image15.png"/><Relationship Id="rId4" Type="http://schemas.openxmlformats.org/officeDocument/2006/relationships/hyperlink" Target="http://www.surrey.ca/community/3475.aspx" TargetMode="External"/><Relationship Id="rId9" Type="http://schemas.openxmlformats.org/officeDocument/2006/relationships/hyperlink" Target="http://www.surrey.ca/city-services/13015.aspx" TargetMode="External"/><Relationship Id="rId14" Type="http://schemas.openxmlformats.org/officeDocument/2006/relationships/hyperlink" Target="http://vancouver.ca/streets-transportation/electric-vehicles.asp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impact.canada.ca/en/challenges/smart-cities/applicant-guide#app-instructions" TargetMode="External"/><Relationship Id="rId4" Type="http://schemas.openxmlformats.org/officeDocument/2006/relationships/hyperlink" Target="https://impact.canada.ca/en/challenges/smart-ci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outhislandprosperity.ca/"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smartsouthisland.com/projects/" TargetMode="External"/><Relationship Id="rId4" Type="http://schemas.openxmlformats.org/officeDocument/2006/relationships/hyperlink" Target="https://smartsouthisland.com/smart-south-island-steering-committe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www.facebook.com/SmartCitiesPenticton/" TargetMode="External"/><Relationship Id="rId5" Type="http://schemas.openxmlformats.org/officeDocument/2006/relationships/hyperlink" Target="https://www.pentictonwesternnews.com/news/healthy-penticton-is-the-theme-for-smart-cities-challenge/" TargetMode="External"/><Relationship Id="rId4" Type="http://schemas.openxmlformats.org/officeDocument/2006/relationships/hyperlink" Target="https://www.shapeyourcitypenticton.ca/smart-cities-pentict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kelownanow.com/watercooler/news/news/Kelowna/Kelowna_to_participate_in_Canadian_Smart_Cities_Challeng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revelstokemountaineer.com/event/future-stoke-smart-cities-challenge/" TargetMode="Externa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my.thoughtexchange.com/#2031613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568448"/>
          </a:xfrm>
          <a:prstGeom prst="rect">
            <a:avLst/>
          </a:prstGeom>
        </p:spPr>
      </p:pic>
      <p:sp>
        <p:nvSpPr>
          <p:cNvPr id="8" name="Rectangle 7"/>
          <p:cNvSpPr/>
          <p:nvPr/>
        </p:nvSpPr>
        <p:spPr>
          <a:xfrm>
            <a:off x="208935" y="3027004"/>
            <a:ext cx="11774129" cy="3416320"/>
          </a:xfrm>
          <a:prstGeom prst="rect">
            <a:avLst/>
          </a:prstGeom>
        </p:spPr>
        <p:txBody>
          <a:bodyPr wrap="square">
            <a:spAutoFit/>
          </a:bodyPr>
          <a:lstStyle/>
          <a:p>
            <a:pPr>
              <a:lnSpc>
                <a:spcPct val="150000"/>
              </a:lnSpc>
            </a:pPr>
            <a:r>
              <a:rPr lang="en-CA" sz="2400" b="0" i="0" dirty="0" smtClean="0">
                <a:effectLst/>
                <a:latin typeface="adobe-garamond-pro"/>
              </a:rPr>
              <a:t>Infrastructure Canada launched their </a:t>
            </a:r>
            <a:r>
              <a:rPr lang="en-CA" sz="2400" b="1" i="1" dirty="0" smtClean="0">
                <a:effectLst/>
                <a:latin typeface="adobe-garamond-pro"/>
                <a:hlinkClick r:id="rId3"/>
              </a:rPr>
              <a:t>Smart Cities Challenge</a:t>
            </a:r>
            <a:r>
              <a:rPr lang="en-CA" sz="2400" b="1" i="1" dirty="0" smtClean="0">
                <a:effectLst/>
                <a:latin typeface="adobe-garamond-pro"/>
              </a:rPr>
              <a:t> </a:t>
            </a:r>
            <a:r>
              <a:rPr lang="en-CA" sz="2400" b="0" i="0" dirty="0" smtClean="0">
                <a:effectLst/>
                <a:latin typeface="adobe-garamond-pro"/>
              </a:rPr>
              <a:t> -  a competition inviting communities across the country to showcase their best "smart" ideas. The Government of Canada will work in collaboration with cities and communities that are ready to innovate and take risks – providing financial and in-kind support for their Smart Cities transformation. </a:t>
            </a:r>
            <a:r>
              <a:rPr lang="en-CA" sz="2400" b="1" i="0" dirty="0" smtClean="0">
                <a:effectLst/>
                <a:latin typeface="adobe-garamond-pro"/>
              </a:rPr>
              <a:t>The winning proposals are eligible to win prizes of $5, $10, or $50 million.</a:t>
            </a:r>
            <a:endParaRPr lang="en-CA" sz="2400" dirty="0"/>
          </a:p>
        </p:txBody>
      </p:sp>
      <p:sp>
        <p:nvSpPr>
          <p:cNvPr id="9" name="Rectangle 8"/>
          <p:cNvSpPr/>
          <p:nvPr/>
        </p:nvSpPr>
        <p:spPr>
          <a:xfrm>
            <a:off x="10421739" y="6120158"/>
            <a:ext cx="1561325" cy="646331"/>
          </a:xfrm>
          <a:prstGeom prst="rect">
            <a:avLst/>
          </a:prstGeom>
        </p:spPr>
        <p:txBody>
          <a:bodyPr wrap="none">
            <a:spAutoFit/>
          </a:bodyPr>
          <a:lstStyle/>
          <a:p>
            <a:r>
              <a:rPr lang="en-CA" sz="3600" b="1" dirty="0" smtClean="0">
                <a:solidFill>
                  <a:schemeClr val="bg1"/>
                </a:solidFill>
                <a:latin typeface="adobe-garamond-pro"/>
                <a:hlinkClick r:id="rId4"/>
              </a:rPr>
              <a:t>Video</a:t>
            </a:r>
            <a:r>
              <a:rPr lang="en-CA" sz="3600" b="1" dirty="0" smtClean="0">
                <a:latin typeface="adobe-garamond-pro"/>
              </a:rPr>
              <a:t> </a:t>
            </a:r>
            <a:endParaRPr lang="en-CA" sz="3600" b="1" dirty="0"/>
          </a:p>
        </p:txBody>
      </p:sp>
    </p:spTree>
    <p:extLst>
      <p:ext uri="{BB962C8B-B14F-4D97-AF65-F5344CB8AC3E}">
        <p14:creationId xmlns:p14="http://schemas.microsoft.com/office/powerpoint/2010/main" val="1385833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1174050" y="586193"/>
            <a:ext cx="9691499" cy="646331"/>
          </a:xfrm>
          <a:prstGeom prst="rect">
            <a:avLst/>
          </a:prstGeom>
        </p:spPr>
        <p:txBody>
          <a:bodyPr wrap="none">
            <a:spAutoFit/>
          </a:bodyPr>
          <a:lstStyle/>
          <a:p>
            <a:r>
              <a:rPr lang="en-CA" sz="3600" b="0" i="0" dirty="0" smtClean="0">
                <a:solidFill>
                  <a:srgbClr val="333333"/>
                </a:solidFill>
                <a:effectLst/>
                <a:latin typeface="Univers LT W02 55 Roman"/>
              </a:rPr>
              <a:t>Vancouver and Surrey are partnering together!</a:t>
            </a:r>
            <a:endParaRPr lang="en-CA" sz="3600" dirty="0"/>
          </a:p>
        </p:txBody>
      </p:sp>
      <p:sp>
        <p:nvSpPr>
          <p:cNvPr id="6" name="Rectangle 5"/>
          <p:cNvSpPr/>
          <p:nvPr/>
        </p:nvSpPr>
        <p:spPr>
          <a:xfrm>
            <a:off x="1174051" y="1489686"/>
            <a:ext cx="9691498" cy="892552"/>
          </a:xfrm>
          <a:prstGeom prst="rect">
            <a:avLst/>
          </a:prstGeom>
        </p:spPr>
        <p:txBody>
          <a:bodyPr wrap="square">
            <a:spAutoFit/>
          </a:bodyPr>
          <a:lstStyle/>
          <a:p>
            <a:pPr marL="457200" indent="-457200">
              <a:buFont typeface="Arial" panose="020B0604020202020204" pitchFamily="34" charset="0"/>
              <a:buChar char="•"/>
            </a:pPr>
            <a:r>
              <a:rPr lang="en-CA" sz="2600" dirty="0">
                <a:solidFill>
                  <a:srgbClr val="333333"/>
                </a:solidFill>
                <a:latin typeface="Univers LT W02 55 Roman"/>
              </a:rPr>
              <a:t>C</a:t>
            </a:r>
            <a:r>
              <a:rPr lang="en-CA" sz="2600" b="0" i="0" dirty="0" smtClean="0">
                <a:solidFill>
                  <a:srgbClr val="333333"/>
                </a:solidFill>
                <a:effectLst/>
                <a:latin typeface="Univers LT W02 55 Roman"/>
              </a:rPr>
              <a:t>ontinue to enhance our efforts to integrate innovative, tech-savvy city building approaches.</a:t>
            </a:r>
            <a:endParaRPr lang="en-CA" sz="2600" dirty="0"/>
          </a:p>
        </p:txBody>
      </p:sp>
      <p:sp>
        <p:nvSpPr>
          <p:cNvPr id="7" name="Rectangle 6"/>
          <p:cNvSpPr/>
          <p:nvPr/>
        </p:nvSpPr>
        <p:spPr>
          <a:xfrm>
            <a:off x="894438" y="2639400"/>
            <a:ext cx="5552610" cy="3785652"/>
          </a:xfrm>
          <a:prstGeom prst="rect">
            <a:avLst/>
          </a:prstGeom>
        </p:spPr>
        <p:txBody>
          <a:bodyPr wrap="none">
            <a:spAutoFit/>
          </a:bodyPr>
          <a:lstStyle/>
          <a:p>
            <a:r>
              <a:rPr lang="en-CA" sz="2400" b="0" i="0" u="sng" dirty="0" smtClean="0">
                <a:solidFill>
                  <a:srgbClr val="333333"/>
                </a:solidFill>
                <a:effectLst/>
                <a:latin typeface="Univers LT W02 55 Roman"/>
                <a:hlinkClick r:id="rId2"/>
              </a:rPr>
              <a:t>Smart Surrey </a:t>
            </a:r>
            <a:r>
              <a:rPr lang="en-CA" sz="2400" b="0" i="0" u="sng" dirty="0" smtClean="0">
                <a:solidFill>
                  <a:srgbClr val="333333"/>
                </a:solidFill>
                <a:effectLst/>
                <a:latin typeface="Univers LT W02 55 Roman"/>
              </a:rPr>
              <a:t>Key Initiatives</a:t>
            </a:r>
          </a:p>
          <a:p>
            <a:endParaRPr lang="en-CA" sz="2400" dirty="0">
              <a:solidFill>
                <a:srgbClr val="333333"/>
              </a:solidFill>
              <a:latin typeface="Univers LT W02 55 Roman"/>
            </a:endParaRPr>
          </a:p>
          <a:p>
            <a:pPr marL="285750" indent="-285750">
              <a:buFont typeface="Arial" panose="020B0604020202020204" pitchFamily="34" charset="0"/>
              <a:buChar char="•"/>
            </a:pPr>
            <a:r>
              <a:rPr lang="en-CA" sz="2400" dirty="0">
                <a:hlinkClick r:id="rId3"/>
              </a:rPr>
              <a:t>Smart Surrey Broadband Strategy</a:t>
            </a:r>
            <a:r>
              <a:rPr lang="en-CA" sz="2400" dirty="0"/>
              <a:t> </a:t>
            </a:r>
            <a:endParaRPr lang="en-CA" sz="2400" dirty="0" smtClean="0"/>
          </a:p>
          <a:p>
            <a:pPr marL="285750" indent="-285750">
              <a:buFont typeface="Arial" panose="020B0604020202020204" pitchFamily="34" charset="0"/>
              <a:buChar char="•"/>
            </a:pPr>
            <a:r>
              <a:rPr lang="en-CA" sz="2400" dirty="0">
                <a:hlinkClick r:id="rId4"/>
              </a:rPr>
              <a:t>Surrey City </a:t>
            </a:r>
            <a:r>
              <a:rPr lang="en-CA" sz="2400" dirty="0" smtClean="0">
                <a:hlinkClick r:id="rId4"/>
              </a:rPr>
              <a:t>Energy</a:t>
            </a:r>
            <a:endParaRPr lang="en-CA" sz="2400" dirty="0" smtClean="0"/>
          </a:p>
          <a:p>
            <a:pPr marL="285750" indent="-285750">
              <a:buFont typeface="Arial" panose="020B0604020202020204" pitchFamily="34" charset="0"/>
              <a:buChar char="•"/>
            </a:pPr>
            <a:r>
              <a:rPr lang="en-CA" sz="2400" dirty="0">
                <a:hlinkClick r:id="rId5"/>
              </a:rPr>
              <a:t>Traffic Management </a:t>
            </a:r>
            <a:r>
              <a:rPr lang="en-CA" sz="2400" dirty="0" smtClean="0">
                <a:hlinkClick r:id="rId5"/>
              </a:rPr>
              <a:t>Centre</a:t>
            </a:r>
            <a:endParaRPr lang="en-CA" sz="2400" dirty="0" smtClean="0"/>
          </a:p>
          <a:p>
            <a:pPr marL="285750" indent="-285750">
              <a:buFont typeface="Arial" panose="020B0604020202020204" pitchFamily="34" charset="0"/>
              <a:buChar char="•"/>
            </a:pPr>
            <a:r>
              <a:rPr lang="en-CA" sz="2400" dirty="0">
                <a:hlinkClick r:id="rId6"/>
              </a:rPr>
              <a:t>Open Data </a:t>
            </a:r>
            <a:r>
              <a:rPr lang="en-CA" sz="2400" dirty="0" smtClean="0">
                <a:hlinkClick r:id="rId6"/>
              </a:rPr>
              <a:t>Catalogue</a:t>
            </a:r>
            <a:endParaRPr lang="en-CA" sz="2400" dirty="0" smtClean="0"/>
          </a:p>
          <a:p>
            <a:pPr marL="285750" indent="-285750">
              <a:buFont typeface="Arial" panose="020B0604020202020204" pitchFamily="34" charset="0"/>
              <a:buChar char="•"/>
            </a:pPr>
            <a:r>
              <a:rPr lang="en-CA" sz="2400" dirty="0">
                <a:hlinkClick r:id="rId7"/>
              </a:rPr>
              <a:t>Citywide </a:t>
            </a:r>
            <a:r>
              <a:rPr lang="en-CA" sz="2400" dirty="0" smtClean="0">
                <a:hlinkClick r:id="rId7"/>
              </a:rPr>
              <a:t>Wi-Fi</a:t>
            </a:r>
            <a:endParaRPr lang="en-CA" sz="2400" dirty="0" smtClean="0"/>
          </a:p>
          <a:p>
            <a:pPr marL="285750" indent="-285750">
              <a:buFont typeface="Arial" panose="020B0604020202020204" pitchFamily="34" charset="0"/>
              <a:buChar char="•"/>
            </a:pPr>
            <a:r>
              <a:rPr lang="en-CA" sz="2400" dirty="0">
                <a:hlinkClick r:id="rId8"/>
              </a:rPr>
              <a:t>My Surrey </a:t>
            </a:r>
            <a:r>
              <a:rPr lang="en-CA" sz="2400" dirty="0" smtClean="0">
                <a:hlinkClick r:id="rId8"/>
              </a:rPr>
              <a:t>App</a:t>
            </a:r>
            <a:endParaRPr lang="en-CA" sz="2400" dirty="0" smtClean="0"/>
          </a:p>
          <a:p>
            <a:pPr marL="285750" indent="-285750">
              <a:buFont typeface="Arial" panose="020B0604020202020204" pitchFamily="34" charset="0"/>
              <a:buChar char="•"/>
            </a:pPr>
            <a:r>
              <a:rPr lang="en-CA" sz="2400" dirty="0">
                <a:hlinkClick r:id="rId9"/>
              </a:rPr>
              <a:t>Organic Waste Biofuel Processing </a:t>
            </a:r>
            <a:r>
              <a:rPr lang="en-CA" sz="2400" dirty="0" smtClean="0">
                <a:hlinkClick r:id="rId9"/>
              </a:rPr>
              <a:t>Facility</a:t>
            </a:r>
            <a:endParaRPr lang="en-CA" sz="2400" dirty="0" smtClean="0"/>
          </a:p>
          <a:p>
            <a:pPr marL="285750" indent="-285750">
              <a:buFont typeface="Arial" panose="020B0604020202020204" pitchFamily="34" charset="0"/>
              <a:buChar char="•"/>
            </a:pPr>
            <a:r>
              <a:rPr lang="en-CA" sz="2400" dirty="0">
                <a:hlinkClick r:id="rId10"/>
              </a:rPr>
              <a:t>Innovation Boulevard</a:t>
            </a:r>
            <a:endParaRPr lang="en-CA" sz="2400" dirty="0"/>
          </a:p>
        </p:txBody>
      </p:sp>
      <p:sp>
        <p:nvSpPr>
          <p:cNvPr id="8" name="Rectangle 7"/>
          <p:cNvSpPr/>
          <p:nvPr/>
        </p:nvSpPr>
        <p:spPr>
          <a:xfrm>
            <a:off x="6447048" y="2639400"/>
            <a:ext cx="4525213" cy="3046988"/>
          </a:xfrm>
          <a:prstGeom prst="rect">
            <a:avLst/>
          </a:prstGeom>
        </p:spPr>
        <p:txBody>
          <a:bodyPr wrap="none">
            <a:spAutoFit/>
          </a:bodyPr>
          <a:lstStyle/>
          <a:p>
            <a:r>
              <a:rPr lang="en-CA" sz="2400" u="sng" dirty="0" smtClean="0">
                <a:solidFill>
                  <a:srgbClr val="333333"/>
                </a:solidFill>
                <a:latin typeface="Univers LT W02 55 Roman"/>
                <a:hlinkClick r:id="rId11"/>
              </a:rPr>
              <a:t>Smart Vancouver </a:t>
            </a:r>
            <a:r>
              <a:rPr lang="en-CA" sz="2400" u="sng" dirty="0">
                <a:solidFill>
                  <a:srgbClr val="333333"/>
                </a:solidFill>
                <a:latin typeface="Univers LT W02 55 Roman"/>
              </a:rPr>
              <a:t>Key </a:t>
            </a:r>
            <a:r>
              <a:rPr lang="en-CA" sz="2400" u="sng" dirty="0" smtClean="0">
                <a:solidFill>
                  <a:srgbClr val="333333"/>
                </a:solidFill>
                <a:latin typeface="Univers LT W02 55 Roman"/>
              </a:rPr>
              <a:t>Initiatives</a:t>
            </a:r>
          </a:p>
          <a:p>
            <a:endParaRPr lang="en-CA" sz="2400" dirty="0">
              <a:solidFill>
                <a:srgbClr val="333333"/>
              </a:solidFill>
              <a:latin typeface="Univers LT W02 55 Roman"/>
            </a:endParaRPr>
          </a:p>
          <a:p>
            <a:pPr marL="342900" indent="-342900">
              <a:buFont typeface="Arial" panose="020B0604020202020204" pitchFamily="34" charset="0"/>
              <a:buChar char="•"/>
            </a:pPr>
            <a:r>
              <a:rPr lang="en-CA" sz="2400" dirty="0" err="1">
                <a:hlinkClick r:id="rId12"/>
              </a:rPr>
              <a:t>WiFi</a:t>
            </a:r>
            <a:r>
              <a:rPr lang="en-CA" sz="2400" dirty="0">
                <a:hlinkClick r:id="rId12"/>
              </a:rPr>
              <a:t> for everyone</a:t>
            </a:r>
            <a:endParaRPr lang="en-CA" sz="2400" dirty="0"/>
          </a:p>
          <a:p>
            <a:pPr marL="342900" indent="-342900">
              <a:buFont typeface="Arial" panose="020B0604020202020204" pitchFamily="34" charset="0"/>
              <a:buChar char="•"/>
            </a:pPr>
            <a:r>
              <a:rPr lang="en-CA" sz="2400" dirty="0">
                <a:hlinkClick r:id="rId13"/>
              </a:rPr>
              <a:t>Wired bike sharing</a:t>
            </a:r>
            <a:endParaRPr lang="en-CA" sz="2400" dirty="0"/>
          </a:p>
          <a:p>
            <a:pPr marL="342900" indent="-342900">
              <a:buFont typeface="Arial" panose="020B0604020202020204" pitchFamily="34" charset="0"/>
              <a:buChar char="•"/>
            </a:pPr>
            <a:r>
              <a:rPr lang="en-CA" sz="2400" dirty="0">
                <a:hlinkClick r:id="rId14"/>
              </a:rPr>
              <a:t>EV plug-ins</a:t>
            </a:r>
            <a:endParaRPr lang="en-CA" sz="2400" dirty="0"/>
          </a:p>
          <a:p>
            <a:pPr marL="342900" indent="-342900">
              <a:buFont typeface="Arial" panose="020B0604020202020204" pitchFamily="34" charset="0"/>
              <a:buChar char="•"/>
            </a:pPr>
            <a:r>
              <a:rPr lang="en-CA" sz="2400" dirty="0">
                <a:hlinkClick r:id="rId15"/>
              </a:rPr>
              <a:t>Smooth traffic</a:t>
            </a:r>
            <a:endParaRPr lang="en-CA" sz="2400" dirty="0"/>
          </a:p>
          <a:p>
            <a:pPr marL="342900" indent="-342900">
              <a:buFont typeface="Arial" panose="020B0604020202020204" pitchFamily="34" charset="0"/>
              <a:buChar char="•"/>
            </a:pPr>
            <a:r>
              <a:rPr lang="en-CA" sz="2400" dirty="0">
                <a:hlinkClick r:id="rId16"/>
              </a:rPr>
              <a:t>Ask, act, </a:t>
            </a:r>
            <a:r>
              <a:rPr lang="en-CA" sz="2400" dirty="0" smtClean="0">
                <a:hlinkClick r:id="rId16"/>
              </a:rPr>
              <a:t>participate</a:t>
            </a:r>
            <a:endParaRPr lang="en-CA" sz="2400" dirty="0"/>
          </a:p>
          <a:p>
            <a:pPr marL="342900" indent="-342900">
              <a:buFont typeface="Arial" panose="020B0604020202020204" pitchFamily="34" charset="0"/>
              <a:buChar char="•"/>
            </a:pPr>
            <a:r>
              <a:rPr lang="en-CA" sz="2400" dirty="0">
                <a:hlinkClick r:id="rId17"/>
              </a:rPr>
              <a:t>Quick </a:t>
            </a:r>
            <a:r>
              <a:rPr lang="en-CA" sz="2400" dirty="0" smtClean="0">
                <a:hlinkClick r:id="rId17"/>
              </a:rPr>
              <a:t>response</a:t>
            </a:r>
            <a:endParaRPr lang="en-CA" sz="2400" dirty="0"/>
          </a:p>
        </p:txBody>
      </p:sp>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61211" y="5796637"/>
            <a:ext cx="2431644" cy="884797"/>
          </a:xfrm>
          <a:prstGeom prst="rect">
            <a:avLst/>
          </a:prstGeom>
        </p:spPr>
      </p:pic>
      <p:pic>
        <p:nvPicPr>
          <p:cNvPr id="2050" name="Picture 2" descr="City Of Vancou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600693" y="5835243"/>
            <a:ext cx="2132020" cy="8403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645063" y="1156165"/>
            <a:ext cx="3018775" cy="369332"/>
          </a:xfrm>
          <a:prstGeom prst="rect">
            <a:avLst/>
          </a:prstGeom>
        </p:spPr>
        <p:txBody>
          <a:bodyPr wrap="none">
            <a:spAutoFit/>
          </a:bodyPr>
          <a:lstStyle/>
          <a:p>
            <a:r>
              <a:rPr lang="en-CA" b="1" dirty="0">
                <a:solidFill>
                  <a:srgbClr val="444444"/>
                </a:solidFill>
                <a:latin typeface="Gotham SSm A"/>
              </a:rPr>
              <a:t>C</a:t>
            </a:r>
            <a:r>
              <a:rPr lang="en-CA" b="1" i="0" dirty="0" smtClean="0">
                <a:solidFill>
                  <a:srgbClr val="444444"/>
                </a:solidFill>
                <a:effectLst/>
                <a:latin typeface="Gotham SSm A"/>
              </a:rPr>
              <a:t>ompeting for $50 million</a:t>
            </a:r>
            <a:endParaRPr lang="en-CA" b="1" dirty="0"/>
          </a:p>
        </p:txBody>
      </p:sp>
    </p:spTree>
    <p:extLst>
      <p:ext uri="{BB962C8B-B14F-4D97-AF65-F5344CB8AC3E}">
        <p14:creationId xmlns:p14="http://schemas.microsoft.com/office/powerpoint/2010/main" val="1880086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568448"/>
          </a:xfrm>
          <a:prstGeom prst="rect">
            <a:avLst/>
          </a:prstGeom>
        </p:spPr>
      </p:pic>
      <p:sp>
        <p:nvSpPr>
          <p:cNvPr id="5" name="Subtitle 2"/>
          <p:cNvSpPr txBox="1">
            <a:spLocks/>
          </p:cNvSpPr>
          <p:nvPr/>
        </p:nvSpPr>
        <p:spPr>
          <a:xfrm>
            <a:off x="286490" y="5648632"/>
            <a:ext cx="11556465" cy="1018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CA" sz="1900" b="1" dirty="0" smtClean="0"/>
          </a:p>
          <a:p>
            <a:pPr marL="0" indent="0" algn="ctr">
              <a:buNone/>
            </a:pPr>
            <a:r>
              <a:rPr lang="en-CA" sz="1900" b="1" dirty="0" smtClean="0"/>
              <a:t>Realize outcomes for residents - Empower communities to innovate - Forge new partnerships and networks Spread the benefit to all Canadians</a:t>
            </a:r>
          </a:p>
          <a:p>
            <a:pPr marL="0" indent="0">
              <a:buNone/>
            </a:pPr>
            <a:endParaRPr lang="en-CA" dirty="0"/>
          </a:p>
        </p:txBody>
      </p:sp>
      <p:sp>
        <p:nvSpPr>
          <p:cNvPr id="6" name="Rectangle 5"/>
          <p:cNvSpPr/>
          <p:nvPr/>
        </p:nvSpPr>
        <p:spPr>
          <a:xfrm>
            <a:off x="947031" y="3418761"/>
            <a:ext cx="10235381" cy="2246769"/>
          </a:xfrm>
          <a:prstGeom prst="rect">
            <a:avLst/>
          </a:prstGeom>
        </p:spPr>
        <p:txBody>
          <a:bodyPr wrap="square">
            <a:spAutoFit/>
          </a:bodyPr>
          <a:lstStyle/>
          <a:p>
            <a:r>
              <a:rPr lang="en-CA" sz="2000" b="0" i="0" dirty="0" smtClean="0">
                <a:solidFill>
                  <a:srgbClr val="000000"/>
                </a:solidFill>
                <a:effectLst/>
                <a:latin typeface="HKGrotesk-Light"/>
              </a:rPr>
              <a:t>Empowering communities across the country to address local issues their residents face through new partnerships, using a smart cities approach - achieving meaningful outcomes for residents through the use of data and connected technology. This approach can be adopted by any community, big or small.</a:t>
            </a:r>
          </a:p>
          <a:p>
            <a:endParaRPr lang="en-CA" sz="2000" i="0" dirty="0" smtClean="0">
              <a:solidFill>
                <a:srgbClr val="000000"/>
              </a:solidFill>
              <a:effectLst/>
              <a:latin typeface="HKGrotesk-Light"/>
            </a:endParaRPr>
          </a:p>
          <a:p>
            <a:r>
              <a:rPr lang="en-CA" sz="2000" i="0" dirty="0" smtClean="0">
                <a:solidFill>
                  <a:srgbClr val="000000"/>
                </a:solidFill>
                <a:effectLst/>
                <a:latin typeface="HKGrotesk-Light"/>
              </a:rPr>
              <a:t>Finalists will receive support </a:t>
            </a:r>
            <a:r>
              <a:rPr lang="en-CA" sz="2000" b="0" i="0" dirty="0" smtClean="0">
                <a:solidFill>
                  <a:srgbClr val="000000"/>
                </a:solidFill>
                <a:effectLst/>
                <a:latin typeface="HKGrotesk-Light"/>
              </a:rPr>
              <a:t>to develop their smart cities proposals. Winning communities will be awarded with prize money to help implement them.</a:t>
            </a:r>
            <a:endParaRPr lang="en-CA" sz="2000" b="0" i="0" dirty="0">
              <a:solidFill>
                <a:srgbClr val="000000"/>
              </a:solidFill>
              <a:effectLst/>
              <a:latin typeface="HKGrotesk-Light"/>
            </a:endParaRPr>
          </a:p>
        </p:txBody>
      </p:sp>
      <p:sp>
        <p:nvSpPr>
          <p:cNvPr id="7" name="Rectangle 6"/>
          <p:cNvSpPr/>
          <p:nvPr/>
        </p:nvSpPr>
        <p:spPr>
          <a:xfrm>
            <a:off x="286490" y="2701217"/>
            <a:ext cx="4978684" cy="584775"/>
          </a:xfrm>
          <a:prstGeom prst="rect">
            <a:avLst/>
          </a:prstGeom>
        </p:spPr>
        <p:txBody>
          <a:bodyPr wrap="square">
            <a:spAutoFit/>
          </a:bodyPr>
          <a:lstStyle/>
          <a:p>
            <a:r>
              <a:rPr lang="en-CA" sz="3200" b="1" dirty="0"/>
              <a:t>Communities Lead the Way</a:t>
            </a:r>
          </a:p>
        </p:txBody>
      </p:sp>
    </p:spTree>
    <p:extLst>
      <p:ext uri="{BB962C8B-B14F-4D97-AF65-F5344CB8AC3E}">
        <p14:creationId xmlns:p14="http://schemas.microsoft.com/office/powerpoint/2010/main" val="1799352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b="7220"/>
          <a:stretch/>
        </p:blipFill>
        <p:spPr>
          <a:xfrm>
            <a:off x="-25987" y="0"/>
            <a:ext cx="12192000" cy="6858000"/>
          </a:xfrm>
          <a:prstGeom prst="rect">
            <a:avLst/>
          </a:prstGeom>
          <a:effectLst>
            <a:outerShdw blurRad="50800" dist="50800" dir="5400000" algn="ctr" rotWithShape="0">
              <a:srgbClr val="000000"/>
            </a:outerShdw>
          </a:effectLst>
        </p:spPr>
      </p:pic>
      <p:sp>
        <p:nvSpPr>
          <p:cNvPr id="4" name="Rectangle 3"/>
          <p:cNvSpPr/>
          <p:nvPr/>
        </p:nvSpPr>
        <p:spPr>
          <a:xfrm>
            <a:off x="452851" y="277059"/>
            <a:ext cx="6582251" cy="584775"/>
          </a:xfrm>
          <a:prstGeom prst="rect">
            <a:avLst/>
          </a:prstGeom>
          <a:effectLst>
            <a:outerShdw blurRad="50800" dist="50800" dir="5400000" sx="1000" sy="1000" algn="ctr" rotWithShape="0">
              <a:srgbClr val="000000">
                <a:alpha val="43137"/>
              </a:srgbClr>
            </a:outerShdw>
          </a:effectLst>
        </p:spPr>
        <p:txBody>
          <a:bodyPr wrap="none">
            <a:spAutoFit/>
          </a:bodyPr>
          <a:lstStyle/>
          <a:p>
            <a:r>
              <a:rPr lang="en-CA" sz="3200" b="1" i="0" dirty="0" smtClean="0">
                <a:solidFill>
                  <a:schemeClr val="bg1"/>
                </a:solidFill>
                <a:effectLst>
                  <a:outerShdw blurRad="38100" dist="38100" dir="2700000" algn="tl">
                    <a:srgbClr val="000000">
                      <a:alpha val="43137"/>
                    </a:srgbClr>
                  </a:outerShdw>
                </a:effectLst>
                <a:latin typeface="HKGrotesk-Light"/>
              </a:rPr>
              <a:t>What is a smart cities approach?</a:t>
            </a:r>
            <a:endParaRPr lang="en-CA" sz="3200" b="1" i="0" dirty="0">
              <a:solidFill>
                <a:schemeClr val="bg1"/>
              </a:solidFill>
              <a:effectLst>
                <a:outerShdw blurRad="38100" dist="38100" dir="2700000" algn="tl">
                  <a:srgbClr val="000000">
                    <a:alpha val="43137"/>
                  </a:srgbClr>
                </a:outerShdw>
              </a:effectLst>
              <a:latin typeface="HKGrotesk-Light"/>
            </a:endParaRPr>
          </a:p>
        </p:txBody>
      </p:sp>
      <p:sp>
        <p:nvSpPr>
          <p:cNvPr id="5" name="Rectangle 4"/>
          <p:cNvSpPr/>
          <p:nvPr/>
        </p:nvSpPr>
        <p:spPr>
          <a:xfrm>
            <a:off x="452851" y="1012984"/>
            <a:ext cx="11234324" cy="5816977"/>
          </a:xfrm>
          <a:prstGeom prst="rect">
            <a:avLst/>
          </a:prstGeom>
        </p:spPr>
        <p:txBody>
          <a:bodyPr wrap="square">
            <a:spAutoFit/>
          </a:bodyPr>
          <a:lstStyle/>
          <a:p>
            <a:r>
              <a:rPr lang="en-CA" sz="2800" b="1" dirty="0">
                <a:solidFill>
                  <a:schemeClr val="bg1"/>
                </a:solidFill>
                <a:effectLst>
                  <a:outerShdw blurRad="38100" dist="38100" dir="2700000" algn="tl">
                    <a:srgbClr val="000000">
                      <a:alpha val="43137"/>
                    </a:srgbClr>
                  </a:outerShdw>
                </a:effectLst>
              </a:rPr>
              <a:t>Achieving meaningful outcomes for residents by leveraging the fundamental benefits that data and connected technology have to offer:</a:t>
            </a:r>
          </a:p>
          <a:p>
            <a:endParaRPr lang="en-CA" sz="2800" b="1" dirty="0">
              <a:solidFill>
                <a:schemeClr val="bg1"/>
              </a:solidFill>
              <a:effectLst>
                <a:outerShdw blurRad="38100" dist="38100" dir="2700000" algn="tl">
                  <a:srgbClr val="000000">
                    <a:alpha val="43137"/>
                  </a:srgbClr>
                </a:outerShdw>
              </a:effectLst>
            </a:endParaRPr>
          </a:p>
          <a:p>
            <a:pPr marL="342900" indent="-342900" algn="ctr">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rPr>
              <a:t>Openness</a:t>
            </a:r>
          </a:p>
          <a:p>
            <a:pPr marL="342900" indent="-342900" algn="ctr">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rPr>
              <a:t>Integration</a:t>
            </a:r>
          </a:p>
          <a:p>
            <a:pPr marL="342900" indent="-342900" algn="ctr">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rPr>
              <a:t>Transferability</a:t>
            </a:r>
          </a:p>
          <a:p>
            <a:pPr marL="342900" indent="-342900" algn="ctr">
              <a:buFont typeface="Arial" panose="020B0604020202020204" pitchFamily="34" charset="0"/>
              <a:buChar char="•"/>
            </a:pPr>
            <a:r>
              <a:rPr lang="en-CA" sz="3200" b="1" dirty="0">
                <a:solidFill>
                  <a:schemeClr val="bg1"/>
                </a:solidFill>
                <a:effectLst>
                  <a:outerShdw blurRad="38100" dist="38100" dir="2700000" algn="tl">
                    <a:srgbClr val="000000">
                      <a:alpha val="43137"/>
                    </a:srgbClr>
                  </a:outerShdw>
                </a:effectLst>
              </a:rPr>
              <a:t>Collaboration</a:t>
            </a:r>
          </a:p>
          <a:p>
            <a:pPr marL="342900" indent="-342900">
              <a:buFont typeface="Arial" panose="020B0604020202020204" pitchFamily="34" charset="0"/>
              <a:buChar char="•"/>
            </a:pPr>
            <a:endParaRPr lang="en-CA" sz="2800" b="1" dirty="0">
              <a:solidFill>
                <a:schemeClr val="bg1"/>
              </a:solidFill>
              <a:effectLst>
                <a:outerShdw blurRad="38100" dist="38100" dir="2700000" algn="tl">
                  <a:srgbClr val="000000">
                    <a:alpha val="43137"/>
                  </a:srgbClr>
                </a:outerShdw>
              </a:effectLst>
            </a:endParaRPr>
          </a:p>
          <a:p>
            <a:r>
              <a:rPr lang="en-CA" sz="2800" b="1" dirty="0">
                <a:solidFill>
                  <a:schemeClr val="bg1"/>
                </a:solidFill>
                <a:effectLst>
                  <a:outerShdw blurRad="38100" dist="38100" dir="2700000" algn="tl">
                    <a:srgbClr val="000000">
                      <a:alpha val="43137"/>
                    </a:srgbClr>
                  </a:outerShdw>
                </a:effectLst>
              </a:rPr>
              <a:t>The Challenge Statement is a single sentence that defines the outcome or outcomes a community aims to achieve by implementing its smart cities proposal.</a:t>
            </a:r>
          </a:p>
          <a:p>
            <a:pPr algn="ctr">
              <a:lnSpc>
                <a:spcPct val="150000"/>
              </a:lnSpc>
            </a:pPr>
            <a:r>
              <a:rPr lang="en-CA" sz="3200" b="1" dirty="0" smtClean="0">
                <a:solidFill>
                  <a:schemeClr val="bg1"/>
                </a:solidFill>
                <a:effectLst>
                  <a:outerShdw blurRad="38100" dist="38100" dir="2700000" algn="tl">
                    <a:srgbClr val="000000">
                      <a:alpha val="43137"/>
                    </a:srgbClr>
                  </a:outerShdw>
                </a:effectLst>
              </a:rPr>
              <a:t>Measurable </a:t>
            </a:r>
            <a:r>
              <a:rPr lang="en-CA" sz="3200" b="1" dirty="0">
                <a:solidFill>
                  <a:schemeClr val="bg1"/>
                </a:solidFill>
                <a:effectLst>
                  <a:outerShdw blurRad="38100" dist="38100" dir="2700000" algn="tl">
                    <a:srgbClr val="000000">
                      <a:alpha val="43137"/>
                    </a:srgbClr>
                  </a:outerShdw>
                </a:effectLst>
              </a:rPr>
              <a:t>– Ambitious – Achievable</a:t>
            </a:r>
          </a:p>
        </p:txBody>
      </p:sp>
    </p:spTree>
    <p:extLst>
      <p:ext uri="{BB962C8B-B14F-4D97-AF65-F5344CB8AC3E}">
        <p14:creationId xmlns:p14="http://schemas.microsoft.com/office/powerpoint/2010/main" val="201909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7" t="28815" r="-117" b="296"/>
          <a:stretch/>
        </p:blipFill>
        <p:spPr>
          <a:xfrm>
            <a:off x="0" y="0"/>
            <a:ext cx="12194434" cy="6851423"/>
          </a:xfrm>
          <a:prstGeom prst="rect">
            <a:avLst/>
          </a:prstGeom>
        </p:spPr>
      </p:pic>
      <p:sp>
        <p:nvSpPr>
          <p:cNvPr id="4" name="Rectangle 3"/>
          <p:cNvSpPr/>
          <p:nvPr/>
        </p:nvSpPr>
        <p:spPr>
          <a:xfrm>
            <a:off x="7087967" y="651824"/>
            <a:ext cx="4123245" cy="584775"/>
          </a:xfrm>
          <a:prstGeom prst="rect">
            <a:avLst/>
          </a:prstGeom>
        </p:spPr>
        <p:txBody>
          <a:bodyPr wrap="none">
            <a:spAutoFit/>
          </a:bodyPr>
          <a:lstStyle/>
          <a:p>
            <a:r>
              <a:rPr lang="en-CA" sz="3200" b="1" dirty="0" smtClean="0">
                <a:solidFill>
                  <a:schemeClr val="bg1"/>
                </a:solidFill>
                <a:latin typeface="HKGrotesk-Light"/>
              </a:rPr>
              <a:t>Application Process</a:t>
            </a:r>
            <a:endParaRPr lang="en-CA" sz="3200" b="1" dirty="0">
              <a:solidFill>
                <a:schemeClr val="bg1"/>
              </a:solidFill>
              <a:latin typeface="HKGrotesk-Light"/>
            </a:endParaRPr>
          </a:p>
        </p:txBody>
      </p:sp>
      <p:sp>
        <p:nvSpPr>
          <p:cNvPr id="5" name="Rectangle 4"/>
          <p:cNvSpPr/>
          <p:nvPr/>
        </p:nvSpPr>
        <p:spPr>
          <a:xfrm>
            <a:off x="582925" y="2318364"/>
            <a:ext cx="11028583" cy="4893647"/>
          </a:xfrm>
          <a:prstGeom prst="rect">
            <a:avLst/>
          </a:prstGeom>
        </p:spPr>
        <p:txBody>
          <a:bodyPr wrap="square">
            <a:spAutoFit/>
          </a:bodyPr>
          <a:lstStyle/>
          <a:p>
            <a:pPr marL="342900" indent="-342900">
              <a:lnSpc>
                <a:spcPct val="150000"/>
              </a:lnSpc>
              <a:buFont typeface="Arial" panose="020B0604020202020204" pitchFamily="34" charset="0"/>
              <a:buChar char="•"/>
            </a:pPr>
            <a:r>
              <a:rPr lang="en-CA" sz="2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KGrotesk-Light"/>
              </a:rPr>
              <a:t>Engage with residents about the most pressing issues their community faces.</a:t>
            </a:r>
          </a:p>
          <a:p>
            <a:pPr marL="342900" indent="-342900">
              <a:lnSpc>
                <a:spcPct val="150000"/>
              </a:lnSpc>
              <a:buFont typeface="Arial" panose="020B0604020202020204" pitchFamily="34" charset="0"/>
              <a:buChar char="•"/>
            </a:pPr>
            <a:r>
              <a:rPr lang="en-CA" sz="2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KGrotesk-Light"/>
              </a:rPr>
              <a:t>Define Challenge Statement based on these consultations</a:t>
            </a:r>
          </a:p>
          <a:p>
            <a:pPr marL="342900" indent="-342900">
              <a:lnSpc>
                <a:spcPct val="150000"/>
              </a:lnSpc>
              <a:buFont typeface="Arial" panose="020B0604020202020204" pitchFamily="34" charset="0"/>
              <a:buChar char="•"/>
            </a:pPr>
            <a:r>
              <a:rPr lang="en-CA" sz="2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KGrotesk-Light"/>
              </a:rPr>
              <a:t>Develop ideas and activities that will make up their preliminary Smart Cities Challenge proposal</a:t>
            </a:r>
          </a:p>
          <a:p>
            <a:pPr marL="342900" indent="-342900">
              <a:lnSpc>
                <a:spcPct val="150000"/>
              </a:lnSpc>
              <a:buFont typeface="Arial" panose="020B0604020202020204" pitchFamily="34" charset="0"/>
              <a:buChar char="•"/>
            </a:pPr>
            <a:r>
              <a:rPr lang="en-CA" sz="2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KGrotesk-Light"/>
              </a:rPr>
              <a:t>Applications due April 24</a:t>
            </a:r>
            <a:r>
              <a:rPr lang="en-CA" sz="2600" b="1" baseline="300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KGrotesk-Light"/>
              </a:rPr>
              <a:t>th</a:t>
            </a:r>
            <a:r>
              <a:rPr lang="en-CA" sz="2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KGrotesk-Light"/>
              </a:rPr>
              <a:t>, 2018 on </a:t>
            </a:r>
            <a:r>
              <a:rPr lang="en-CA" sz="26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hlinkClick r:id="rId4"/>
              </a:rPr>
              <a:t>Impact Canada Challenge </a:t>
            </a:r>
            <a:r>
              <a:rPr lang="en-CA" sz="2600" b="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hlinkClick r:id="rId4"/>
              </a:rPr>
              <a:t>Platform</a:t>
            </a:r>
            <a:endParaRPr lang="en-CA" sz="2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800100" lvl="1" indent="-342900">
              <a:lnSpc>
                <a:spcPct val="150000"/>
              </a:lnSpc>
              <a:buFont typeface="Arial" panose="020B0604020202020204" pitchFamily="34" charset="0"/>
              <a:buChar char="•"/>
            </a:pPr>
            <a:r>
              <a:rPr lang="en-CA" sz="2600" b="1" u="sng"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hlinkClick r:id="rId5"/>
              </a:rPr>
              <a:t>Appendix</a:t>
            </a:r>
            <a:r>
              <a:rPr lang="en-CA" sz="26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hlinkClick r:id="rId5"/>
              </a:rPr>
              <a:t>: Application Instructions</a:t>
            </a:r>
            <a:r>
              <a:rPr lang="en-CA"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endParaRPr lang="en-CA"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KGrotesk-Light"/>
            </a:endParaRPr>
          </a:p>
          <a:p>
            <a:pPr>
              <a:lnSpc>
                <a:spcPct val="150000"/>
              </a:lnSpc>
            </a:pPr>
            <a:endParaRPr lang="en-CA" sz="2600" b="1" dirty="0">
              <a:solidFill>
                <a:srgbClr val="000000"/>
              </a:solidFill>
              <a:latin typeface="HKGrotesk-Light"/>
            </a:endParaRPr>
          </a:p>
        </p:txBody>
      </p:sp>
    </p:spTree>
    <p:extLst>
      <p:ext uri="{BB962C8B-B14F-4D97-AF65-F5344CB8AC3E}">
        <p14:creationId xmlns:p14="http://schemas.microsoft.com/office/powerpoint/2010/main" val="1109815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2"/>
            <a:ext cx="12192000" cy="6864864"/>
          </a:xfrm>
          <a:prstGeom prst="rect">
            <a:avLst/>
          </a:prstGeom>
        </p:spPr>
      </p:pic>
      <p:sp>
        <p:nvSpPr>
          <p:cNvPr id="3" name="Content Placeholder 2"/>
          <p:cNvSpPr>
            <a:spLocks noGrp="1"/>
          </p:cNvSpPr>
          <p:nvPr>
            <p:ph idx="1"/>
          </p:nvPr>
        </p:nvSpPr>
        <p:spPr>
          <a:xfrm>
            <a:off x="5274128" y="315345"/>
            <a:ext cx="6662058" cy="4681198"/>
          </a:xfrm>
          <a:effectLst>
            <a:outerShdw blurRad="50800" dist="38100" dir="5400000" algn="t" rotWithShape="0">
              <a:prstClr val="black">
                <a:alpha val="40000"/>
              </a:prstClr>
            </a:outerShdw>
          </a:effectLst>
        </p:spPr>
        <p:txBody>
          <a:bodyPr>
            <a:normAutofit fontScale="70000" lnSpcReduction="20000"/>
          </a:bodyPr>
          <a:lstStyle/>
          <a:p>
            <a:pPr marL="0" indent="0" algn="r">
              <a:buNone/>
            </a:pPr>
            <a:r>
              <a:rPr lang="en-CA" sz="4500" b="1" i="1" u="sng" dirty="0" smtClean="0">
                <a:solidFill>
                  <a:schemeClr val="bg1"/>
                </a:solidFill>
                <a:effectLst>
                  <a:outerShdw blurRad="38100" dist="38100" dir="2700000" algn="tl">
                    <a:srgbClr val="000000">
                      <a:alpha val="43137"/>
                    </a:srgbClr>
                  </a:outerShdw>
                </a:effectLst>
              </a:rPr>
              <a:t>Who can apply?</a:t>
            </a:r>
          </a:p>
          <a:p>
            <a:pPr algn="r"/>
            <a:r>
              <a:rPr lang="en-CA" sz="4500" b="1" dirty="0">
                <a:solidFill>
                  <a:schemeClr val="bg1"/>
                </a:solidFill>
                <a:effectLst>
                  <a:outerShdw blurRad="38100" dist="38100" dir="2700000" algn="tl">
                    <a:srgbClr val="000000">
                      <a:alpha val="43137"/>
                    </a:srgbClr>
                  </a:outerShdw>
                </a:effectLst>
              </a:rPr>
              <a:t>Municipalities, local or regional governments</a:t>
            </a:r>
          </a:p>
          <a:p>
            <a:pPr algn="r"/>
            <a:r>
              <a:rPr lang="en-CA" sz="4500" b="1" dirty="0">
                <a:solidFill>
                  <a:schemeClr val="bg1"/>
                </a:solidFill>
                <a:effectLst>
                  <a:outerShdw blurRad="38100" dist="38100" dir="2700000" algn="tl">
                    <a:srgbClr val="000000">
                      <a:alpha val="43137"/>
                    </a:srgbClr>
                  </a:outerShdw>
                </a:effectLst>
              </a:rPr>
              <a:t>Indigenous communities</a:t>
            </a:r>
          </a:p>
          <a:p>
            <a:pPr algn="r"/>
            <a:r>
              <a:rPr lang="en-CA" sz="4500" b="1" dirty="0">
                <a:solidFill>
                  <a:schemeClr val="bg1"/>
                </a:solidFill>
                <a:effectLst>
                  <a:outerShdw blurRad="38100" dist="38100" dir="2700000" algn="tl">
                    <a:srgbClr val="000000">
                      <a:alpha val="43137"/>
                    </a:srgbClr>
                  </a:outerShdw>
                </a:effectLst>
              </a:rPr>
              <a:t>Groups of organisations </a:t>
            </a:r>
            <a:r>
              <a:rPr lang="en-CA" sz="4500" b="1" dirty="0" smtClean="0">
                <a:solidFill>
                  <a:schemeClr val="bg1"/>
                </a:solidFill>
                <a:effectLst>
                  <a:outerShdw blurRad="38100" dist="38100" dir="2700000" algn="tl">
                    <a:srgbClr val="000000">
                      <a:alpha val="43137"/>
                    </a:srgbClr>
                  </a:outerShdw>
                </a:effectLst>
              </a:rPr>
              <a:t>above</a:t>
            </a:r>
          </a:p>
          <a:p>
            <a:pPr marL="0" indent="0" algn="r">
              <a:buNone/>
            </a:pPr>
            <a:endParaRPr lang="en-CA" sz="4500" b="1" u="sng" dirty="0" smtClean="0">
              <a:solidFill>
                <a:schemeClr val="bg1"/>
              </a:solidFill>
              <a:effectLst>
                <a:outerShdw blurRad="38100" dist="38100" dir="2700000" algn="tl">
                  <a:srgbClr val="000000">
                    <a:alpha val="43137"/>
                  </a:srgbClr>
                </a:outerShdw>
              </a:effectLst>
              <a:latin typeface="HKGrotesk-Light"/>
            </a:endParaRPr>
          </a:p>
          <a:p>
            <a:pPr marL="0" indent="0" algn="r">
              <a:buNone/>
            </a:pPr>
            <a:r>
              <a:rPr lang="en-CA" sz="4500" b="1" i="1" u="sng" dirty="0" smtClean="0">
                <a:solidFill>
                  <a:schemeClr val="bg1"/>
                </a:solidFill>
                <a:effectLst>
                  <a:outerShdw blurRad="38100" dist="38100" dir="2700000" algn="tl">
                    <a:srgbClr val="000000">
                      <a:alpha val="43137"/>
                    </a:srgbClr>
                  </a:outerShdw>
                </a:effectLst>
                <a:latin typeface="HKGrotesk-Light"/>
              </a:rPr>
              <a:t>Prizes</a:t>
            </a:r>
            <a:endParaRPr lang="en-CA" sz="4500" b="1" i="1" u="sng" dirty="0">
              <a:solidFill>
                <a:schemeClr val="bg1"/>
              </a:solidFill>
              <a:effectLst>
                <a:outerShdw blurRad="38100" dist="38100" dir="2700000" algn="tl">
                  <a:srgbClr val="000000">
                    <a:alpha val="43137"/>
                  </a:srgbClr>
                </a:outerShdw>
              </a:effectLst>
              <a:latin typeface="HKGrotesk-Light"/>
            </a:endParaRPr>
          </a:p>
          <a:p>
            <a:pPr marL="0" indent="0" algn="r">
              <a:buNone/>
            </a:pPr>
            <a:r>
              <a:rPr lang="en-CA" sz="4500" dirty="0">
                <a:solidFill>
                  <a:schemeClr val="bg1"/>
                </a:solidFill>
                <a:effectLst>
                  <a:outerShdw blurRad="38100" dist="38100" dir="2700000" algn="tl">
                    <a:srgbClr val="000000">
                      <a:alpha val="43137"/>
                    </a:srgbClr>
                  </a:outerShdw>
                </a:effectLst>
                <a:latin typeface="HKGrotesk-Light"/>
              </a:rPr>
              <a:t>One prize of up to $50 million</a:t>
            </a:r>
          </a:p>
          <a:p>
            <a:pPr marL="0" indent="0" algn="r">
              <a:buNone/>
            </a:pPr>
            <a:r>
              <a:rPr lang="en-CA" sz="4500" dirty="0">
                <a:solidFill>
                  <a:schemeClr val="bg1"/>
                </a:solidFill>
                <a:effectLst>
                  <a:outerShdw blurRad="38100" dist="38100" dir="2700000" algn="tl">
                    <a:srgbClr val="000000">
                      <a:alpha val="43137"/>
                    </a:srgbClr>
                  </a:outerShdw>
                </a:effectLst>
                <a:latin typeface="HKGrotesk-Light"/>
              </a:rPr>
              <a:t>Two prizes of up to $10 million each</a:t>
            </a:r>
          </a:p>
          <a:p>
            <a:pPr marL="0" indent="0" algn="r">
              <a:buNone/>
            </a:pPr>
            <a:r>
              <a:rPr lang="en-CA" sz="4500" dirty="0">
                <a:solidFill>
                  <a:schemeClr val="bg1"/>
                </a:solidFill>
                <a:effectLst>
                  <a:outerShdw blurRad="38100" dist="38100" dir="2700000" algn="tl">
                    <a:srgbClr val="000000">
                      <a:alpha val="43137"/>
                    </a:srgbClr>
                  </a:outerShdw>
                </a:effectLst>
                <a:latin typeface="HKGrotesk-Light"/>
              </a:rPr>
              <a:t>One prize of up to $5 million</a:t>
            </a:r>
          </a:p>
          <a:p>
            <a:pPr algn="r"/>
            <a:endParaRPr lang="en-CA" dirty="0">
              <a:solidFill>
                <a:schemeClr val="bg1"/>
              </a:solidFill>
            </a:endParaRPr>
          </a:p>
          <a:p>
            <a:pPr marL="0" indent="0" algn="r">
              <a:buNone/>
            </a:pPr>
            <a:endParaRPr lang="en-CA"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5670"/>
            <a:ext cx="12191999" cy="2302329"/>
          </a:xfrm>
          <a:prstGeom prst="rect">
            <a:avLst/>
          </a:prstGeom>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4586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5088194"/>
            <a:ext cx="12192001" cy="1769806"/>
          </a:xfrm>
          <a:prstGeom prst="rect">
            <a:avLst/>
          </a:prstGeom>
        </p:spPr>
      </p:pic>
      <p:sp>
        <p:nvSpPr>
          <p:cNvPr id="5" name="Rectangle 4"/>
          <p:cNvSpPr/>
          <p:nvPr/>
        </p:nvSpPr>
        <p:spPr>
          <a:xfrm>
            <a:off x="572726" y="825908"/>
            <a:ext cx="11046543" cy="3067665"/>
          </a:xfrm>
          <a:prstGeom prst="rect">
            <a:avLst/>
          </a:prstGeom>
        </p:spPr>
        <p:txBody>
          <a:bodyPr wrap="square">
            <a:spAutoFit/>
          </a:bodyPr>
          <a:lstStyle/>
          <a:p>
            <a:r>
              <a:rPr lang="en-CA" sz="2400" b="0" i="0" dirty="0" smtClean="0">
                <a:effectLst/>
                <a:latin typeface="adobe-garamond-pro"/>
              </a:rPr>
              <a:t>The </a:t>
            </a:r>
            <a:r>
              <a:rPr lang="en-CA" sz="2400" b="0" i="0" dirty="0" smtClean="0">
                <a:effectLst/>
                <a:latin typeface="adobe-garamond-pro"/>
                <a:hlinkClick r:id="rId3"/>
              </a:rPr>
              <a:t>South Island Prosperity Project’s </a:t>
            </a:r>
            <a:r>
              <a:rPr lang="en-CA" sz="2400" b="0" i="0" dirty="0" smtClean="0">
                <a:effectLst/>
                <a:latin typeface="adobe-garamond-pro"/>
              </a:rPr>
              <a:t>(SIPP) mission is to facilitate and promote the development of a strong, regionally diversified economy on South Vancouver Island.</a:t>
            </a:r>
          </a:p>
          <a:p>
            <a:endParaRPr lang="en-CA" sz="2400" b="0" i="0" dirty="0" smtClean="0">
              <a:effectLst/>
              <a:latin typeface="adobe-garamond-pro"/>
            </a:endParaRPr>
          </a:p>
          <a:p>
            <a:r>
              <a:rPr lang="en-CA" sz="2400" b="0" i="0" dirty="0" smtClean="0">
                <a:effectLst/>
                <a:latin typeface="adobe-garamond-pro"/>
              </a:rPr>
              <a:t>Our vision is to do everything we can to build a collaborative, vibrant place to live and work. We intend to bolster our region’s economic and social prosperity by catalyzing the creation of high-quality, household-sustaining jobs, so that more families can afford to live, work and build a life here. </a:t>
            </a:r>
            <a:endParaRPr lang="en-CA" sz="2400" b="0" i="0" dirty="0">
              <a:effectLst/>
              <a:latin typeface="adobe-garamond-pro"/>
            </a:endParaRPr>
          </a:p>
        </p:txBody>
      </p:sp>
      <p:sp>
        <p:nvSpPr>
          <p:cNvPr id="6" name="Rectangle 5"/>
          <p:cNvSpPr/>
          <p:nvPr/>
        </p:nvSpPr>
        <p:spPr>
          <a:xfrm>
            <a:off x="2366525" y="4198496"/>
            <a:ext cx="7458941" cy="584775"/>
          </a:xfrm>
          <a:prstGeom prst="rect">
            <a:avLst/>
          </a:prstGeom>
        </p:spPr>
        <p:txBody>
          <a:bodyPr wrap="square">
            <a:spAutoFit/>
          </a:bodyPr>
          <a:lstStyle/>
          <a:p>
            <a:r>
              <a:rPr lang="en-CA" sz="3200" b="1" i="1" dirty="0">
                <a:latin typeface="adobe-garamond-pro"/>
              </a:rPr>
              <a:t>One region, one vision, one purpose.</a:t>
            </a:r>
            <a:endParaRPr lang="en-CA" sz="3200" dirty="0">
              <a:latin typeface="adobe-garamond-pro"/>
            </a:endParaRPr>
          </a:p>
        </p:txBody>
      </p:sp>
      <p:sp>
        <p:nvSpPr>
          <p:cNvPr id="7" name="TextBox 6"/>
          <p:cNvSpPr txBox="1"/>
          <p:nvPr/>
        </p:nvSpPr>
        <p:spPr>
          <a:xfrm>
            <a:off x="10333704" y="4321606"/>
            <a:ext cx="1568245" cy="461665"/>
          </a:xfrm>
          <a:prstGeom prst="rect">
            <a:avLst/>
          </a:prstGeom>
          <a:noFill/>
        </p:spPr>
        <p:txBody>
          <a:bodyPr wrap="square" rtlCol="0">
            <a:spAutoFit/>
          </a:bodyPr>
          <a:lstStyle/>
          <a:p>
            <a:r>
              <a:rPr lang="en-CA" sz="2400" dirty="0" smtClean="0">
                <a:hlinkClick r:id="rId4"/>
              </a:rPr>
              <a:t>Organizers</a:t>
            </a:r>
            <a:endParaRPr lang="en-CA" sz="2400" dirty="0"/>
          </a:p>
        </p:txBody>
      </p:sp>
      <p:sp>
        <p:nvSpPr>
          <p:cNvPr id="8" name="Rectangle 7"/>
          <p:cNvSpPr/>
          <p:nvPr/>
        </p:nvSpPr>
        <p:spPr>
          <a:xfrm>
            <a:off x="652572" y="4321606"/>
            <a:ext cx="1205715" cy="461665"/>
          </a:xfrm>
          <a:prstGeom prst="rect">
            <a:avLst/>
          </a:prstGeom>
        </p:spPr>
        <p:txBody>
          <a:bodyPr wrap="none">
            <a:spAutoFit/>
          </a:bodyPr>
          <a:lstStyle/>
          <a:p>
            <a:r>
              <a:rPr lang="en-CA" sz="2400" dirty="0" smtClean="0">
                <a:hlinkClick r:id="rId5"/>
              </a:rPr>
              <a:t>Website</a:t>
            </a:r>
            <a:endParaRPr lang="en-CA" sz="2400" dirty="0"/>
          </a:p>
        </p:txBody>
      </p:sp>
    </p:spTree>
    <p:extLst>
      <p:ext uri="{BB962C8B-B14F-4D97-AF65-F5344CB8AC3E}">
        <p14:creationId xmlns:p14="http://schemas.microsoft.com/office/powerpoint/2010/main" val="403959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661" y="75018"/>
            <a:ext cx="5633340" cy="2945768"/>
          </a:xfrm>
          <a:prstGeom prst="rect">
            <a:avLst/>
          </a:prstGeom>
          <a:ln>
            <a:noFill/>
          </a:ln>
          <a:effectLst>
            <a:softEdge rad="112500"/>
          </a:effectLst>
        </p:spPr>
      </p:pic>
      <p:pic>
        <p:nvPicPr>
          <p:cNvPr id="1026" name="Picture 2" descr="https://ehq-production-canada.imgix.net/2b03f30d6e76717f12109eac110d851028f78ef4/themes/banners/000/000/925/original/Banner8.png?auto=compress%2Cfor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57252"/>
            <a:ext cx="12192000" cy="23007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9379" y="177088"/>
            <a:ext cx="4532451" cy="584775"/>
          </a:xfrm>
          <a:prstGeom prst="rect">
            <a:avLst/>
          </a:prstGeom>
        </p:spPr>
        <p:txBody>
          <a:bodyPr wrap="square">
            <a:spAutoFit/>
          </a:bodyPr>
          <a:lstStyle/>
          <a:p>
            <a:r>
              <a:rPr lang="en-CA" sz="3200" b="1" i="0" dirty="0" smtClean="0">
                <a:solidFill>
                  <a:srgbClr val="040000"/>
                </a:solidFill>
                <a:effectLst/>
                <a:latin typeface="Roboto"/>
                <a:hlinkClick r:id="rId4"/>
              </a:rPr>
              <a:t>Smart Cities Penticton</a:t>
            </a:r>
            <a:endParaRPr lang="en-CA" sz="3200" b="1" i="0" dirty="0">
              <a:solidFill>
                <a:srgbClr val="040000"/>
              </a:solidFill>
              <a:effectLst/>
              <a:latin typeface="Roboto"/>
            </a:endParaRPr>
          </a:p>
        </p:txBody>
      </p:sp>
      <p:sp>
        <p:nvSpPr>
          <p:cNvPr id="5" name="Rectangle 4"/>
          <p:cNvSpPr/>
          <p:nvPr/>
        </p:nvSpPr>
        <p:spPr>
          <a:xfrm>
            <a:off x="92547" y="761863"/>
            <a:ext cx="11907864" cy="3693319"/>
          </a:xfrm>
          <a:prstGeom prst="rect">
            <a:avLst/>
          </a:prstGeom>
        </p:spPr>
        <p:txBody>
          <a:bodyPr wrap="square">
            <a:spAutoFit/>
          </a:bodyPr>
          <a:lstStyle/>
          <a:p>
            <a:pPr>
              <a:lnSpc>
                <a:spcPct val="150000"/>
              </a:lnSpc>
            </a:pPr>
            <a:r>
              <a:rPr lang="en-CA" sz="2600" b="1" dirty="0" smtClean="0">
                <a:solidFill>
                  <a:srgbClr val="040000"/>
                </a:solidFill>
                <a:latin typeface="Roboto"/>
                <a:hlinkClick r:id="rId5"/>
              </a:rPr>
              <a:t>Healthy Penticton </a:t>
            </a:r>
            <a:r>
              <a:rPr lang="en-CA" sz="2600" b="1" dirty="0" smtClean="0">
                <a:solidFill>
                  <a:srgbClr val="040000"/>
                </a:solidFill>
                <a:latin typeface="Roboto"/>
              </a:rPr>
              <a:t>– Smart Cities Theme</a:t>
            </a:r>
            <a:endParaRPr lang="en-CA" sz="2600" i="0" dirty="0" smtClean="0">
              <a:solidFill>
                <a:srgbClr val="040000"/>
              </a:solidFill>
              <a:effectLst/>
              <a:latin typeface="Roboto"/>
            </a:endParaRPr>
          </a:p>
          <a:p>
            <a:pPr>
              <a:lnSpc>
                <a:spcPct val="150000"/>
              </a:lnSpc>
            </a:pPr>
            <a:r>
              <a:rPr lang="en-CA" sz="2600" b="1" dirty="0" smtClean="0">
                <a:solidFill>
                  <a:srgbClr val="040000"/>
                </a:solidFill>
                <a:latin typeface="Roboto"/>
              </a:rPr>
              <a:t>10</a:t>
            </a:r>
            <a:r>
              <a:rPr lang="en-CA" sz="2600" dirty="0" smtClean="0">
                <a:solidFill>
                  <a:srgbClr val="040000"/>
                </a:solidFill>
                <a:latin typeface="Roboto"/>
              </a:rPr>
              <a:t> solutions, </a:t>
            </a:r>
            <a:r>
              <a:rPr lang="en-CA" sz="2600" b="1" dirty="0" smtClean="0">
                <a:solidFill>
                  <a:srgbClr val="040000"/>
                </a:solidFill>
                <a:latin typeface="Roboto"/>
              </a:rPr>
              <a:t>10 </a:t>
            </a:r>
            <a:r>
              <a:rPr lang="en-CA" sz="2600" dirty="0" smtClean="0">
                <a:solidFill>
                  <a:srgbClr val="040000"/>
                </a:solidFill>
                <a:latin typeface="Roboto"/>
              </a:rPr>
              <a:t>projects for </a:t>
            </a:r>
            <a:r>
              <a:rPr lang="en-CA" sz="2600" b="1" dirty="0" smtClean="0">
                <a:solidFill>
                  <a:srgbClr val="040000"/>
                </a:solidFill>
                <a:latin typeface="Roboto"/>
              </a:rPr>
              <a:t>$10</a:t>
            </a:r>
            <a:r>
              <a:rPr lang="en-CA" sz="2600" dirty="0" smtClean="0">
                <a:solidFill>
                  <a:srgbClr val="040000"/>
                </a:solidFill>
                <a:latin typeface="Roboto"/>
              </a:rPr>
              <a:t> million </a:t>
            </a:r>
          </a:p>
          <a:p>
            <a:pPr>
              <a:lnSpc>
                <a:spcPct val="150000"/>
              </a:lnSpc>
            </a:pPr>
            <a:r>
              <a:rPr lang="en-CA" sz="2600" dirty="0" smtClean="0">
                <a:solidFill>
                  <a:srgbClr val="040000"/>
                </a:solidFill>
                <a:latin typeface="Roboto"/>
              </a:rPr>
              <a:t>pursuing technology and open data.</a:t>
            </a:r>
            <a:endParaRPr lang="en-CA" sz="2600" b="0" i="0" dirty="0" smtClean="0">
              <a:solidFill>
                <a:srgbClr val="040000"/>
              </a:solidFill>
              <a:effectLst/>
              <a:latin typeface="Roboto"/>
            </a:endParaRPr>
          </a:p>
          <a:p>
            <a:pPr marL="285750" indent="-285750">
              <a:lnSpc>
                <a:spcPct val="150000"/>
              </a:lnSpc>
              <a:buFont typeface="Arial" panose="020B0604020202020204" pitchFamily="34" charset="0"/>
              <a:buChar char="•"/>
            </a:pPr>
            <a:endParaRPr lang="en-CA" sz="2600" b="0" i="0" dirty="0" smtClean="0">
              <a:solidFill>
                <a:srgbClr val="040000"/>
              </a:solidFill>
              <a:effectLst/>
              <a:latin typeface="Roboto"/>
            </a:endParaRPr>
          </a:p>
          <a:p>
            <a:pPr marL="285750" indent="-285750">
              <a:lnSpc>
                <a:spcPct val="150000"/>
              </a:lnSpc>
              <a:buFont typeface="Arial" panose="020B0604020202020204" pitchFamily="34" charset="0"/>
              <a:buChar char="•"/>
            </a:pPr>
            <a:r>
              <a:rPr lang="en-CA" sz="2600" b="0" i="0" dirty="0" smtClean="0">
                <a:solidFill>
                  <a:srgbClr val="040000"/>
                </a:solidFill>
                <a:effectLst/>
                <a:latin typeface="Roboto"/>
              </a:rPr>
              <a:t>Effort is being led by </a:t>
            </a:r>
            <a:r>
              <a:rPr lang="en-CA" sz="2600" b="1" i="0" dirty="0" smtClean="0">
                <a:solidFill>
                  <a:srgbClr val="040000"/>
                </a:solidFill>
                <a:effectLst/>
                <a:latin typeface="Roboto"/>
              </a:rPr>
              <a:t>volunteers in the community.</a:t>
            </a:r>
            <a:r>
              <a:rPr lang="en-CA" sz="2600" i="0" dirty="0" smtClean="0">
                <a:solidFill>
                  <a:srgbClr val="040000"/>
                </a:solidFill>
                <a:effectLst/>
                <a:latin typeface="Roboto"/>
              </a:rPr>
              <a:t> </a:t>
            </a:r>
          </a:p>
          <a:p>
            <a:pPr marL="285750" indent="-285750">
              <a:lnSpc>
                <a:spcPct val="150000"/>
              </a:lnSpc>
              <a:buFont typeface="Arial" panose="020B0604020202020204" pitchFamily="34" charset="0"/>
              <a:buChar char="•"/>
            </a:pPr>
            <a:r>
              <a:rPr lang="en-CA" sz="2600" i="0" dirty="0" smtClean="0">
                <a:solidFill>
                  <a:srgbClr val="040000"/>
                </a:solidFill>
                <a:effectLst/>
                <a:latin typeface="Roboto"/>
              </a:rPr>
              <a:t>Community engagement took place Jan. – Feb. 2018</a:t>
            </a:r>
          </a:p>
        </p:txBody>
      </p:sp>
      <p:pic>
        <p:nvPicPr>
          <p:cNvPr id="7" name="Picture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82227" y="2082754"/>
            <a:ext cx="737707" cy="737707"/>
          </a:xfrm>
          <a:prstGeom prst="rect">
            <a:avLst/>
          </a:prstGeom>
        </p:spPr>
      </p:pic>
    </p:spTree>
    <p:extLst>
      <p:ext uri="{BB962C8B-B14F-4D97-AF65-F5344CB8AC3E}">
        <p14:creationId xmlns:p14="http://schemas.microsoft.com/office/powerpoint/2010/main" val="4139846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489" y="35572"/>
            <a:ext cx="8595511" cy="4355832"/>
          </a:xfrm>
          <a:prstGeom prst="rect">
            <a:avLst/>
          </a:prstGeom>
          <a:ln>
            <a:noFill/>
          </a:ln>
          <a:effectLst>
            <a:softEdge rad="112500"/>
          </a:effectLst>
        </p:spPr>
      </p:pic>
      <p:sp>
        <p:nvSpPr>
          <p:cNvPr id="5" name="Rectangle 4"/>
          <p:cNvSpPr/>
          <p:nvPr/>
        </p:nvSpPr>
        <p:spPr>
          <a:xfrm>
            <a:off x="16329" y="3807475"/>
            <a:ext cx="8017328" cy="2462213"/>
          </a:xfrm>
          <a:prstGeom prst="rect">
            <a:avLst/>
          </a:prstGeom>
        </p:spPr>
        <p:txBody>
          <a:bodyPr wrap="square">
            <a:spAutoFit/>
          </a:bodyPr>
          <a:lstStyle/>
          <a:p>
            <a:pPr>
              <a:lnSpc>
                <a:spcPct val="150000"/>
              </a:lnSpc>
            </a:pPr>
            <a:r>
              <a:rPr lang="en-CA" sz="2800" b="1" dirty="0" smtClean="0">
                <a:solidFill>
                  <a:srgbClr val="333333"/>
                </a:solidFill>
                <a:latin typeface="Noto Serif"/>
              </a:rPr>
              <a:t>3 Areas </a:t>
            </a:r>
            <a:r>
              <a:rPr lang="en-CA" sz="2800" b="1" dirty="0" smtClean="0">
                <a:latin typeface="Noto Serif"/>
              </a:rPr>
              <a:t>of </a:t>
            </a:r>
            <a:r>
              <a:rPr lang="en-CA" sz="2800" b="1" dirty="0" smtClean="0">
                <a:effectLst>
                  <a:outerShdw blurRad="38100" dist="38100" dir="2700000" algn="tl">
                    <a:srgbClr val="000000">
                      <a:alpha val="43137"/>
                    </a:srgbClr>
                  </a:outerShdw>
                </a:effectLst>
                <a:latin typeface="Noto Serif"/>
              </a:rPr>
              <a:t>Focus</a:t>
            </a:r>
            <a:r>
              <a:rPr lang="en-CA" sz="2800" b="0" i="0" dirty="0" smtClean="0">
                <a:effectLst>
                  <a:outerShdw blurRad="38100" dist="38100" dir="2700000" algn="tl">
                    <a:srgbClr val="000000">
                      <a:alpha val="43137"/>
                    </a:srgbClr>
                  </a:outerShdw>
                </a:effectLst>
                <a:latin typeface="Noto Serif"/>
              </a:rPr>
              <a:t>:</a:t>
            </a:r>
          </a:p>
          <a:p>
            <a:pPr marL="457200" indent="-457200">
              <a:buFont typeface="Arial" panose="020B0604020202020204" pitchFamily="34" charset="0"/>
              <a:buChar char="•"/>
            </a:pPr>
            <a:r>
              <a:rPr lang="en-CA" sz="2800" dirty="0" smtClean="0">
                <a:solidFill>
                  <a:srgbClr val="333333"/>
                </a:solidFill>
                <a:latin typeface="Noto Serif"/>
              </a:rPr>
              <a:t>Addressing homelessness</a:t>
            </a:r>
          </a:p>
          <a:p>
            <a:pPr marL="457200" indent="-457200">
              <a:buFont typeface="Arial" panose="020B0604020202020204" pitchFamily="34" charset="0"/>
              <a:buChar char="•"/>
            </a:pPr>
            <a:r>
              <a:rPr lang="en-CA" sz="2800" dirty="0" smtClean="0">
                <a:solidFill>
                  <a:srgbClr val="333333"/>
                </a:solidFill>
                <a:latin typeface="Noto Serif"/>
              </a:rPr>
              <a:t>Resilience in the face of climate change; or,</a:t>
            </a:r>
          </a:p>
          <a:p>
            <a:pPr marL="457200" indent="-457200">
              <a:buFont typeface="Arial" panose="020B0604020202020204" pitchFamily="34" charset="0"/>
              <a:buChar char="•"/>
            </a:pPr>
            <a:r>
              <a:rPr lang="en-CA" sz="2800" dirty="0" smtClean="0">
                <a:solidFill>
                  <a:srgbClr val="333333"/>
                </a:solidFill>
                <a:latin typeface="Noto Serif"/>
              </a:rPr>
              <a:t>The growth and development of neighborhoods</a:t>
            </a:r>
            <a:endParaRPr lang="en-CA" sz="2800" dirty="0"/>
          </a:p>
        </p:txBody>
      </p:sp>
      <p:sp>
        <p:nvSpPr>
          <p:cNvPr id="6" name="Rectangle 5"/>
          <p:cNvSpPr/>
          <p:nvPr/>
        </p:nvSpPr>
        <p:spPr>
          <a:xfrm>
            <a:off x="2971802" y="6375137"/>
            <a:ext cx="9465128" cy="461665"/>
          </a:xfrm>
          <a:prstGeom prst="rect">
            <a:avLst/>
          </a:prstGeom>
        </p:spPr>
        <p:txBody>
          <a:bodyPr wrap="square">
            <a:spAutoFit/>
          </a:bodyPr>
          <a:lstStyle/>
          <a:p>
            <a:r>
              <a:rPr lang="en-CA" sz="2400" b="1" i="0" dirty="0" smtClean="0">
                <a:solidFill>
                  <a:srgbClr val="333333"/>
                </a:solidFill>
                <a:effectLst/>
                <a:latin typeface="Noto Serif"/>
              </a:rPr>
              <a:t>Topic with the highest potential will be defined by early March.</a:t>
            </a:r>
            <a:endParaRPr lang="en-CA" sz="2400" b="1" dirty="0"/>
          </a:p>
        </p:txBody>
      </p:sp>
      <p:sp>
        <p:nvSpPr>
          <p:cNvPr id="7" name="Rectangle 6"/>
          <p:cNvSpPr/>
          <p:nvPr/>
        </p:nvSpPr>
        <p:spPr>
          <a:xfrm>
            <a:off x="7459436" y="4391404"/>
            <a:ext cx="4732564" cy="1815882"/>
          </a:xfrm>
          <a:prstGeom prst="rect">
            <a:avLst/>
          </a:prstGeom>
        </p:spPr>
        <p:txBody>
          <a:bodyPr wrap="square">
            <a:spAutoFit/>
          </a:bodyPr>
          <a:lstStyle/>
          <a:p>
            <a:pPr marL="342900" indent="-342900">
              <a:buFont typeface="Arial" panose="020B0604020202020204" pitchFamily="34" charset="0"/>
              <a:buChar char="•"/>
            </a:pPr>
            <a:r>
              <a:rPr lang="en-CA" sz="2800" b="0" i="0" dirty="0" smtClean="0">
                <a:solidFill>
                  <a:srgbClr val="333333"/>
                </a:solidFill>
                <a:effectLst/>
                <a:latin typeface="Noto Serif"/>
              </a:rPr>
              <a:t>Consultant to run workshops with community stakeholders involvement.</a:t>
            </a:r>
            <a:endParaRPr lang="en-CA" sz="28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20" y="885047"/>
            <a:ext cx="3057743" cy="2250037"/>
          </a:xfrm>
          <a:prstGeom prst="rect">
            <a:avLst/>
          </a:prstGeom>
        </p:spPr>
      </p:pic>
    </p:spTree>
    <p:extLst>
      <p:ext uri="{BB962C8B-B14F-4D97-AF65-F5344CB8AC3E}">
        <p14:creationId xmlns:p14="http://schemas.microsoft.com/office/powerpoint/2010/main" val="966172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907" y="-1"/>
            <a:ext cx="6071093" cy="4207605"/>
          </a:xfrm>
          <a:prstGeom prst="rect">
            <a:avLst/>
          </a:prstGeom>
          <a:ln>
            <a:noFill/>
          </a:ln>
          <a:effectLst>
            <a:softEdge rad="112500"/>
          </a:effectLst>
        </p:spPr>
      </p:pic>
      <p:sp>
        <p:nvSpPr>
          <p:cNvPr id="5" name="Rectangle 4"/>
          <p:cNvSpPr/>
          <p:nvPr/>
        </p:nvSpPr>
        <p:spPr>
          <a:xfrm>
            <a:off x="179614" y="4207605"/>
            <a:ext cx="12192000" cy="2492990"/>
          </a:xfrm>
          <a:prstGeom prst="rect">
            <a:avLst/>
          </a:prstGeom>
        </p:spPr>
        <p:txBody>
          <a:bodyPr wrap="square">
            <a:spAutoFit/>
          </a:bodyPr>
          <a:lstStyle/>
          <a:p>
            <a:pPr marL="285750" indent="-285750">
              <a:lnSpc>
                <a:spcPct val="150000"/>
              </a:lnSpc>
              <a:buFont typeface="Arial" panose="020B0604020202020204" pitchFamily="34" charset="0"/>
              <a:buChar char="•"/>
            </a:pPr>
            <a:r>
              <a:rPr lang="en-CA" sz="2600" b="0" i="0" dirty="0" smtClean="0">
                <a:solidFill>
                  <a:srgbClr val="222222"/>
                </a:solidFill>
                <a:effectLst/>
                <a:latin typeface="Verdana" panose="020B0604030504040204" pitchFamily="34" charset="0"/>
              </a:rPr>
              <a:t>Using an online tool called </a:t>
            </a:r>
            <a:r>
              <a:rPr lang="en-CA" sz="2600" b="1" i="0" dirty="0" smtClean="0">
                <a:solidFill>
                  <a:srgbClr val="222222"/>
                </a:solidFill>
                <a:effectLst/>
                <a:latin typeface="Verdana" panose="020B0604030504040204" pitchFamily="34" charset="0"/>
                <a:hlinkClick r:id="rId4"/>
              </a:rPr>
              <a:t>Thoughtexchange</a:t>
            </a:r>
            <a:r>
              <a:rPr lang="en-CA" sz="2600" b="0" i="0" dirty="0" smtClean="0">
                <a:solidFill>
                  <a:srgbClr val="222222"/>
                </a:solidFill>
                <a:effectLst/>
                <a:latin typeface="Verdana" panose="020B0604030504040204" pitchFamily="34" charset="0"/>
              </a:rPr>
              <a:t> to gather feedback. </a:t>
            </a:r>
          </a:p>
          <a:p>
            <a:pPr marL="285750" indent="-285750">
              <a:lnSpc>
                <a:spcPct val="150000"/>
              </a:lnSpc>
              <a:buFont typeface="Arial" panose="020B0604020202020204" pitchFamily="34" charset="0"/>
              <a:buChar char="•"/>
            </a:pPr>
            <a:r>
              <a:rPr lang="en-CA" sz="2600" b="0" i="0" dirty="0" smtClean="0">
                <a:solidFill>
                  <a:srgbClr val="222222"/>
                </a:solidFill>
                <a:effectLst/>
                <a:latin typeface="Verdana" panose="020B0604030504040204" pitchFamily="34" charset="0"/>
              </a:rPr>
              <a:t>Respond to one open-ended question and then have the opportunity to consider and assign stars to the ideas shared by others. </a:t>
            </a:r>
          </a:p>
          <a:p>
            <a:pPr marL="285750" indent="-285750">
              <a:lnSpc>
                <a:spcPct val="150000"/>
              </a:lnSpc>
              <a:buFont typeface="Arial" panose="020B0604020202020204" pitchFamily="34" charset="0"/>
              <a:buChar char="•"/>
            </a:pPr>
            <a:r>
              <a:rPr lang="en-CA" sz="2600" b="0" i="0" dirty="0" smtClean="0">
                <a:solidFill>
                  <a:srgbClr val="222222"/>
                </a:solidFill>
                <a:effectLst/>
                <a:latin typeface="Verdana" panose="020B0604030504040204" pitchFamily="34" charset="0"/>
              </a:rPr>
              <a:t>All of our voices matter, so your participation is crucial and valued.</a:t>
            </a:r>
            <a:endParaRPr lang="en-CA" sz="2600" b="0" i="0" dirty="0">
              <a:solidFill>
                <a:srgbClr val="222222"/>
              </a:solidFill>
              <a:effectLst/>
              <a:latin typeface="Verdana" panose="020B0604030504040204" pitchFamily="34" charset="0"/>
            </a:endParaRPr>
          </a:p>
        </p:txBody>
      </p:sp>
      <p:sp>
        <p:nvSpPr>
          <p:cNvPr id="6" name="Rectangle 5"/>
          <p:cNvSpPr/>
          <p:nvPr/>
        </p:nvSpPr>
        <p:spPr>
          <a:xfrm>
            <a:off x="517072" y="1967743"/>
            <a:ext cx="6096000" cy="1938992"/>
          </a:xfrm>
          <a:prstGeom prst="rect">
            <a:avLst/>
          </a:prstGeom>
        </p:spPr>
        <p:txBody>
          <a:bodyPr>
            <a:spAutoFit/>
          </a:bodyPr>
          <a:lstStyle/>
          <a:p>
            <a:r>
              <a:rPr lang="en-CA" sz="2000" b="0" i="0" dirty="0" smtClean="0">
                <a:solidFill>
                  <a:srgbClr val="222222"/>
                </a:solidFill>
                <a:effectLst/>
                <a:latin typeface="Verdana" panose="020B0604030504040204" pitchFamily="34" charset="0"/>
              </a:rPr>
              <a:t>Community participation will be open until March 9th 2018.</a:t>
            </a:r>
          </a:p>
          <a:p>
            <a:endParaRPr lang="en-CA" sz="2000" b="0" i="0" dirty="0" smtClean="0">
              <a:solidFill>
                <a:srgbClr val="222222"/>
              </a:solidFill>
              <a:effectLst/>
              <a:latin typeface="Verdana" panose="020B0604030504040204" pitchFamily="34" charset="0"/>
            </a:endParaRPr>
          </a:p>
          <a:p>
            <a:r>
              <a:rPr lang="en-CA" sz="2000" b="0" i="0" dirty="0" smtClean="0">
                <a:solidFill>
                  <a:srgbClr val="222222"/>
                </a:solidFill>
                <a:effectLst/>
                <a:latin typeface="Verdana" panose="020B0604030504040204" pitchFamily="34" charset="0"/>
              </a:rPr>
              <a:t>Second opportunity to participate and give feedback at the Community Centre (free childcare)</a:t>
            </a:r>
            <a:endParaRPr lang="en-CA" sz="2000" b="0" i="0" dirty="0">
              <a:solidFill>
                <a:srgbClr val="222222"/>
              </a:solidFill>
              <a:effectLst/>
              <a:latin typeface="Verdana" panose="020B060403050404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072" y="297655"/>
            <a:ext cx="1877786" cy="1369219"/>
          </a:xfrm>
          <a:prstGeom prst="rect">
            <a:avLst/>
          </a:prstGeom>
        </p:spPr>
      </p:pic>
    </p:spTree>
    <p:extLst>
      <p:ext uri="{BB962C8B-B14F-4D97-AF65-F5344CB8AC3E}">
        <p14:creationId xmlns:p14="http://schemas.microsoft.com/office/powerpoint/2010/main" val="382841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473</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adobe-garamond-pro</vt:lpstr>
      <vt:lpstr>Arial</vt:lpstr>
      <vt:lpstr>Calibri</vt:lpstr>
      <vt:lpstr>Calibri Light</vt:lpstr>
      <vt:lpstr>Gotham SSm A</vt:lpstr>
      <vt:lpstr>HKGrotesk-Light</vt:lpstr>
      <vt:lpstr>Noto Serif</vt:lpstr>
      <vt:lpstr>Roboto</vt:lpstr>
      <vt:lpstr>Univers LT W02 55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Cities</dc:title>
  <dc:creator>David Greaves</dc:creator>
  <cp:lastModifiedBy>tmacdonald</cp:lastModifiedBy>
  <cp:revision>26</cp:revision>
  <dcterms:created xsi:type="dcterms:W3CDTF">2018-03-07T20:04:40Z</dcterms:created>
  <dcterms:modified xsi:type="dcterms:W3CDTF">2018-03-08T23:34:07Z</dcterms:modified>
</cp:coreProperties>
</file>